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3" r:id="rId1"/>
    <p:sldMasterId id="2147483879" r:id="rId2"/>
  </p:sldMasterIdLst>
  <p:notesMasterIdLst>
    <p:notesMasterId r:id="rId171"/>
  </p:notesMasterIdLst>
  <p:sldIdLst>
    <p:sldId id="256" r:id="rId3"/>
    <p:sldId id="258" r:id="rId4"/>
    <p:sldId id="257" r:id="rId5"/>
    <p:sldId id="259" r:id="rId6"/>
    <p:sldId id="260" r:id="rId7"/>
    <p:sldId id="263" r:id="rId8"/>
    <p:sldId id="261" r:id="rId9"/>
    <p:sldId id="262"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1" r:id="rId47"/>
    <p:sldId id="302" r:id="rId48"/>
    <p:sldId id="303" r:id="rId49"/>
    <p:sldId id="304" r:id="rId50"/>
    <p:sldId id="305" r:id="rId51"/>
    <p:sldId id="306" r:id="rId52"/>
    <p:sldId id="307" r:id="rId53"/>
    <p:sldId id="309" r:id="rId54"/>
    <p:sldId id="310" r:id="rId55"/>
    <p:sldId id="308" r:id="rId56"/>
    <p:sldId id="311" r:id="rId57"/>
    <p:sldId id="312" r:id="rId58"/>
    <p:sldId id="313" r:id="rId59"/>
    <p:sldId id="314" r:id="rId60"/>
    <p:sldId id="315" r:id="rId61"/>
    <p:sldId id="316" r:id="rId62"/>
    <p:sldId id="359" r:id="rId63"/>
    <p:sldId id="365" r:id="rId64"/>
    <p:sldId id="360" r:id="rId65"/>
    <p:sldId id="361" r:id="rId66"/>
    <p:sldId id="362" r:id="rId67"/>
    <p:sldId id="366" r:id="rId68"/>
    <p:sldId id="363" r:id="rId69"/>
    <p:sldId id="364" r:id="rId70"/>
    <p:sldId id="367" r:id="rId71"/>
    <p:sldId id="369" r:id="rId72"/>
    <p:sldId id="368" r:id="rId73"/>
    <p:sldId id="320" r:id="rId74"/>
    <p:sldId id="317" r:id="rId75"/>
    <p:sldId id="321" r:id="rId76"/>
    <p:sldId id="318" r:id="rId77"/>
    <p:sldId id="319" r:id="rId78"/>
    <p:sldId id="322" r:id="rId79"/>
    <p:sldId id="323" r:id="rId80"/>
    <p:sldId id="324" r:id="rId81"/>
    <p:sldId id="326" r:id="rId82"/>
    <p:sldId id="327" r:id="rId83"/>
    <p:sldId id="328" r:id="rId84"/>
    <p:sldId id="329" r:id="rId85"/>
    <p:sldId id="333" r:id="rId86"/>
    <p:sldId id="331" r:id="rId87"/>
    <p:sldId id="332" r:id="rId88"/>
    <p:sldId id="334" r:id="rId89"/>
    <p:sldId id="340" r:id="rId90"/>
    <p:sldId id="335" r:id="rId91"/>
    <p:sldId id="336" r:id="rId92"/>
    <p:sldId id="337" r:id="rId93"/>
    <p:sldId id="341" r:id="rId94"/>
    <p:sldId id="342" r:id="rId95"/>
    <p:sldId id="338" r:id="rId96"/>
    <p:sldId id="339" r:id="rId97"/>
    <p:sldId id="345" r:id="rId98"/>
    <p:sldId id="346" r:id="rId99"/>
    <p:sldId id="347" r:id="rId100"/>
    <p:sldId id="348" r:id="rId101"/>
    <p:sldId id="349" r:id="rId102"/>
    <p:sldId id="350" r:id="rId103"/>
    <p:sldId id="351" r:id="rId104"/>
    <p:sldId id="352" r:id="rId105"/>
    <p:sldId id="353" r:id="rId106"/>
    <p:sldId id="354" r:id="rId107"/>
    <p:sldId id="356" r:id="rId108"/>
    <p:sldId id="357" r:id="rId109"/>
    <p:sldId id="358" r:id="rId110"/>
    <p:sldId id="370" r:id="rId111"/>
    <p:sldId id="371" r:id="rId112"/>
    <p:sldId id="372" r:id="rId113"/>
    <p:sldId id="373" r:id="rId114"/>
    <p:sldId id="374"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 id="393" r:id="rId134"/>
    <p:sldId id="394" r:id="rId135"/>
    <p:sldId id="395" r:id="rId136"/>
    <p:sldId id="396" r:id="rId137"/>
    <p:sldId id="397" r:id="rId138"/>
    <p:sldId id="398" r:id="rId139"/>
    <p:sldId id="399" r:id="rId140"/>
    <p:sldId id="400" r:id="rId141"/>
    <p:sldId id="401" r:id="rId142"/>
    <p:sldId id="402" r:id="rId143"/>
    <p:sldId id="404" r:id="rId144"/>
    <p:sldId id="407" r:id="rId145"/>
    <p:sldId id="405" r:id="rId146"/>
    <p:sldId id="406" r:id="rId147"/>
    <p:sldId id="403" r:id="rId148"/>
    <p:sldId id="408" r:id="rId149"/>
    <p:sldId id="409" r:id="rId150"/>
    <p:sldId id="410" r:id="rId151"/>
    <p:sldId id="411" r:id="rId152"/>
    <p:sldId id="412" r:id="rId153"/>
    <p:sldId id="413" r:id="rId154"/>
    <p:sldId id="414" r:id="rId155"/>
    <p:sldId id="415" r:id="rId156"/>
    <p:sldId id="416" r:id="rId157"/>
    <p:sldId id="419" r:id="rId158"/>
    <p:sldId id="420" r:id="rId159"/>
    <p:sldId id="421" r:id="rId160"/>
    <p:sldId id="417" r:id="rId161"/>
    <p:sldId id="422" r:id="rId162"/>
    <p:sldId id="418" r:id="rId163"/>
    <p:sldId id="425" r:id="rId164"/>
    <p:sldId id="423" r:id="rId165"/>
    <p:sldId id="429" r:id="rId166"/>
    <p:sldId id="430" r:id="rId167"/>
    <p:sldId id="426" r:id="rId168"/>
    <p:sldId id="428" r:id="rId169"/>
    <p:sldId id="427" r:id="rId17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sus Calderon" initials="JC" lastIdx="2" clrIdx="0">
    <p:extLst>
      <p:ext uri="{19B8F6BF-5375-455C-9EA6-DF929625EA0E}">
        <p15:presenceInfo xmlns:p15="http://schemas.microsoft.com/office/powerpoint/2012/main" userId="b9943a642d50b8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85" autoAdjust="0"/>
    <p:restoredTop sz="94249" autoAdjust="0"/>
  </p:normalViewPr>
  <p:slideViewPr>
    <p:cSldViewPr snapToGrid="0">
      <p:cViewPr varScale="1">
        <p:scale>
          <a:sx n="68" d="100"/>
          <a:sy n="68" d="100"/>
        </p:scale>
        <p:origin x="840" y="60"/>
      </p:cViewPr>
      <p:guideLst/>
    </p:cSldViewPr>
  </p:slideViewPr>
  <p:outlineViewPr>
    <p:cViewPr>
      <p:scale>
        <a:sx n="33" d="100"/>
        <a:sy n="33" d="100"/>
      </p:scale>
      <p:origin x="0" y="-43452"/>
    </p:cViewPr>
  </p:outlin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notesMaster" Target="notesMasters/notesMaster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2" Type="http://schemas.openxmlformats.org/officeDocument/2006/relationships/commentAuthors" Target="commentAuthor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theme" Target="theme/theme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tableStyles" Target="tableStyle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093586-C3D8-4361-995F-6376F6E5B4C8}" type="datetimeFigureOut">
              <a:rPr lang="es-MX" smtClean="0"/>
              <a:t>13/09/2022</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2A9C4F-9861-4731-A8D2-F93399B86E6F}" type="slidenum">
              <a:rPr lang="es-MX" smtClean="0"/>
              <a:t>‹Nº›</a:t>
            </a:fld>
            <a:endParaRPr lang="es-MX"/>
          </a:p>
        </p:txBody>
      </p:sp>
    </p:spTree>
    <p:extLst>
      <p:ext uri="{BB962C8B-B14F-4D97-AF65-F5344CB8AC3E}">
        <p14:creationId xmlns:p14="http://schemas.microsoft.com/office/powerpoint/2010/main" val="2111616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05BA87-9AFD-4808-9032-DE64325FAC6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BA719460-A4A4-47F8-8FE9-91F1913264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04EF6FAF-A7AF-4CF6-8502-89C004E05026}"/>
              </a:ext>
            </a:extLst>
          </p:cNvPr>
          <p:cNvSpPr>
            <a:spLocks noGrp="1"/>
          </p:cNvSpPr>
          <p:nvPr>
            <p:ph type="dt" sz="half" idx="10"/>
          </p:nvPr>
        </p:nvSpPr>
        <p:spPr/>
        <p:txBody>
          <a:bodyPr/>
          <a:lstStyle/>
          <a:p>
            <a:fld id="{4AAD347D-5ACD-4C99-B74B-A9C85AD731AF}" type="datetimeFigureOut">
              <a:rPr lang="en-US" smtClean="0"/>
              <a:t>9/13/2022</a:t>
            </a:fld>
            <a:endParaRPr lang="en-US" dirty="0"/>
          </a:p>
        </p:txBody>
      </p:sp>
      <p:sp>
        <p:nvSpPr>
          <p:cNvPr id="5" name="Marcador de pie de página 4">
            <a:extLst>
              <a:ext uri="{FF2B5EF4-FFF2-40B4-BE49-F238E27FC236}">
                <a16:creationId xmlns:a16="http://schemas.microsoft.com/office/drawing/2014/main" id="{571DDE67-B443-4CAF-BC98-DC7CCB11CFCE}"/>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FDDDFEB5-00D9-4D5A-9987-B56263D74726}"/>
              </a:ext>
            </a:extLst>
          </p:cNvPr>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602195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558DCF-CA6E-48C0-BBE2-C2B780EEF59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36B6C0B-4B07-4502-B2A1-23DA34B4412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2537036-ED9C-4751-895D-BE89E00AC7ED}"/>
              </a:ext>
            </a:extLst>
          </p:cNvPr>
          <p:cNvSpPr>
            <a:spLocks noGrp="1"/>
          </p:cNvSpPr>
          <p:nvPr>
            <p:ph type="dt" sz="half" idx="10"/>
          </p:nvPr>
        </p:nvSpPr>
        <p:spPr/>
        <p:txBody>
          <a:bodyPr/>
          <a:lstStyle/>
          <a:p>
            <a:fld id="{4509A250-FF31-4206-8172-F9D3106AACB1}" type="datetimeFigureOut">
              <a:rPr lang="en-US" smtClean="0"/>
              <a:t>9/13/2022</a:t>
            </a:fld>
            <a:endParaRPr lang="en-US" dirty="0"/>
          </a:p>
        </p:txBody>
      </p:sp>
      <p:sp>
        <p:nvSpPr>
          <p:cNvPr id="5" name="Marcador de pie de página 4">
            <a:extLst>
              <a:ext uri="{FF2B5EF4-FFF2-40B4-BE49-F238E27FC236}">
                <a16:creationId xmlns:a16="http://schemas.microsoft.com/office/drawing/2014/main" id="{E1468F73-3428-49C6-ACAE-BAE5FADBF10E}"/>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E398B115-FAA4-4422-9770-4EE50B69CDAE}"/>
              </a:ext>
            </a:extLst>
          </p:cNvPr>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431097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D1C5FE2-72EC-4F31-9ACF-2A1921D2A20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176D9889-2C23-4480-A3B5-35B0D854C74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D96CE5-DCF6-4C44-BEEE-3657FE439CEC}"/>
              </a:ext>
            </a:extLst>
          </p:cNvPr>
          <p:cNvSpPr>
            <a:spLocks noGrp="1"/>
          </p:cNvSpPr>
          <p:nvPr>
            <p:ph type="dt" sz="half" idx="10"/>
          </p:nvPr>
        </p:nvSpPr>
        <p:spPr/>
        <p:txBody>
          <a:bodyPr/>
          <a:lstStyle/>
          <a:p>
            <a:fld id="{4509A250-FF31-4206-8172-F9D3106AACB1}" type="datetimeFigureOut">
              <a:rPr lang="en-US" smtClean="0"/>
              <a:t>9/13/2022</a:t>
            </a:fld>
            <a:endParaRPr lang="en-US" dirty="0"/>
          </a:p>
        </p:txBody>
      </p:sp>
      <p:sp>
        <p:nvSpPr>
          <p:cNvPr id="5" name="Marcador de pie de página 4">
            <a:extLst>
              <a:ext uri="{FF2B5EF4-FFF2-40B4-BE49-F238E27FC236}">
                <a16:creationId xmlns:a16="http://schemas.microsoft.com/office/drawing/2014/main" id="{10BCEF1D-3ADD-4F89-A834-BC7BA4193CBC}"/>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49816B52-B795-4B5C-A34E-CC33B334D9DE}"/>
              </a:ext>
            </a:extLst>
          </p:cNvPr>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392597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9/13/2022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02111984F565}" type="slidenum">
              <a:rPr lang="en-US" smtClean="0"/>
              <a:t>‹Nº›</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37606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96027F-7875-4030-9381-8BD8C4F21935}" type="datetimeFigureOut">
              <a:rPr lang="en-US" smtClean="0"/>
              <a:t>9/13/2022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91325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796027F-7875-4030-9381-8BD8C4F21935}" type="datetimeFigureOut">
              <a:rPr lang="en-US" smtClean="0"/>
              <a:t>9/13/2022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2255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9/13/2022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732633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447191" y="2824269"/>
            <a:ext cx="4645152" cy="264445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412362" y="2821491"/>
            <a:ext cx="4645152" cy="26373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9/13/2022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‹Nº›</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12255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9/13/2022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‹Nº›</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647479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9/13/2022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539184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smtClean="0"/>
              <a:t>9/13/2022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022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72FB9-AAF8-4616-A524-767F7411414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0657FE-DACB-4806-B128-8E1C72083D8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B71D01C-5319-4E3F-AAD7-641072138E09}"/>
              </a:ext>
            </a:extLst>
          </p:cNvPr>
          <p:cNvSpPr>
            <a:spLocks noGrp="1"/>
          </p:cNvSpPr>
          <p:nvPr>
            <p:ph type="dt" sz="half" idx="10"/>
          </p:nvPr>
        </p:nvSpPr>
        <p:spPr/>
        <p:txBody>
          <a:bodyPr/>
          <a:lstStyle/>
          <a:p>
            <a:fld id="{9796027F-7875-4030-9381-8BD8C4F21935}" type="datetimeFigureOut">
              <a:rPr lang="en-US" smtClean="0"/>
              <a:t>9/13/2022</a:t>
            </a:fld>
            <a:endParaRPr lang="en-US" dirty="0"/>
          </a:p>
        </p:txBody>
      </p:sp>
      <p:sp>
        <p:nvSpPr>
          <p:cNvPr id="5" name="Marcador de pie de página 4">
            <a:extLst>
              <a:ext uri="{FF2B5EF4-FFF2-40B4-BE49-F238E27FC236}">
                <a16:creationId xmlns:a16="http://schemas.microsoft.com/office/drawing/2014/main" id="{34CC310D-833B-40AE-BB8E-3F1B8049D85B}"/>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E9EAA6AB-219A-411D-8443-DA6908646705}"/>
              </a:ext>
            </a:extLst>
          </p:cNvPr>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7352567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509A250-FF31-4206-8172-F9D3106AACB1}" type="datetimeFigureOut">
              <a:rPr lang="en-US" smtClean="0"/>
              <a:t>9/13/2022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934343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469786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97908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34CA99-AAC5-45A9-AEE9-580F01C2037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AA8B721C-DBEE-414E-B8C8-D38B9289E6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9FAD580-0CC7-4822-A422-4DB3E70D0412}"/>
              </a:ext>
            </a:extLst>
          </p:cNvPr>
          <p:cNvSpPr>
            <a:spLocks noGrp="1"/>
          </p:cNvSpPr>
          <p:nvPr>
            <p:ph type="dt" sz="half" idx="10"/>
          </p:nvPr>
        </p:nvSpPr>
        <p:spPr/>
        <p:txBody>
          <a:bodyPr/>
          <a:lstStyle/>
          <a:p>
            <a:fld id="{9796027F-7875-4030-9381-8BD8C4F21935}" type="datetimeFigureOut">
              <a:rPr lang="en-US" smtClean="0"/>
              <a:t>9/13/2022</a:t>
            </a:fld>
            <a:endParaRPr lang="en-US" dirty="0"/>
          </a:p>
        </p:txBody>
      </p:sp>
      <p:sp>
        <p:nvSpPr>
          <p:cNvPr id="5" name="Marcador de pie de página 4">
            <a:extLst>
              <a:ext uri="{FF2B5EF4-FFF2-40B4-BE49-F238E27FC236}">
                <a16:creationId xmlns:a16="http://schemas.microsoft.com/office/drawing/2014/main" id="{3EDAFCE3-6ECC-4D05-B78D-E72E198F8C15}"/>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CB04758E-887E-4855-AB14-11E40D6F37A5}"/>
              </a:ext>
            </a:extLst>
          </p:cNvPr>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4114776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59788E-B5B8-480A-BD83-DE3003BE153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C404508-20F1-46B7-AE61-6E80D55FFE5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F5783892-39EE-41F2-99B1-87E1A88DC8CD}"/>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5B85CFFC-C6E5-4778-8F8E-4CFC11596A9D}"/>
              </a:ext>
            </a:extLst>
          </p:cNvPr>
          <p:cNvSpPr>
            <a:spLocks noGrp="1"/>
          </p:cNvSpPr>
          <p:nvPr>
            <p:ph type="dt" sz="half" idx="10"/>
          </p:nvPr>
        </p:nvSpPr>
        <p:spPr/>
        <p:txBody>
          <a:bodyPr/>
          <a:lstStyle/>
          <a:p>
            <a:fld id="{9796027F-7875-4030-9381-8BD8C4F21935}" type="datetimeFigureOut">
              <a:rPr lang="en-US" smtClean="0"/>
              <a:t>9/13/2022</a:t>
            </a:fld>
            <a:endParaRPr lang="en-US" dirty="0"/>
          </a:p>
        </p:txBody>
      </p:sp>
      <p:sp>
        <p:nvSpPr>
          <p:cNvPr id="6" name="Marcador de pie de página 5">
            <a:extLst>
              <a:ext uri="{FF2B5EF4-FFF2-40B4-BE49-F238E27FC236}">
                <a16:creationId xmlns:a16="http://schemas.microsoft.com/office/drawing/2014/main" id="{F8A04EDF-1479-4F35-8878-859E47C81508}"/>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E41739C6-590C-4B8C-8C2B-2E21C4818FD8}"/>
              </a:ext>
            </a:extLst>
          </p:cNvPr>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418244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6F2C70-18F3-4036-A041-185A05AEBBFC}"/>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A8D528ED-451A-49CF-970F-9A37C79462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90C8A61-D380-463F-BA88-10D9F484178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23E26F2D-6F51-47AE-956A-B77DC54D3D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AA0876C-C325-4B0E-BA1C-F18AB896E43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13A973C7-2E13-4736-862B-8D93A1F568DD}"/>
              </a:ext>
            </a:extLst>
          </p:cNvPr>
          <p:cNvSpPr>
            <a:spLocks noGrp="1"/>
          </p:cNvSpPr>
          <p:nvPr>
            <p:ph type="dt" sz="half" idx="10"/>
          </p:nvPr>
        </p:nvSpPr>
        <p:spPr/>
        <p:txBody>
          <a:bodyPr/>
          <a:lstStyle/>
          <a:p>
            <a:fld id="{9796027F-7875-4030-9381-8BD8C4F21935}" type="datetimeFigureOut">
              <a:rPr lang="en-US" smtClean="0"/>
              <a:t>9/13/2022</a:t>
            </a:fld>
            <a:endParaRPr lang="en-US" dirty="0"/>
          </a:p>
        </p:txBody>
      </p:sp>
      <p:sp>
        <p:nvSpPr>
          <p:cNvPr id="8" name="Marcador de pie de página 7">
            <a:extLst>
              <a:ext uri="{FF2B5EF4-FFF2-40B4-BE49-F238E27FC236}">
                <a16:creationId xmlns:a16="http://schemas.microsoft.com/office/drawing/2014/main" id="{8E34BBF2-1BD5-47B4-A13F-C4BDA9510F45}"/>
              </a:ext>
            </a:extLst>
          </p:cNvPr>
          <p:cNvSpPr>
            <a:spLocks noGrp="1"/>
          </p:cNvSpPr>
          <p:nvPr>
            <p:ph type="ftr" sz="quarter" idx="11"/>
          </p:nvPr>
        </p:nvSpPr>
        <p:spPr/>
        <p:txBody>
          <a:bodyPr/>
          <a:lstStyle/>
          <a:p>
            <a:endParaRPr lang="en-US" dirty="0"/>
          </a:p>
        </p:txBody>
      </p:sp>
      <p:sp>
        <p:nvSpPr>
          <p:cNvPr id="9" name="Marcador de número de diapositiva 8">
            <a:extLst>
              <a:ext uri="{FF2B5EF4-FFF2-40B4-BE49-F238E27FC236}">
                <a16:creationId xmlns:a16="http://schemas.microsoft.com/office/drawing/2014/main" id="{B3789B49-A13C-4E13-AAED-9F7C9CD9BE12}"/>
              </a:ext>
            </a:extLst>
          </p:cNvPr>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938265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8C1010-68D0-4450-9AFE-5EF8F96ACCE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1058699B-2957-473F-B6E0-BAB3968B9679}"/>
              </a:ext>
            </a:extLst>
          </p:cNvPr>
          <p:cNvSpPr>
            <a:spLocks noGrp="1"/>
          </p:cNvSpPr>
          <p:nvPr>
            <p:ph type="dt" sz="half" idx="10"/>
          </p:nvPr>
        </p:nvSpPr>
        <p:spPr/>
        <p:txBody>
          <a:bodyPr/>
          <a:lstStyle/>
          <a:p>
            <a:fld id="{4509A250-FF31-4206-8172-F9D3106AACB1}" type="datetimeFigureOut">
              <a:rPr lang="en-US" smtClean="0"/>
              <a:t>9/13/2022</a:t>
            </a:fld>
            <a:endParaRPr lang="en-US" dirty="0"/>
          </a:p>
        </p:txBody>
      </p:sp>
      <p:sp>
        <p:nvSpPr>
          <p:cNvPr id="4" name="Marcador de pie de página 3">
            <a:extLst>
              <a:ext uri="{FF2B5EF4-FFF2-40B4-BE49-F238E27FC236}">
                <a16:creationId xmlns:a16="http://schemas.microsoft.com/office/drawing/2014/main" id="{E2CEF654-CC75-4B96-9517-27F6AF330F20}"/>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0136E971-03F8-44D4-A239-522CAB06C0E8}"/>
              </a:ext>
            </a:extLst>
          </p:cNvPr>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381645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1D1E41A-9C84-4D9A-9FC9-E895065E243F}"/>
              </a:ext>
            </a:extLst>
          </p:cNvPr>
          <p:cNvSpPr>
            <a:spLocks noGrp="1"/>
          </p:cNvSpPr>
          <p:nvPr>
            <p:ph type="dt" sz="half" idx="10"/>
          </p:nvPr>
        </p:nvSpPr>
        <p:spPr/>
        <p:txBody>
          <a:bodyPr/>
          <a:lstStyle/>
          <a:p>
            <a:fld id="{4509A250-FF31-4206-8172-F9D3106AACB1}" type="datetimeFigureOut">
              <a:rPr lang="en-US" smtClean="0"/>
              <a:t>9/13/2022</a:t>
            </a:fld>
            <a:endParaRPr lang="en-US" dirty="0"/>
          </a:p>
        </p:txBody>
      </p:sp>
      <p:sp>
        <p:nvSpPr>
          <p:cNvPr id="3" name="Marcador de pie de página 2">
            <a:extLst>
              <a:ext uri="{FF2B5EF4-FFF2-40B4-BE49-F238E27FC236}">
                <a16:creationId xmlns:a16="http://schemas.microsoft.com/office/drawing/2014/main" id="{B97643F9-FC18-4315-8126-A9539D8B8440}"/>
              </a:ext>
            </a:extLst>
          </p:cNvPr>
          <p:cNvSpPr>
            <a:spLocks noGrp="1"/>
          </p:cNvSpPr>
          <p:nvPr>
            <p:ph type="ftr" sz="quarter" idx="11"/>
          </p:nvPr>
        </p:nvSpPr>
        <p:spPr/>
        <p:txBody>
          <a:bodyPr/>
          <a:lstStyle/>
          <a:p>
            <a:endParaRPr lang="en-US" dirty="0"/>
          </a:p>
        </p:txBody>
      </p:sp>
      <p:sp>
        <p:nvSpPr>
          <p:cNvPr id="4" name="Marcador de número de diapositiva 3">
            <a:extLst>
              <a:ext uri="{FF2B5EF4-FFF2-40B4-BE49-F238E27FC236}">
                <a16:creationId xmlns:a16="http://schemas.microsoft.com/office/drawing/2014/main" id="{D69A9EA8-E24E-4B8F-BD3E-4A1B7FC31B7B}"/>
              </a:ext>
            </a:extLst>
          </p:cNvPr>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4145524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C4348-AAEE-4D5D-822F-CEDD6D00514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AE93D9C0-7FB0-4EE6-A7A1-6DB2474CD1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FD548AC2-2A79-45A8-ABCB-0596BF380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5FE30DC-27A2-4598-AC66-89FC74E0828A}"/>
              </a:ext>
            </a:extLst>
          </p:cNvPr>
          <p:cNvSpPr>
            <a:spLocks noGrp="1"/>
          </p:cNvSpPr>
          <p:nvPr>
            <p:ph type="dt" sz="half" idx="10"/>
          </p:nvPr>
        </p:nvSpPr>
        <p:spPr/>
        <p:txBody>
          <a:bodyPr/>
          <a:lstStyle/>
          <a:p>
            <a:fld id="{4509A250-FF31-4206-8172-F9D3106AACB1}" type="datetimeFigureOut">
              <a:rPr lang="en-US" smtClean="0"/>
              <a:t>9/13/2022</a:t>
            </a:fld>
            <a:endParaRPr lang="en-US" dirty="0"/>
          </a:p>
        </p:txBody>
      </p:sp>
      <p:sp>
        <p:nvSpPr>
          <p:cNvPr id="6" name="Marcador de pie de página 5">
            <a:extLst>
              <a:ext uri="{FF2B5EF4-FFF2-40B4-BE49-F238E27FC236}">
                <a16:creationId xmlns:a16="http://schemas.microsoft.com/office/drawing/2014/main" id="{A82E60A7-BFEF-4E71-9698-FCC0740E9BEB}"/>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AB3CC9FA-96FE-4649-AB78-948302629068}"/>
              </a:ext>
            </a:extLst>
          </p:cNvPr>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4165795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414ADC-FF34-4E46-B079-A8C13345FF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E603D275-4365-46EF-8077-2CE4A515CE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86CFE081-0FEF-4A8B-B8E6-BC0D5E3141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6010E2E-3F40-4A0B-BCD6-2C4B73005AF4}"/>
              </a:ext>
            </a:extLst>
          </p:cNvPr>
          <p:cNvSpPr>
            <a:spLocks noGrp="1"/>
          </p:cNvSpPr>
          <p:nvPr>
            <p:ph type="dt" sz="half" idx="10"/>
          </p:nvPr>
        </p:nvSpPr>
        <p:spPr/>
        <p:txBody>
          <a:bodyPr/>
          <a:lstStyle/>
          <a:p>
            <a:fld id="{4509A250-FF31-4206-8172-F9D3106AACB1}" type="datetimeFigureOut">
              <a:rPr lang="en-US" smtClean="0"/>
              <a:t>9/13/2022</a:t>
            </a:fld>
            <a:endParaRPr lang="en-US" dirty="0"/>
          </a:p>
        </p:txBody>
      </p:sp>
      <p:sp>
        <p:nvSpPr>
          <p:cNvPr id="6" name="Marcador de pie de página 5">
            <a:extLst>
              <a:ext uri="{FF2B5EF4-FFF2-40B4-BE49-F238E27FC236}">
                <a16:creationId xmlns:a16="http://schemas.microsoft.com/office/drawing/2014/main" id="{8483ADF2-20BC-46E0-8EC0-29E95B4DAB23}"/>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E908ADED-0D28-4535-865F-C03E6A24FAE3}"/>
              </a:ext>
            </a:extLst>
          </p:cNvPr>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663836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D68A358-5CC7-41E6-B6F5-BE282F393D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3E158DC-89C4-40F6-B0E0-C44D9EF658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A75ED04-8E01-4318-B571-B528C4BC6B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AD347D-5ACD-4C99-B74B-A9C85AD731AF}" type="datetimeFigureOut">
              <a:rPr lang="en-US" smtClean="0"/>
              <a:t>9/13/2022</a:t>
            </a:fld>
            <a:endParaRPr lang="en-US" dirty="0"/>
          </a:p>
        </p:txBody>
      </p:sp>
      <p:sp>
        <p:nvSpPr>
          <p:cNvPr id="5" name="Marcador de pie de página 4">
            <a:extLst>
              <a:ext uri="{FF2B5EF4-FFF2-40B4-BE49-F238E27FC236}">
                <a16:creationId xmlns:a16="http://schemas.microsoft.com/office/drawing/2014/main" id="{E25AF611-3C79-4E63-B9F9-0B1AEA1868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Marcador de número de diapositiva 5">
            <a:extLst>
              <a:ext uri="{FF2B5EF4-FFF2-40B4-BE49-F238E27FC236}">
                <a16:creationId xmlns:a16="http://schemas.microsoft.com/office/drawing/2014/main" id="{46B7B37F-E8A3-47B9-ACF1-0A9233BCAD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213084721"/>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AAD347D-5ACD-4C99-B74B-A9C85AD731AF}" type="datetimeFigureOut">
              <a:rPr lang="en-US" smtClean="0"/>
              <a:t>9/13/2022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02111984F565}" type="slidenum">
              <a:rPr lang="en-US" smtClean="0"/>
              <a:t>‹Nº›</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054557"/>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playlist?list=PLvq-jIkSeTUZ6QgYYO3MwG9EMqC-KoLXA" TargetMode="External"/><Relationship Id="rId2" Type="http://schemas.openxmlformats.org/officeDocument/2006/relationships/hyperlink" Target="https://www.youtube.com/jonmircha/" TargetMode="Externa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jonmircha.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iki.c2.com/?PascalCase"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10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0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13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 Id="rId5" Type="http://schemas.openxmlformats.org/officeDocument/2006/relationships/image" Target="../media/image242.png"/><Relationship Id="rId4" Type="http://schemas.openxmlformats.org/officeDocument/2006/relationships/image" Target="../media/image24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 Id="rId5" Type="http://schemas.openxmlformats.org/officeDocument/2006/relationships/image" Target="../media/image247.png"/><Relationship Id="rId4" Type="http://schemas.openxmlformats.org/officeDocument/2006/relationships/image" Target="../media/image246.png"/></Relationships>
</file>

<file path=ppt/slides/_rels/slide16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67.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 Id="rId4" Type="http://schemas.openxmlformats.org/officeDocument/2006/relationships/image" Target="../media/image259.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hyperlink" Target="Teoria-Curso-JavaScript-Youtube-jonmicha.pptx#-1,63,29. Operador cortocircuito" TargetMode="External"/><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48.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5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developer.mozilla.org/es/docs/Web/JavaScript/Reference/Global_Objects/Math"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6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65.xml.rels><?xml version="1.0" encoding="UTF-8" standalone="yes"?>
<Relationships xmlns="http://schemas.openxmlformats.org/package/2006/relationships"><Relationship Id="rId3" Type="http://schemas.openxmlformats.org/officeDocument/2006/relationships/hyperlink" Target="https://developer.mozilla.org/es/docs/Web/JavaScript/Guide/Regular_Expressions" TargetMode="External"/><Relationship Id="rId2" Type="http://schemas.openxmlformats.org/officeDocument/2006/relationships/hyperlink" Target="https://es.wikipedia.org/wiki/Expresi%C3%B3n_regular"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hyperlink" Target="https://www.geeksforgeeks.org/javascript-immediately-invoked-function-expressions-iife/" TargetMode="External"/></Relationships>
</file>

<file path=ppt/slides/_rels/slide68.xml.rels><?xml version="1.0" encoding="UTF-8" standalone="yes"?>
<Relationships xmlns="http://schemas.openxmlformats.org/package/2006/relationships"><Relationship Id="rId2" Type="http://schemas.openxmlformats.org/officeDocument/2006/relationships/hyperlink" Target="https://developer.mozilla.org/en-US/docs/Web/JavaScript/Reference/Statements/import"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callbackhell.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n.wikipedia.org/wiki/Underscore"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BCE0C5-B771-49D9-AC46-58F7DB7C747F}"/>
              </a:ext>
            </a:extLst>
          </p:cNvPr>
          <p:cNvSpPr>
            <a:spLocks noGrp="1"/>
          </p:cNvSpPr>
          <p:nvPr>
            <p:ph type="ctrTitle"/>
          </p:nvPr>
        </p:nvSpPr>
        <p:spPr>
          <a:xfrm>
            <a:off x="1664675" y="942536"/>
            <a:ext cx="9144000" cy="1187061"/>
          </a:xfrm>
        </p:spPr>
        <p:txBody>
          <a:bodyPr>
            <a:normAutofit/>
          </a:bodyPr>
          <a:lstStyle/>
          <a:p>
            <a:r>
              <a:rPr lang="es-ES" b="1" dirty="0">
                <a:latin typeface="Times New Roman" panose="02020603050405020304" pitchFamily="18" charset="0"/>
                <a:cs typeface="Times New Roman" panose="02020603050405020304" pitchFamily="18" charset="0"/>
              </a:rPr>
              <a:t>Curso JavaScript</a:t>
            </a:r>
            <a:endParaRPr lang="es-MX" b="1" dirty="0">
              <a:latin typeface="Times New Roman" panose="02020603050405020304" pitchFamily="18" charset="0"/>
              <a:cs typeface="Times New Roman" panose="02020603050405020304" pitchFamily="18" charset="0"/>
            </a:endParaRPr>
          </a:p>
        </p:txBody>
      </p:sp>
      <p:sp>
        <p:nvSpPr>
          <p:cNvPr id="3" name="Subtítulo 2">
            <a:extLst>
              <a:ext uri="{FF2B5EF4-FFF2-40B4-BE49-F238E27FC236}">
                <a16:creationId xmlns:a16="http://schemas.microsoft.com/office/drawing/2014/main" id="{9E42E319-968A-45CB-8D7B-F293A39F6D25}"/>
              </a:ext>
            </a:extLst>
          </p:cNvPr>
          <p:cNvSpPr>
            <a:spLocks noGrp="1"/>
          </p:cNvSpPr>
          <p:nvPr>
            <p:ph type="subTitle" idx="1"/>
          </p:nvPr>
        </p:nvSpPr>
        <p:spPr>
          <a:xfrm>
            <a:off x="307144" y="4363308"/>
            <a:ext cx="11577711" cy="2375116"/>
          </a:xfrm>
        </p:spPr>
        <p:txBody>
          <a:bodyPr>
            <a:noAutofit/>
          </a:bodyPr>
          <a:lstStyle/>
          <a:p>
            <a:r>
              <a:rPr lang="es-ES" sz="1800" b="1" dirty="0">
                <a:latin typeface="Times New Roman" panose="02020603050405020304" pitchFamily="18" charset="0"/>
                <a:cs typeface="Times New Roman" panose="02020603050405020304" pitchFamily="18" charset="0"/>
              </a:rPr>
              <a:t>Aprendiz autodidacta: </a:t>
            </a:r>
            <a:r>
              <a:rPr lang="es-ES" sz="1800" dirty="0">
                <a:latin typeface="Times New Roman" panose="02020603050405020304" pitchFamily="18" charset="0"/>
                <a:cs typeface="Times New Roman" panose="02020603050405020304" pitchFamily="18" charset="0"/>
              </a:rPr>
              <a:t>Jesus calderon Guadarrama</a:t>
            </a:r>
          </a:p>
          <a:p>
            <a:br>
              <a:rPr lang="es-MX" sz="1800" dirty="0">
                <a:latin typeface="Times New Roman" panose="02020603050405020304" pitchFamily="18" charset="0"/>
                <a:cs typeface="Times New Roman" panose="02020603050405020304" pitchFamily="18" charset="0"/>
              </a:rPr>
            </a:br>
            <a:r>
              <a:rPr lang="es-MX" sz="1800" b="1" dirty="0">
                <a:latin typeface="Times New Roman" panose="02020603050405020304" pitchFamily="18" charset="0"/>
                <a:cs typeface="Times New Roman" panose="02020603050405020304" pitchFamily="18" charset="0"/>
              </a:rPr>
              <a:t>Maestro: </a:t>
            </a:r>
            <a:r>
              <a:rPr lang="es-MX" sz="1800" b="0" i="0" dirty="0">
                <a:effectLst/>
                <a:latin typeface="Times New Roman" panose="02020603050405020304" pitchFamily="18" charset="0"/>
                <a:cs typeface="Times New Roman" panose="02020603050405020304" pitchFamily="18" charset="0"/>
              </a:rPr>
              <a:t>Jonathan Ulises Miranda Charles</a:t>
            </a:r>
          </a:p>
          <a:p>
            <a:r>
              <a:rPr lang="es-MX" sz="1800" b="1" dirty="0">
                <a:latin typeface="Times New Roman" panose="02020603050405020304" pitchFamily="18" charset="0"/>
                <a:cs typeface="Times New Roman" panose="02020603050405020304" pitchFamily="18" charset="0"/>
              </a:rPr>
              <a:t>Canal: </a:t>
            </a:r>
            <a:r>
              <a:rPr lang="es-MX" sz="1800" dirty="0">
                <a:solidFill>
                  <a:srgbClr val="0070C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https://www.youtube.com/jonmircha\</a:t>
            </a:r>
            <a:endParaRPr lang="es-MX" sz="1800" dirty="0">
              <a:solidFill>
                <a:srgbClr val="0070C0"/>
              </a:solidFill>
              <a:latin typeface="Times New Roman" panose="02020603050405020304" pitchFamily="18" charset="0"/>
              <a:cs typeface="Times New Roman" panose="02020603050405020304" pitchFamily="18" charset="0"/>
            </a:endParaRPr>
          </a:p>
          <a:p>
            <a:r>
              <a:rPr lang="es-MX" sz="1800" b="1" dirty="0">
                <a:latin typeface="Times New Roman" panose="02020603050405020304" pitchFamily="18" charset="0"/>
                <a:cs typeface="Times New Roman" panose="02020603050405020304" pitchFamily="18" charset="0"/>
              </a:rPr>
              <a:t>Curso JavaScript: </a:t>
            </a:r>
            <a:r>
              <a:rPr lang="es-MX" sz="1800" dirty="0">
                <a:latin typeface="Times New Roman" panose="02020603050405020304" pitchFamily="18" charset="0"/>
                <a:cs typeface="Times New Roman" panose="02020603050405020304" pitchFamily="18" charset="0"/>
                <a:hlinkClick r:id="rId3"/>
              </a:rPr>
              <a:t>https://www.youtube.com/playlist?list=PLvq-jIkSeTUZ6QgYYO3MwG9EMqC-KoLXA</a:t>
            </a:r>
            <a:endParaRPr lang="es-MX" sz="1800" dirty="0">
              <a:latin typeface="Times New Roman" panose="02020603050405020304" pitchFamily="18" charset="0"/>
              <a:cs typeface="Times New Roman" panose="02020603050405020304" pitchFamily="18" charset="0"/>
            </a:endParaRPr>
          </a:p>
          <a:p>
            <a:r>
              <a:rPr lang="es-MX" sz="1800" dirty="0">
                <a:latin typeface="Times New Roman" panose="02020603050405020304" pitchFamily="18" charset="0"/>
                <a:cs typeface="Times New Roman" panose="02020603050405020304" pitchFamily="18" charset="0"/>
              </a:rPr>
              <a:t>Sitio Web: </a:t>
            </a:r>
            <a:r>
              <a:rPr lang="es-MX" sz="1800" dirty="0">
                <a:latin typeface="Times New Roman" panose="02020603050405020304" pitchFamily="18" charset="0"/>
                <a:cs typeface="Times New Roman" panose="02020603050405020304" pitchFamily="18" charset="0"/>
                <a:hlinkClick r:id="rId4"/>
              </a:rPr>
              <a:t>https://jonmircha.com/</a:t>
            </a:r>
            <a:endParaRPr lang="es-MX" sz="1800" dirty="0">
              <a:latin typeface="Times New Roman" panose="02020603050405020304" pitchFamily="18" charset="0"/>
              <a:cs typeface="Times New Roman" panose="02020603050405020304" pitchFamily="18" charset="0"/>
            </a:endParaRPr>
          </a:p>
          <a:p>
            <a:endParaRPr lang="es-MX" sz="1800" dirty="0">
              <a:latin typeface="Times New Roman" panose="02020603050405020304" pitchFamily="18" charset="0"/>
              <a:cs typeface="Times New Roman" panose="02020603050405020304" pitchFamily="18" charset="0"/>
            </a:endParaRPr>
          </a:p>
          <a:p>
            <a:endParaRPr lang="es-MX" sz="1800" dirty="0">
              <a:latin typeface="Times New Roman" panose="02020603050405020304" pitchFamily="18" charset="0"/>
              <a:cs typeface="Times New Roman" panose="02020603050405020304" pitchFamily="18" charset="0"/>
            </a:endParaRPr>
          </a:p>
          <a:p>
            <a:endParaRPr lang="es-MX" sz="1800" b="0" i="0" dirty="0">
              <a:effectLst/>
              <a:latin typeface="Times New Roman" panose="02020603050405020304" pitchFamily="18" charset="0"/>
              <a:cs typeface="Times New Roman" panose="02020603050405020304" pitchFamily="18" charset="0"/>
            </a:endParaRPr>
          </a:p>
          <a:p>
            <a:endParaRPr lang="es-MX" sz="1800" dirty="0">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82D71596-E7D6-4293-91C2-A301F0F10B09}"/>
              </a:ext>
            </a:extLst>
          </p:cNvPr>
          <p:cNvPicPr>
            <a:picLocks noChangeAspect="1"/>
          </p:cNvPicPr>
          <p:nvPr/>
        </p:nvPicPr>
        <p:blipFill>
          <a:blip r:embed="rId5"/>
          <a:stretch>
            <a:fillRect/>
          </a:stretch>
        </p:blipFill>
        <p:spPr>
          <a:xfrm>
            <a:off x="5357955" y="2129597"/>
            <a:ext cx="1757439" cy="1757439"/>
          </a:xfrm>
          <a:prstGeom prst="rect">
            <a:avLst/>
          </a:prstGeom>
        </p:spPr>
      </p:pic>
    </p:spTree>
    <p:extLst>
      <p:ext uri="{BB962C8B-B14F-4D97-AF65-F5344CB8AC3E}">
        <p14:creationId xmlns:p14="http://schemas.microsoft.com/office/powerpoint/2010/main" val="2146451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07989-ACEC-4F69-B32D-0910E2EC310A}"/>
              </a:ext>
            </a:extLst>
          </p:cNvPr>
          <p:cNvSpPr>
            <a:spLocks noGrp="1"/>
          </p:cNvSpPr>
          <p:nvPr>
            <p:ph type="title"/>
          </p:nvPr>
        </p:nvSpPr>
        <p:spPr/>
        <p:txBody>
          <a:bodyPr/>
          <a:lstStyle/>
          <a:p>
            <a:pPr algn="ctr"/>
            <a:r>
              <a:rPr lang="es-MX" b="0" i="0" dirty="0">
                <a:solidFill>
                  <a:schemeClr val="tx1"/>
                </a:solidFill>
                <a:effectLst/>
                <a:latin typeface="Times New Roman" panose="02020603050405020304" pitchFamily="18" charset="0"/>
                <a:cs typeface="Times New Roman" panose="02020603050405020304" pitchFamily="18" charset="0"/>
              </a:rPr>
              <a:t>Usa </a:t>
            </a:r>
            <a:r>
              <a:rPr lang="es-MX" b="1" i="1" dirty="0" err="1">
                <a:solidFill>
                  <a:schemeClr val="tx1"/>
                </a:solidFill>
                <a:effectLst/>
                <a:latin typeface="Times New Roman" panose="02020603050405020304" pitchFamily="18" charset="0"/>
                <a:cs typeface="Times New Roman" panose="02020603050405020304" pitchFamily="18" charset="0"/>
              </a:rPr>
              <a:t>UpperCamelCase</a:t>
            </a:r>
            <a:r>
              <a:rPr lang="es-MX" b="0" i="0" dirty="0">
                <a:solidFill>
                  <a:schemeClr val="tx1"/>
                </a:solidFill>
                <a:effectLst/>
                <a:latin typeface="Times New Roman" panose="02020603050405020304" pitchFamily="18" charset="0"/>
                <a:cs typeface="Times New Roman" panose="02020603050405020304" pitchFamily="18" charset="0"/>
              </a:rPr>
              <a:t> en:</a:t>
            </a:r>
            <a:endParaRPr lang="es-MX" dirty="0">
              <a:solidFill>
                <a:schemeClr val="tx1"/>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FA448758-714D-4B4A-839E-B0FC69927D7D}"/>
              </a:ext>
            </a:extLst>
          </p:cNvPr>
          <p:cNvSpPr>
            <a:spLocks noGrp="1"/>
          </p:cNvSpPr>
          <p:nvPr>
            <p:ph idx="1"/>
          </p:nvPr>
        </p:nvSpPr>
        <p:spPr/>
        <p:txBody>
          <a:bodyPr>
            <a:normAutofit/>
          </a:bodyPr>
          <a:lstStyle/>
          <a:p>
            <a:pPr algn="just"/>
            <a:r>
              <a:rPr lang="es-MX" sz="2400" b="0" i="0" dirty="0">
                <a:effectLst/>
                <a:latin typeface="Times New Roman" panose="02020603050405020304" pitchFamily="18" charset="0"/>
                <a:cs typeface="Times New Roman" panose="02020603050405020304" pitchFamily="18" charset="0"/>
              </a:rPr>
              <a:t>Clases:</a:t>
            </a:r>
          </a:p>
          <a:p>
            <a:pPr algn="just"/>
            <a:endParaRPr lang="es-MX" sz="2400" b="0" i="0" dirty="0">
              <a:effectLst/>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b="0" i="0" dirty="0">
              <a:effectLst/>
              <a:latin typeface="Times New Roman" panose="02020603050405020304" pitchFamily="18" charset="0"/>
              <a:cs typeface="Times New Roman" panose="02020603050405020304" pitchFamily="18" charset="0"/>
            </a:endParaRPr>
          </a:p>
          <a:p>
            <a:pPr marL="0" indent="0" algn="just">
              <a:buNone/>
            </a:pPr>
            <a:endParaRPr lang="es-MX" sz="2400" dirty="0">
              <a:latin typeface="Times New Roman" panose="02020603050405020304" pitchFamily="18" charset="0"/>
              <a:cs typeface="Times New Roman" panose="02020603050405020304" pitchFamily="18" charset="0"/>
            </a:endParaRPr>
          </a:p>
          <a:p>
            <a:pPr marL="0" indent="0" algn="just">
              <a:buNone/>
            </a:pPr>
            <a:endParaRPr lang="es-MX" sz="2400" dirty="0">
              <a:latin typeface="Times New Roman" panose="02020603050405020304" pitchFamily="18" charset="0"/>
              <a:cs typeface="Times New Roman" panose="02020603050405020304" pitchFamily="18" charset="0"/>
            </a:endParaRPr>
          </a:p>
          <a:p>
            <a:pPr algn="just"/>
            <a:r>
              <a:rPr lang="es-MX" sz="2400" b="0" i="0" dirty="0" err="1">
                <a:effectLst/>
                <a:latin typeface="Times New Roman" panose="02020603050405020304" pitchFamily="18" charset="0"/>
                <a:cs typeface="Times New Roman" panose="02020603050405020304" pitchFamily="18" charset="0"/>
              </a:rPr>
              <a:t>UpperCamelCase</a:t>
            </a:r>
            <a:r>
              <a:rPr lang="es-MX" sz="2400" b="0" i="0" dirty="0">
                <a:effectLst/>
                <a:latin typeface="Times New Roman" panose="02020603050405020304" pitchFamily="18" charset="0"/>
                <a:cs typeface="Times New Roman" panose="02020603050405020304" pitchFamily="18" charset="0"/>
              </a:rPr>
              <a:t> (más conocido como </a:t>
            </a:r>
            <a:r>
              <a:rPr lang="es-MX" sz="2400" b="0" i="0" u="none" strike="noStrike" dirty="0" err="1">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PascalCase</a:t>
            </a:r>
            <a:r>
              <a:rPr lang="es-MX" sz="2400" b="0" i="0" dirty="0">
                <a:effectLst/>
                <a:latin typeface="Times New Roman" panose="02020603050405020304" pitchFamily="18" charset="0"/>
                <a:cs typeface="Times New Roman" panose="02020603050405020304" pitchFamily="18" charset="0"/>
              </a:rPr>
              <a:t>), cuando la primera letra de cada una de las palabras es mayúscula. Ejemplo: </a:t>
            </a:r>
            <a:r>
              <a:rPr lang="es-MX" sz="2400" b="0" i="1" dirty="0" err="1">
                <a:effectLst/>
                <a:latin typeface="Times New Roman" panose="02020603050405020304" pitchFamily="18" charset="0"/>
                <a:cs typeface="Times New Roman" panose="02020603050405020304" pitchFamily="18" charset="0"/>
              </a:rPr>
              <a:t>EjemploDeUpperCamelCase</a:t>
            </a:r>
            <a:endParaRPr lang="es-MX" sz="2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AA92B810-A5B3-4772-BCBC-702EE621F1E9}"/>
              </a:ext>
            </a:extLst>
          </p:cNvPr>
          <p:cNvPicPr>
            <a:picLocks noChangeAspect="1"/>
          </p:cNvPicPr>
          <p:nvPr/>
        </p:nvPicPr>
        <p:blipFill>
          <a:blip r:embed="rId3"/>
          <a:stretch>
            <a:fillRect/>
          </a:stretch>
        </p:blipFill>
        <p:spPr>
          <a:xfrm>
            <a:off x="5106560" y="1483735"/>
            <a:ext cx="3751193" cy="2931758"/>
          </a:xfrm>
          <a:prstGeom prst="rect">
            <a:avLst/>
          </a:prstGeom>
        </p:spPr>
      </p:pic>
    </p:spTree>
    <p:extLst>
      <p:ext uri="{BB962C8B-B14F-4D97-AF65-F5344CB8AC3E}">
        <p14:creationId xmlns:p14="http://schemas.microsoft.com/office/powerpoint/2010/main" val="7644488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557F3B-7276-4A06-8070-58C069C0C9CF}"/>
              </a:ext>
            </a:extLst>
          </p:cNvPr>
          <p:cNvSpPr>
            <a:spLocks noGrp="1"/>
          </p:cNvSpPr>
          <p:nvPr>
            <p:ph type="title"/>
          </p:nvPr>
        </p:nvSpPr>
        <p:spPr>
          <a:xfrm>
            <a:off x="838200" y="0"/>
            <a:ext cx="10515600" cy="1325563"/>
          </a:xfrm>
        </p:spPr>
        <p:txBody>
          <a:bodyPr/>
          <a:lstStyle/>
          <a:p>
            <a:pPr algn="ctr"/>
            <a:r>
              <a:rPr lang="en-US" b="1" dirty="0">
                <a:latin typeface="Times New Roman" panose="02020603050405020304" pitchFamily="18" charset="0"/>
                <a:cs typeface="Times New Roman" panose="02020603050405020304" pitchFamily="18" charset="0"/>
              </a:rPr>
              <a:t>55 - Proxies</a:t>
            </a:r>
            <a:endParaRPr lang="es-MX"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25CEEDA8-4E0D-40AE-995E-201319410121}"/>
              </a:ext>
            </a:extLst>
          </p:cNvPr>
          <p:cNvSpPr>
            <a:spLocks noGrp="1"/>
          </p:cNvSpPr>
          <p:nvPr>
            <p:ph idx="1"/>
          </p:nvPr>
        </p:nvSpPr>
        <p:spPr>
          <a:xfrm>
            <a:off x="351691" y="1167618"/>
            <a:ext cx="11563643" cy="5176911"/>
          </a:xfrm>
        </p:spPr>
        <p:txBody>
          <a:bodyPr>
            <a:normAutofit fontScale="92500" lnSpcReduction="20000"/>
          </a:bodyPr>
          <a:lstStyle/>
          <a:p>
            <a:r>
              <a:rPr lang="es-MX" sz="2400" dirty="0">
                <a:latin typeface="Times New Roman" panose="02020603050405020304" pitchFamily="18" charset="0"/>
                <a:cs typeface="Times New Roman" panose="02020603050405020304" pitchFamily="18" charset="0"/>
              </a:rPr>
              <a:t>El objeto Proxy permite crear un intermediario para otro objeto, el cual puede interceptor y redefinir operaciones fundamentales para dicho objeto.</a:t>
            </a:r>
          </a:p>
          <a:p>
            <a:r>
              <a:rPr lang="es-MX" sz="2400" b="1" dirty="0">
                <a:latin typeface="Times New Roman" panose="02020603050405020304" pitchFamily="18" charset="0"/>
                <a:cs typeface="Times New Roman" panose="02020603050405020304" pitchFamily="18" charset="0"/>
              </a:rPr>
              <a:t>Un </a:t>
            </a:r>
            <a:r>
              <a:rPr lang="es-MX" sz="2400" b="1" dirty="0" err="1">
                <a:latin typeface="Times New Roman" panose="02020603050405020304" pitchFamily="18" charset="0"/>
                <a:cs typeface="Times New Roman" panose="02020603050405020304" pitchFamily="18" charset="0"/>
              </a:rPr>
              <a:t>Proxie</a:t>
            </a:r>
            <a:r>
              <a:rPr lang="es-MX" sz="2400" b="1" dirty="0">
                <a:latin typeface="Times New Roman" panose="02020603050405020304" pitchFamily="18" charset="0"/>
                <a:cs typeface="Times New Roman" panose="02020603050405020304" pitchFamily="18" charset="0"/>
              </a:rPr>
              <a:t> se crea con dos parámetros:</a:t>
            </a:r>
          </a:p>
          <a:p>
            <a:r>
              <a:rPr lang="es-MX" sz="2400" b="1" dirty="0">
                <a:latin typeface="Times New Roman" panose="02020603050405020304" pitchFamily="18" charset="0"/>
                <a:cs typeface="Times New Roman" panose="02020603050405020304" pitchFamily="18" charset="0"/>
              </a:rPr>
              <a:t>target/objetivo </a:t>
            </a:r>
            <a:r>
              <a:rPr lang="es-MX" sz="2400" dirty="0">
                <a:latin typeface="Times New Roman" panose="02020603050405020304" pitchFamily="18" charset="0"/>
                <a:cs typeface="Times New Roman" panose="02020603050405020304" pitchFamily="18" charset="0"/>
                <a:sym typeface="Wingdings" panose="05000000000000000000" pitchFamily="2" charset="2"/>
              </a:rPr>
              <a:t> El objeto original que se quiere envolver.</a:t>
            </a:r>
          </a:p>
          <a:p>
            <a:r>
              <a:rPr lang="es-MX" sz="2400" b="1" dirty="0" err="1">
                <a:latin typeface="Times New Roman" panose="02020603050405020304" pitchFamily="18" charset="0"/>
                <a:cs typeface="Times New Roman" panose="02020603050405020304" pitchFamily="18" charset="0"/>
                <a:sym typeface="Wingdings" panose="05000000000000000000" pitchFamily="2" charset="2"/>
              </a:rPr>
              <a:t>hendler</a:t>
            </a:r>
            <a:r>
              <a:rPr lang="es-MX" sz="2400" b="1" dirty="0">
                <a:latin typeface="Times New Roman" panose="02020603050405020304" pitchFamily="18" charset="0"/>
                <a:cs typeface="Times New Roman" panose="02020603050405020304" pitchFamily="18" charset="0"/>
                <a:sym typeface="Wingdings" panose="05000000000000000000" pitchFamily="2" charset="2"/>
              </a:rPr>
              <a:t>/manejador, manipulador </a:t>
            </a:r>
            <a:r>
              <a:rPr lang="es-MX" sz="2400" dirty="0">
                <a:latin typeface="Times New Roman" panose="02020603050405020304" pitchFamily="18" charset="0"/>
                <a:cs typeface="Times New Roman" panose="02020603050405020304" pitchFamily="18" charset="0"/>
                <a:sym typeface="Wingdings" panose="05000000000000000000" pitchFamily="2" charset="2"/>
              </a:rPr>
              <a:t> El objeto que define cuales operaciones serán interceptadas y como redefinir dichas operaciones.</a:t>
            </a:r>
          </a:p>
          <a:p>
            <a:endParaRPr lang="es-MX" sz="2400" dirty="0">
              <a:latin typeface="Times New Roman" panose="02020603050405020304" pitchFamily="18" charset="0"/>
              <a:cs typeface="Times New Roman" panose="02020603050405020304" pitchFamily="18" charset="0"/>
              <a:sym typeface="Wingdings" panose="05000000000000000000" pitchFamily="2" charset="2"/>
            </a:endParaRPr>
          </a:p>
          <a:p>
            <a:r>
              <a:rPr lang="es-MX" sz="2400" b="1"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const</a:t>
            </a:r>
            <a:r>
              <a:rPr lang="es-MX" sz="2400" dirty="0">
                <a:latin typeface="Times New Roman" panose="02020603050405020304" pitchFamily="18" charset="0"/>
                <a:cs typeface="Times New Roman" panose="02020603050405020304" pitchFamily="18" charset="0"/>
                <a:sym typeface="Wingdings" panose="05000000000000000000" pitchFamily="2" charset="2"/>
              </a:rPr>
              <a:t> target = {</a:t>
            </a:r>
          </a:p>
          <a:p>
            <a:r>
              <a:rPr lang="es-MX" sz="2400"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message1</a:t>
            </a:r>
            <a:r>
              <a:rPr lang="es-MX" sz="2400" dirty="0">
                <a:latin typeface="Times New Roman" panose="02020603050405020304" pitchFamily="18" charset="0"/>
                <a:cs typeface="Times New Roman" panose="02020603050405020304" pitchFamily="18" charset="0"/>
                <a:sym typeface="Wingdings" panose="05000000000000000000" pitchFamily="2" charset="2"/>
              </a:rPr>
              <a:t>: ‘Hola',</a:t>
            </a:r>
          </a:p>
          <a:p>
            <a:r>
              <a:rPr lang="es-MX" sz="2400"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message2: </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s-MX" sz="2400" dirty="0" err="1">
                <a:latin typeface="Times New Roman" panose="02020603050405020304" pitchFamily="18" charset="0"/>
                <a:cs typeface="Times New Roman" panose="02020603050405020304" pitchFamily="18" charset="0"/>
                <a:sym typeface="Wingdings" panose="05000000000000000000" pitchFamily="2" charset="2"/>
              </a:rPr>
              <a:t>Adios</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p>
          <a:p>
            <a:r>
              <a:rPr lang="es-MX" sz="2400" dirty="0">
                <a:latin typeface="Times New Roman" panose="02020603050405020304" pitchFamily="18" charset="0"/>
                <a:cs typeface="Times New Roman" panose="02020603050405020304" pitchFamily="18" charset="0"/>
                <a:sym typeface="Wingdings" panose="05000000000000000000" pitchFamily="2" charset="2"/>
              </a:rPr>
              <a:t>};</a:t>
            </a:r>
          </a:p>
          <a:p>
            <a:endParaRPr lang="es-MX" sz="2400" dirty="0">
              <a:latin typeface="Times New Roman" panose="02020603050405020304" pitchFamily="18" charset="0"/>
              <a:cs typeface="Times New Roman" panose="02020603050405020304" pitchFamily="18" charset="0"/>
              <a:sym typeface="Wingdings" panose="05000000000000000000" pitchFamily="2" charset="2"/>
            </a:endParaRPr>
          </a:p>
          <a:p>
            <a:r>
              <a:rPr lang="es-MX" sz="2400" b="1"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const</a:t>
            </a:r>
            <a:r>
              <a:rPr lang="es-MX" sz="2400" dirty="0">
                <a:latin typeface="Times New Roman" panose="02020603050405020304" pitchFamily="18" charset="0"/>
                <a:cs typeface="Times New Roman" panose="02020603050405020304" pitchFamily="18" charset="0"/>
                <a:sym typeface="Wingdings" panose="05000000000000000000" pitchFamily="2" charset="2"/>
              </a:rPr>
              <a:t> handler1 = { // aquí se establecen las operaciones };</a:t>
            </a:r>
          </a:p>
          <a:p>
            <a:endParaRPr lang="es-MX" sz="2400" dirty="0">
              <a:latin typeface="Times New Roman" panose="02020603050405020304" pitchFamily="18" charset="0"/>
              <a:cs typeface="Times New Roman" panose="02020603050405020304" pitchFamily="18" charset="0"/>
              <a:sym typeface="Wingdings" panose="05000000000000000000" pitchFamily="2" charset="2"/>
            </a:endParaRPr>
          </a:p>
          <a:p>
            <a:r>
              <a:rPr lang="es-MX" sz="2400" b="1"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const</a:t>
            </a:r>
            <a:r>
              <a:rPr lang="es-MX" sz="2400" dirty="0">
                <a:latin typeface="Times New Roman" panose="02020603050405020304" pitchFamily="18" charset="0"/>
                <a:cs typeface="Times New Roman" panose="02020603050405020304" pitchFamily="18" charset="0"/>
                <a:sym typeface="Wingdings" panose="05000000000000000000" pitchFamily="2" charset="2"/>
              </a:rPr>
              <a:t> proxy1 = </a:t>
            </a:r>
            <a:r>
              <a:rPr lang="es-MX" sz="2400" b="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new</a:t>
            </a:r>
            <a:r>
              <a:rPr lang="es-MX" sz="2400" dirty="0">
                <a:latin typeface="Times New Roman" panose="02020603050405020304" pitchFamily="18" charset="0"/>
                <a:cs typeface="Times New Roman" panose="02020603050405020304" pitchFamily="18" charset="0"/>
                <a:sym typeface="Wingdings" panose="05000000000000000000" pitchFamily="2" charset="2"/>
              </a:rPr>
              <a:t> </a:t>
            </a:r>
            <a:r>
              <a:rPr lang="es-MX" sz="2400" b="1" dirty="0">
                <a:solidFill>
                  <a:schemeClr val="accent6">
                    <a:lumMod val="50000"/>
                  </a:schemeClr>
                </a:solidFill>
                <a:latin typeface="Times New Roman" panose="02020603050405020304" pitchFamily="18" charset="0"/>
                <a:cs typeface="Times New Roman" panose="02020603050405020304" pitchFamily="18" charset="0"/>
                <a:sym typeface="Wingdings" panose="05000000000000000000" pitchFamily="2" charset="2"/>
              </a:rPr>
              <a:t>Proxy</a:t>
            </a:r>
            <a:r>
              <a:rPr lang="es-MX" sz="2400" dirty="0">
                <a:latin typeface="Times New Roman" panose="02020603050405020304" pitchFamily="18" charset="0"/>
                <a:cs typeface="Times New Roman" panose="02020603050405020304" pitchFamily="18" charset="0"/>
                <a:sym typeface="Wingdings" panose="05000000000000000000" pitchFamily="2" charset="2"/>
              </a:rPr>
              <a:t>(target, handler1);</a:t>
            </a:r>
          </a:p>
          <a:p>
            <a:endParaRPr lang="es-MX"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34598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D7C8CD-C023-4B6B-AE1F-0581938DB0B6}"/>
              </a:ext>
            </a:extLst>
          </p:cNvPr>
          <p:cNvSpPr>
            <a:spLocks noGrp="1"/>
          </p:cNvSpPr>
          <p:nvPr>
            <p:ph type="title"/>
          </p:nvPr>
        </p:nvSpPr>
        <p:spPr>
          <a:xfrm>
            <a:off x="838200" y="18255"/>
            <a:ext cx="10515600" cy="1325563"/>
          </a:xfrm>
        </p:spPr>
        <p:txBody>
          <a:bodyPr/>
          <a:lstStyle/>
          <a:p>
            <a:pPr algn="ctr"/>
            <a:r>
              <a:rPr lang="es-MX" b="1" dirty="0">
                <a:latin typeface="Times New Roman" panose="02020603050405020304" pitchFamily="18" charset="0"/>
                <a:cs typeface="Times New Roman" panose="02020603050405020304" pitchFamily="18" charset="0"/>
              </a:rPr>
              <a:t>56 - Propiedades dinámicas de los objetos</a:t>
            </a:r>
          </a:p>
        </p:txBody>
      </p:sp>
      <p:sp>
        <p:nvSpPr>
          <p:cNvPr id="3" name="Marcador de contenido 2">
            <a:extLst>
              <a:ext uri="{FF2B5EF4-FFF2-40B4-BE49-F238E27FC236}">
                <a16:creationId xmlns:a16="http://schemas.microsoft.com/office/drawing/2014/main" id="{6441B66C-0119-44D2-82A2-A2F60C46621C}"/>
              </a:ext>
            </a:extLst>
          </p:cNvPr>
          <p:cNvSpPr>
            <a:spLocks noGrp="1"/>
          </p:cNvSpPr>
          <p:nvPr>
            <p:ph idx="1"/>
          </p:nvPr>
        </p:nvSpPr>
        <p:spPr>
          <a:xfrm>
            <a:off x="140677" y="1343818"/>
            <a:ext cx="11774658" cy="5127320"/>
          </a:xfrm>
        </p:spPr>
        <p:txBody>
          <a:bodyPr>
            <a:normAutofit/>
          </a:bodyPr>
          <a:lstStyle/>
          <a:p>
            <a:r>
              <a:rPr lang="es-MX" sz="2400" dirty="0">
                <a:latin typeface="Times New Roman" panose="02020603050405020304" pitchFamily="18" charset="0"/>
                <a:cs typeface="Times New Roman" panose="02020603050405020304" pitchFamily="18" charset="0"/>
              </a:rPr>
              <a:t>Las famosas </a:t>
            </a:r>
            <a:r>
              <a:rPr lang="es-MX" sz="2400" dirty="0" err="1">
                <a:latin typeface="Times New Roman" panose="02020603050405020304" pitchFamily="18" charset="0"/>
                <a:cs typeface="Times New Roman" panose="02020603050405020304" pitchFamily="18" charset="0"/>
              </a:rPr>
              <a:t>computer</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properties</a:t>
            </a:r>
            <a:r>
              <a:rPr lang="es-MX" sz="2400" dirty="0">
                <a:latin typeface="Times New Roman" panose="02020603050405020304" pitchFamily="18" charset="0"/>
                <a:cs typeface="Times New Roman" panose="02020603050405020304" pitchFamily="18" charset="0"/>
              </a:rPr>
              <a:t>.</a:t>
            </a:r>
          </a:p>
          <a:p>
            <a:r>
              <a:rPr lang="es-MX" sz="2400" dirty="0">
                <a:latin typeface="Times New Roman" panose="02020603050405020304" pitchFamily="18" charset="0"/>
                <a:cs typeface="Times New Roman" panose="02020603050405020304" pitchFamily="18" charset="0"/>
              </a:rPr>
              <a:t>Son creadas por una necesidad de crear propiedades de la vida dinámica.</a:t>
            </a:r>
          </a:p>
        </p:txBody>
      </p:sp>
      <p:pic>
        <p:nvPicPr>
          <p:cNvPr id="5" name="Imagen 4">
            <a:extLst>
              <a:ext uri="{FF2B5EF4-FFF2-40B4-BE49-F238E27FC236}">
                <a16:creationId xmlns:a16="http://schemas.microsoft.com/office/drawing/2014/main" id="{284AC4D1-F005-4827-8A1F-A76A03749A81}"/>
              </a:ext>
            </a:extLst>
          </p:cNvPr>
          <p:cNvPicPr>
            <a:picLocks noChangeAspect="1"/>
          </p:cNvPicPr>
          <p:nvPr/>
        </p:nvPicPr>
        <p:blipFill>
          <a:blip r:embed="rId2"/>
          <a:stretch>
            <a:fillRect/>
          </a:stretch>
        </p:blipFill>
        <p:spPr>
          <a:xfrm>
            <a:off x="0" y="2806358"/>
            <a:ext cx="6240120" cy="4051642"/>
          </a:xfrm>
          <a:prstGeom prst="rect">
            <a:avLst/>
          </a:prstGeom>
        </p:spPr>
      </p:pic>
      <p:pic>
        <p:nvPicPr>
          <p:cNvPr id="7" name="Imagen 6">
            <a:extLst>
              <a:ext uri="{FF2B5EF4-FFF2-40B4-BE49-F238E27FC236}">
                <a16:creationId xmlns:a16="http://schemas.microsoft.com/office/drawing/2014/main" id="{E88234C2-85F0-4998-B4C6-82B783B68867}"/>
              </a:ext>
            </a:extLst>
          </p:cNvPr>
          <p:cNvPicPr>
            <a:picLocks noChangeAspect="1"/>
          </p:cNvPicPr>
          <p:nvPr/>
        </p:nvPicPr>
        <p:blipFill>
          <a:blip r:embed="rId3"/>
          <a:stretch>
            <a:fillRect/>
          </a:stretch>
        </p:blipFill>
        <p:spPr>
          <a:xfrm>
            <a:off x="6240120" y="5514183"/>
            <a:ext cx="5991958" cy="1343818"/>
          </a:xfrm>
          <a:prstGeom prst="rect">
            <a:avLst/>
          </a:prstGeom>
        </p:spPr>
      </p:pic>
      <p:sp>
        <p:nvSpPr>
          <p:cNvPr id="8" name="CuadroTexto 7">
            <a:extLst>
              <a:ext uri="{FF2B5EF4-FFF2-40B4-BE49-F238E27FC236}">
                <a16:creationId xmlns:a16="http://schemas.microsoft.com/office/drawing/2014/main" id="{6392ABD2-6919-4DE0-88F1-B9BA3E68F1CE}"/>
              </a:ext>
            </a:extLst>
          </p:cNvPr>
          <p:cNvSpPr txBox="1"/>
          <p:nvPr/>
        </p:nvSpPr>
        <p:spPr>
          <a:xfrm>
            <a:off x="6836898" y="2560320"/>
            <a:ext cx="4839287" cy="2308324"/>
          </a:xfrm>
          <a:prstGeom prst="rect">
            <a:avLst/>
          </a:prstGeom>
          <a:noFill/>
        </p:spPr>
        <p:txBody>
          <a:bodyPr wrap="square" rtlCol="0">
            <a:spAutoFit/>
          </a:bodyPr>
          <a:lstStyle/>
          <a:p>
            <a:pPr algn="just"/>
            <a:r>
              <a:rPr lang="es-MX" dirty="0">
                <a:latin typeface="Times New Roman" panose="02020603050405020304" pitchFamily="18" charset="0"/>
                <a:cs typeface="Times New Roman" panose="02020603050405020304" pitchFamily="18" charset="0"/>
              </a:rPr>
              <a:t>En el siguiente código se crea una variable aleatorio, la cual es la encargada de hacer posible la dinámica del objeto </a:t>
            </a:r>
            <a:r>
              <a:rPr lang="es-MX" dirty="0" err="1">
                <a:latin typeface="Times New Roman" panose="02020603050405020304" pitchFamily="18" charset="0"/>
                <a:cs typeface="Times New Roman" panose="02020603050405020304" pitchFamily="18" charset="0"/>
              </a:rPr>
              <a:t>obUsuarios</a:t>
            </a:r>
            <a:r>
              <a:rPr lang="es-MX" dirty="0">
                <a:latin typeface="Times New Roman" panose="02020603050405020304" pitchFamily="18" charset="0"/>
                <a:cs typeface="Times New Roman" panose="02020603050405020304" pitchFamily="18" charset="0"/>
              </a:rPr>
              <a:t>, ya que aleatoriamente el id será establecido al azar y automáticamente.</a:t>
            </a:r>
          </a:p>
          <a:p>
            <a:pPr algn="just"/>
            <a:r>
              <a:rPr lang="es-MX" dirty="0">
                <a:latin typeface="Times New Roman" panose="02020603050405020304" pitchFamily="18" charset="0"/>
                <a:cs typeface="Times New Roman" panose="02020603050405020304" pitchFamily="18" charset="0"/>
              </a:rPr>
              <a:t>En la siguiente línea se asigna un objeto usuarios en el </a:t>
            </a:r>
            <a:r>
              <a:rPr lang="es-MX" dirty="0" err="1">
                <a:latin typeface="Times New Roman" panose="02020603050405020304" pitchFamily="18" charset="0"/>
                <a:cs typeface="Times New Roman" panose="02020603050405020304" pitchFamily="18" charset="0"/>
              </a:rPr>
              <a:t>obUsuarios</a:t>
            </a:r>
            <a:r>
              <a:rPr lang="es-MX" dirty="0">
                <a:latin typeface="Times New Roman" panose="02020603050405020304" pitchFamily="18" charset="0"/>
                <a:cs typeface="Times New Roman" panose="02020603050405020304" pitchFamily="18" charset="0"/>
              </a:rPr>
              <a:t>.</a:t>
            </a:r>
          </a:p>
          <a:p>
            <a:pPr algn="just"/>
            <a:r>
              <a:rPr lang="es-MX" dirty="0">
                <a:latin typeface="Times New Roman" panose="02020603050405020304" pitchFamily="18" charset="0"/>
                <a:cs typeface="Times New Roman" panose="02020603050405020304" pitchFamily="18" charset="0"/>
              </a:rPr>
              <a:t>Ya con el </a:t>
            </a:r>
            <a:r>
              <a:rPr lang="es-MX" dirty="0" err="1">
                <a:latin typeface="Times New Roman" panose="02020603050405020304" pitchFamily="18" charset="0"/>
                <a:cs typeface="Times New Roman" panose="02020603050405020304" pitchFamily="18" charset="0"/>
              </a:rPr>
              <a:t>forEach</a:t>
            </a:r>
            <a:r>
              <a:rPr lang="es-MX" dirty="0">
                <a:latin typeface="Times New Roman" panose="02020603050405020304" pitchFamily="18" charset="0"/>
                <a:cs typeface="Times New Roman" panose="02020603050405020304" pitchFamily="18" charset="0"/>
              </a:rPr>
              <a:t> se recorre el objeto.</a:t>
            </a:r>
          </a:p>
        </p:txBody>
      </p:sp>
    </p:spTree>
    <p:extLst>
      <p:ext uri="{BB962C8B-B14F-4D97-AF65-F5344CB8AC3E}">
        <p14:creationId xmlns:p14="http://schemas.microsoft.com/office/powerpoint/2010/main" val="29086717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95D62C-0BAA-4F4F-BE07-8BB801F666E6}"/>
              </a:ext>
            </a:extLst>
          </p:cNvPr>
          <p:cNvSpPr>
            <a:spLocks noGrp="1"/>
          </p:cNvSpPr>
          <p:nvPr>
            <p:ph type="title"/>
          </p:nvPr>
        </p:nvSpPr>
        <p:spPr>
          <a:xfrm>
            <a:off x="838200" y="0"/>
            <a:ext cx="10515600" cy="1325563"/>
          </a:xfrm>
        </p:spPr>
        <p:txBody>
          <a:bodyPr/>
          <a:lstStyle/>
          <a:p>
            <a:pPr algn="ctr"/>
            <a:r>
              <a:rPr lang="es-MX" b="1" dirty="0">
                <a:latin typeface="Times New Roman" panose="02020603050405020304" pitchFamily="18" charset="0"/>
                <a:cs typeface="Times New Roman" panose="02020603050405020304" pitchFamily="18" charset="0"/>
              </a:rPr>
              <a:t>57 - </a:t>
            </a:r>
            <a:r>
              <a:rPr lang="es-MX" b="1" dirty="0" err="1">
                <a:latin typeface="Times New Roman" panose="02020603050405020304" pitchFamily="18" charset="0"/>
                <a:cs typeface="Times New Roman" panose="02020603050405020304" pitchFamily="18" charset="0"/>
              </a:rPr>
              <a:t>this</a:t>
            </a:r>
            <a:endParaRPr lang="es-MX"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7E4C9528-A703-4900-B035-F81CE7E07FF4}"/>
              </a:ext>
            </a:extLst>
          </p:cNvPr>
          <p:cNvSpPr>
            <a:spLocks noGrp="1"/>
          </p:cNvSpPr>
          <p:nvPr>
            <p:ph idx="1"/>
          </p:nvPr>
        </p:nvSpPr>
        <p:spPr>
          <a:xfrm>
            <a:off x="337625" y="1406768"/>
            <a:ext cx="11577710" cy="5345723"/>
          </a:xfrm>
        </p:spPr>
        <p:txBody>
          <a:bodyPr>
            <a:noAutofit/>
          </a:bodyPr>
          <a:lstStyle/>
          <a:p>
            <a:r>
              <a:rPr lang="es-MX" sz="2400" dirty="0" err="1">
                <a:effectLst/>
                <a:latin typeface="Times New Roman" panose="02020603050405020304" pitchFamily="18" charset="0"/>
                <a:cs typeface="Times New Roman" panose="02020603050405020304" pitchFamily="18" charset="0"/>
              </a:rPr>
              <a:t>this</a:t>
            </a:r>
            <a:r>
              <a:rPr lang="es-MX" sz="2400" dirty="0">
                <a:effectLst/>
                <a:latin typeface="Times New Roman" panose="02020603050405020304" pitchFamily="18" charset="0"/>
                <a:cs typeface="Times New Roman" panose="02020603050405020304" pitchFamily="18" charset="0"/>
              </a:rPr>
              <a:t> es un objeto y hace referencia al objeto global.</a:t>
            </a:r>
          </a:p>
          <a:p>
            <a:r>
              <a:rPr lang="es-MX" sz="2400" b="1" dirty="0">
                <a:effectLst/>
                <a:latin typeface="Times New Roman" panose="02020603050405020304" pitchFamily="18" charset="0"/>
                <a:cs typeface="Times New Roman" panose="02020603050405020304" pitchFamily="18" charset="0"/>
              </a:rPr>
              <a:t>Sintaxis</a:t>
            </a:r>
          </a:p>
          <a:p>
            <a:r>
              <a:rPr lang="es-MX" sz="2400" dirty="0" err="1">
                <a:effectLst/>
                <a:latin typeface="Times New Roman" panose="02020603050405020304" pitchFamily="18" charset="0"/>
                <a:cs typeface="Times New Roman" panose="02020603050405020304" pitchFamily="18" charset="0"/>
              </a:rPr>
              <a:t>this</a:t>
            </a:r>
            <a:endParaRPr lang="es-MX" sz="2400" dirty="0">
              <a:effectLst/>
              <a:latin typeface="Times New Roman" panose="02020603050405020304" pitchFamily="18" charset="0"/>
              <a:cs typeface="Times New Roman" panose="02020603050405020304" pitchFamily="18" charset="0"/>
            </a:endParaRPr>
          </a:p>
          <a:p>
            <a:r>
              <a:rPr lang="es-MX" sz="2400" b="1" dirty="0">
                <a:effectLst/>
                <a:latin typeface="Times New Roman" panose="02020603050405020304" pitchFamily="18" charset="0"/>
                <a:cs typeface="Times New Roman" panose="02020603050405020304" pitchFamily="18" charset="0"/>
              </a:rPr>
              <a:t>Valor</a:t>
            </a:r>
          </a:p>
          <a:p>
            <a:r>
              <a:rPr lang="es-MX" sz="2400" dirty="0">
                <a:effectLst/>
                <a:latin typeface="Times New Roman" panose="02020603050405020304" pitchFamily="18" charset="0"/>
                <a:cs typeface="Times New Roman" panose="02020603050405020304" pitchFamily="18" charset="0"/>
              </a:rPr>
              <a:t>El objeto contexto de JavaScript en el cual se está ejecutando el código actual.</a:t>
            </a:r>
          </a:p>
          <a:p>
            <a:r>
              <a:rPr lang="es-MX" sz="2400" b="1" dirty="0">
                <a:effectLst/>
                <a:latin typeface="Times New Roman" panose="02020603050405020304" pitchFamily="18" charset="0"/>
                <a:cs typeface="Times New Roman" panose="02020603050405020304" pitchFamily="18" charset="0"/>
              </a:rPr>
              <a:t>Contexto global</a:t>
            </a:r>
          </a:p>
          <a:p>
            <a:r>
              <a:rPr lang="es-MX" sz="2400" dirty="0">
                <a:effectLst/>
                <a:latin typeface="Times New Roman" panose="02020603050405020304" pitchFamily="18" charset="0"/>
                <a:cs typeface="Times New Roman" panose="02020603050405020304" pitchFamily="18" charset="0"/>
              </a:rPr>
              <a:t>En el contexto de ejecución global (fuera de cualquier función), </a:t>
            </a:r>
            <a:r>
              <a:rPr lang="es-MX" sz="2400" dirty="0" err="1">
                <a:effectLst/>
                <a:latin typeface="Times New Roman" panose="02020603050405020304" pitchFamily="18" charset="0"/>
                <a:cs typeface="Times New Roman" panose="02020603050405020304" pitchFamily="18" charset="0"/>
              </a:rPr>
              <a:t>this</a:t>
            </a:r>
            <a:r>
              <a:rPr lang="es-MX" sz="2400" dirty="0">
                <a:effectLst/>
                <a:latin typeface="Times New Roman" panose="02020603050405020304" pitchFamily="18" charset="0"/>
                <a:cs typeface="Times New Roman" panose="02020603050405020304" pitchFamily="18" charset="0"/>
              </a:rPr>
              <a:t> se refiere al objeto global, ya sea en modo estricto o no.</a:t>
            </a:r>
          </a:p>
          <a:p>
            <a:r>
              <a:rPr lang="es-MX" sz="2400" b="0" dirty="0">
                <a:effectLst/>
                <a:latin typeface="Times New Roman" panose="02020603050405020304" pitchFamily="18" charset="0"/>
                <a:cs typeface="Times New Roman" panose="02020603050405020304" pitchFamily="18" charset="0"/>
              </a:rPr>
              <a:t>console.log(</a:t>
            </a:r>
            <a:r>
              <a:rPr lang="es-MX" sz="2400" b="0" dirty="0" err="1">
                <a:effectLst/>
                <a:latin typeface="Times New Roman" panose="02020603050405020304" pitchFamily="18" charset="0"/>
                <a:cs typeface="Times New Roman" panose="02020603050405020304" pitchFamily="18" charset="0"/>
              </a:rPr>
              <a:t>this</a:t>
            </a:r>
            <a:r>
              <a:rPr lang="es-MX" sz="2400" b="0" dirty="0">
                <a:effectLst/>
                <a:latin typeface="Times New Roman" panose="02020603050405020304" pitchFamily="18" charset="0"/>
                <a:cs typeface="Times New Roman" panose="02020603050405020304" pitchFamily="18" charset="0"/>
              </a:rPr>
              <a:t>);</a:t>
            </a:r>
          </a:p>
          <a:p>
            <a:r>
              <a:rPr lang="es-MX" sz="2400" b="0" dirty="0">
                <a:effectLst/>
                <a:latin typeface="Times New Roman" panose="02020603050405020304" pitchFamily="18" charset="0"/>
                <a:cs typeface="Times New Roman" panose="02020603050405020304" pitchFamily="18" charset="0"/>
              </a:rPr>
              <a:t>console.log(</a:t>
            </a:r>
            <a:r>
              <a:rPr lang="es-MX" sz="2400" b="0" dirty="0" err="1">
                <a:effectLst/>
                <a:latin typeface="Times New Roman" panose="02020603050405020304" pitchFamily="18" charset="0"/>
                <a:cs typeface="Times New Roman" panose="02020603050405020304" pitchFamily="18" charset="0"/>
              </a:rPr>
              <a:t>window</a:t>
            </a:r>
            <a:r>
              <a:rPr lang="es-MX" sz="2400" b="0" dirty="0">
                <a:effectLst/>
                <a:latin typeface="Times New Roman" panose="02020603050405020304" pitchFamily="18" charset="0"/>
                <a:cs typeface="Times New Roman" panose="02020603050405020304" pitchFamily="18" charset="0"/>
              </a:rPr>
              <a:t>);</a:t>
            </a:r>
          </a:p>
          <a:p>
            <a:r>
              <a:rPr lang="es-MX" sz="2400" b="0" dirty="0">
                <a:effectLst/>
                <a:latin typeface="Times New Roman" panose="02020603050405020304" pitchFamily="18" charset="0"/>
                <a:cs typeface="Times New Roman" panose="02020603050405020304" pitchFamily="18" charset="0"/>
              </a:rPr>
              <a:t>console.log(</a:t>
            </a:r>
            <a:r>
              <a:rPr lang="es-MX" sz="2400" b="1" dirty="0" err="1">
                <a:effectLst/>
                <a:latin typeface="Times New Roman" panose="02020603050405020304" pitchFamily="18" charset="0"/>
                <a:cs typeface="Times New Roman" panose="02020603050405020304" pitchFamily="18" charset="0"/>
              </a:rPr>
              <a:t>this</a:t>
            </a:r>
            <a:r>
              <a:rPr lang="es-MX" sz="2400" b="1" dirty="0">
                <a:effectLst/>
                <a:latin typeface="Times New Roman" panose="02020603050405020304" pitchFamily="18" charset="0"/>
                <a:cs typeface="Times New Roman" panose="02020603050405020304" pitchFamily="18" charset="0"/>
              </a:rPr>
              <a:t> === </a:t>
            </a:r>
            <a:r>
              <a:rPr lang="es-MX" sz="2400" b="1" dirty="0" err="1">
                <a:effectLst/>
                <a:latin typeface="Times New Roman" panose="02020603050405020304" pitchFamily="18" charset="0"/>
                <a:cs typeface="Times New Roman" panose="02020603050405020304" pitchFamily="18" charset="0"/>
              </a:rPr>
              <a:t>window</a:t>
            </a:r>
            <a:r>
              <a:rPr lang="es-MX" sz="2400" b="0" dirty="0">
                <a:effectLst/>
                <a:latin typeface="Times New Roman" panose="02020603050405020304" pitchFamily="18" charset="0"/>
                <a:cs typeface="Times New Roman" panose="02020603050405020304" pitchFamily="18" charset="0"/>
              </a:rPr>
              <a:t>); </a:t>
            </a:r>
            <a:r>
              <a:rPr lang="es-MX" sz="2400" b="1" dirty="0">
                <a:effectLst/>
                <a:latin typeface="Times New Roman" panose="02020603050405020304" pitchFamily="18" charset="0"/>
                <a:cs typeface="Times New Roman" panose="02020603050405020304" pitchFamily="18" charset="0"/>
              </a:rPr>
              <a:t>//true </a:t>
            </a:r>
            <a:r>
              <a:rPr lang="es-MX" sz="2400" b="0" dirty="0">
                <a:effectLst/>
                <a:latin typeface="Times New Roman" panose="02020603050405020304" pitchFamily="18" charset="0"/>
                <a:cs typeface="Times New Roman" panose="02020603050405020304" pitchFamily="18" charset="0"/>
                <a:sym typeface="Wingdings" panose="05000000000000000000" pitchFamily="2" charset="2"/>
              </a:rPr>
              <a:t> son lo mismo</a:t>
            </a:r>
            <a:endParaRPr lang="es-MX" sz="2400" b="0" dirty="0">
              <a:effectLst/>
              <a:latin typeface="Times New Roman" panose="02020603050405020304" pitchFamily="18" charset="0"/>
              <a:cs typeface="Times New Roman" panose="02020603050405020304" pitchFamily="18" charset="0"/>
            </a:endParaRPr>
          </a:p>
          <a:p>
            <a:endParaRPr lang="es-MX" sz="2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76C90AEC-714F-4F76-81C2-B3C0A232CEEC}"/>
              </a:ext>
            </a:extLst>
          </p:cNvPr>
          <p:cNvPicPr>
            <a:picLocks noChangeAspect="1"/>
          </p:cNvPicPr>
          <p:nvPr/>
        </p:nvPicPr>
        <p:blipFill>
          <a:blip r:embed="rId2"/>
          <a:stretch>
            <a:fillRect/>
          </a:stretch>
        </p:blipFill>
        <p:spPr>
          <a:xfrm>
            <a:off x="4077968" y="4930727"/>
            <a:ext cx="7776407" cy="766688"/>
          </a:xfrm>
          <a:prstGeom prst="rect">
            <a:avLst/>
          </a:prstGeom>
        </p:spPr>
      </p:pic>
    </p:spTree>
    <p:extLst>
      <p:ext uri="{BB962C8B-B14F-4D97-AF65-F5344CB8AC3E}">
        <p14:creationId xmlns:p14="http://schemas.microsoft.com/office/powerpoint/2010/main" val="31224922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7EA9BE5-EB3A-47A9-834F-AFC67582EB0D}"/>
              </a:ext>
            </a:extLst>
          </p:cNvPr>
          <p:cNvSpPr>
            <a:spLocks noGrp="1"/>
          </p:cNvSpPr>
          <p:nvPr>
            <p:ph idx="1"/>
          </p:nvPr>
        </p:nvSpPr>
        <p:spPr>
          <a:xfrm>
            <a:off x="211015" y="794825"/>
            <a:ext cx="6246056" cy="3594295"/>
          </a:xfrm>
        </p:spPr>
        <p:txBody>
          <a:bodyPr>
            <a:normAutofit fontScale="92500" lnSpcReduction="20000"/>
          </a:bodyPr>
          <a:lstStyle/>
          <a:p>
            <a:r>
              <a:rPr lang="es-MX" sz="2400" b="1" dirty="0">
                <a:latin typeface="Times New Roman" panose="02020603050405020304" pitchFamily="18" charset="0"/>
                <a:cs typeface="Times New Roman" panose="02020603050405020304" pitchFamily="18" charset="0"/>
              </a:rPr>
              <a:t>Contexto de la función:</a:t>
            </a:r>
          </a:p>
          <a:p>
            <a:endParaRPr lang="es-MX" sz="2400" b="1" dirty="0">
              <a:latin typeface="Times New Roman" panose="02020603050405020304" pitchFamily="18" charset="0"/>
              <a:cs typeface="Times New Roman" panose="02020603050405020304" pitchFamily="18" charset="0"/>
            </a:endParaRPr>
          </a:p>
          <a:p>
            <a:r>
              <a:rPr lang="es-MX" sz="2400" dirty="0">
                <a:latin typeface="Times New Roman" panose="02020603050405020304" pitchFamily="18" charset="0"/>
                <a:cs typeface="Times New Roman" panose="02020603050405020304" pitchFamily="18" charset="0"/>
              </a:rPr>
              <a:t>Dentro de una función, el valor de </a:t>
            </a:r>
            <a:r>
              <a:rPr lang="es-MX" sz="2400" dirty="0" err="1">
                <a:latin typeface="Times New Roman" panose="02020603050405020304" pitchFamily="18" charset="0"/>
                <a:cs typeface="Times New Roman" panose="02020603050405020304" pitchFamily="18" charset="0"/>
              </a:rPr>
              <a:t>this</a:t>
            </a:r>
            <a:r>
              <a:rPr lang="es-MX" sz="2400" dirty="0">
                <a:latin typeface="Times New Roman" panose="02020603050405020304" pitchFamily="18" charset="0"/>
                <a:cs typeface="Times New Roman" panose="02020603050405020304" pitchFamily="18" charset="0"/>
              </a:rPr>
              <a:t> depende de cómo la función es llamada.</a:t>
            </a:r>
          </a:p>
          <a:p>
            <a:r>
              <a:rPr lang="es-MX" sz="2400" b="0" dirty="0">
                <a:effectLst/>
                <a:latin typeface="Times New Roman" panose="02020603050405020304" pitchFamily="18" charset="0"/>
                <a:cs typeface="Times New Roman" panose="02020603050405020304" pitchFamily="18" charset="0"/>
              </a:rPr>
              <a:t>Cada función anónima o normal crea un contexto su propio </a:t>
            </a:r>
            <a:r>
              <a:rPr lang="es-MX" sz="2400" b="0" dirty="0" err="1">
                <a:effectLst/>
                <a:latin typeface="Times New Roman" panose="02020603050405020304" pitchFamily="18" charset="0"/>
                <a:cs typeface="Times New Roman" panose="02020603050405020304" pitchFamily="18" charset="0"/>
              </a:rPr>
              <a:t>scope</a:t>
            </a:r>
            <a:r>
              <a:rPr lang="es-MX" sz="2400" b="0" dirty="0">
                <a:effectLst/>
                <a:latin typeface="Times New Roman" panose="02020603050405020304" pitchFamily="18" charset="0"/>
                <a:cs typeface="Times New Roman" panose="02020603050405020304" pitchFamily="18" charset="0"/>
              </a:rPr>
              <a:t>, salvo una </a:t>
            </a:r>
            <a:r>
              <a:rPr lang="es-MX" sz="2400" b="0" dirty="0" err="1">
                <a:effectLst/>
                <a:latin typeface="Times New Roman" panose="02020603050405020304" pitchFamily="18" charset="0"/>
                <a:cs typeface="Times New Roman" panose="02020603050405020304" pitchFamily="18" charset="0"/>
              </a:rPr>
              <a:t>arrowFunction</a:t>
            </a:r>
            <a:r>
              <a:rPr lang="es-MX" sz="2400" b="0" dirty="0">
                <a:effectLst/>
                <a:latin typeface="Times New Roman" panose="02020603050405020304" pitchFamily="18" charset="0"/>
                <a:cs typeface="Times New Roman" panose="02020603050405020304" pitchFamily="18" charset="0"/>
              </a:rPr>
              <a:t> esa no crean </a:t>
            </a:r>
            <a:r>
              <a:rPr lang="es-MX" sz="2400" b="0" dirty="0" err="1">
                <a:effectLst/>
                <a:latin typeface="Times New Roman" panose="02020603050405020304" pitchFamily="18" charset="0"/>
                <a:cs typeface="Times New Roman" panose="02020603050405020304" pitchFamily="18" charset="0"/>
              </a:rPr>
              <a:t>scope</a:t>
            </a:r>
            <a:r>
              <a:rPr lang="es-MX" sz="2400" b="0" dirty="0">
                <a:effectLst/>
                <a:latin typeface="Times New Roman" panose="02020603050405020304" pitchFamily="18" charset="0"/>
                <a:cs typeface="Times New Roman" panose="02020603050405020304" pitchFamily="18" charset="0"/>
              </a:rPr>
              <a:t> interno.</a:t>
            </a:r>
          </a:p>
          <a:p>
            <a:pPr>
              <a:buFont typeface="Wingdings" panose="05000000000000000000" pitchFamily="2" charset="2"/>
              <a:buChar char="v"/>
            </a:pPr>
            <a:r>
              <a:rPr lang="es-MX" sz="2400" b="0" dirty="0">
                <a:effectLst/>
                <a:latin typeface="Times New Roman" panose="02020603050405020304" pitchFamily="18" charset="0"/>
                <a:cs typeface="Times New Roman" panose="02020603050405020304" pitchFamily="18" charset="0"/>
              </a:rPr>
              <a:t>El </a:t>
            </a:r>
            <a:r>
              <a:rPr lang="es-MX" sz="2400" b="0" dirty="0" err="1">
                <a:effectLst/>
                <a:latin typeface="Times New Roman" panose="02020603050405020304" pitchFamily="18" charset="0"/>
                <a:cs typeface="Times New Roman" panose="02020603050405020304" pitchFamily="18" charset="0"/>
              </a:rPr>
              <a:t>scope</a:t>
            </a:r>
            <a:r>
              <a:rPr lang="es-MX" sz="2400" b="0" dirty="0">
                <a:effectLst/>
                <a:latin typeface="Times New Roman" panose="02020603050405020304" pitchFamily="18" charset="0"/>
                <a:cs typeface="Times New Roman" panose="02020603050405020304" pitchFamily="18" charset="0"/>
              </a:rPr>
              <a:t> puede definirse como el alcance que una variable tendrá en tu código.</a:t>
            </a:r>
          </a:p>
          <a:p>
            <a:r>
              <a:rPr lang="es-MX" sz="2400" dirty="0">
                <a:latin typeface="Times New Roman" panose="02020603050405020304" pitchFamily="18" charset="0"/>
                <a:cs typeface="Times New Roman" panose="02020603050405020304" pitchFamily="18" charset="0"/>
              </a:rPr>
              <a:t>Revisar el código en los ejercicios del curso para entender mejor.</a:t>
            </a:r>
            <a:endParaRPr lang="es-MX" sz="2400" b="0" dirty="0">
              <a:effectLst/>
              <a:latin typeface="Times New Roman" panose="02020603050405020304" pitchFamily="18" charset="0"/>
              <a:cs typeface="Times New Roman" panose="02020603050405020304" pitchFamily="18" charset="0"/>
            </a:endParaRPr>
          </a:p>
          <a:p>
            <a:pPr marL="0" indent="0">
              <a:buNone/>
            </a:pPr>
            <a:endParaRPr lang="es-MX" sz="2400" b="0" dirty="0">
              <a:effectLst/>
              <a:latin typeface="Times New Roman" panose="02020603050405020304" pitchFamily="18" charset="0"/>
              <a:cs typeface="Times New Roman" panose="02020603050405020304" pitchFamily="18" charset="0"/>
            </a:endParaRPr>
          </a:p>
          <a:p>
            <a:endParaRPr lang="es-MX" sz="2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A64DB7E3-6D3C-43E9-88FE-F2C5D9747EDA}"/>
              </a:ext>
            </a:extLst>
          </p:cNvPr>
          <p:cNvPicPr>
            <a:picLocks noChangeAspect="1"/>
          </p:cNvPicPr>
          <p:nvPr/>
        </p:nvPicPr>
        <p:blipFill>
          <a:blip r:embed="rId2"/>
          <a:stretch>
            <a:fillRect/>
          </a:stretch>
        </p:blipFill>
        <p:spPr>
          <a:xfrm>
            <a:off x="6897482" y="0"/>
            <a:ext cx="5294518" cy="6858000"/>
          </a:xfrm>
          <a:prstGeom prst="rect">
            <a:avLst/>
          </a:prstGeom>
        </p:spPr>
      </p:pic>
      <p:pic>
        <p:nvPicPr>
          <p:cNvPr id="7" name="Imagen 6">
            <a:extLst>
              <a:ext uri="{FF2B5EF4-FFF2-40B4-BE49-F238E27FC236}">
                <a16:creationId xmlns:a16="http://schemas.microsoft.com/office/drawing/2014/main" id="{D8336DEA-615B-4CF8-88BB-E08391D3AF50}"/>
              </a:ext>
            </a:extLst>
          </p:cNvPr>
          <p:cNvPicPr>
            <a:picLocks noChangeAspect="1"/>
          </p:cNvPicPr>
          <p:nvPr/>
        </p:nvPicPr>
        <p:blipFill>
          <a:blip r:embed="rId3"/>
          <a:stretch>
            <a:fillRect/>
          </a:stretch>
        </p:blipFill>
        <p:spPr>
          <a:xfrm>
            <a:off x="3636363" y="4849561"/>
            <a:ext cx="2820708" cy="1790390"/>
          </a:xfrm>
          <a:prstGeom prst="rect">
            <a:avLst/>
          </a:prstGeom>
        </p:spPr>
      </p:pic>
    </p:spTree>
    <p:extLst>
      <p:ext uri="{BB962C8B-B14F-4D97-AF65-F5344CB8AC3E}">
        <p14:creationId xmlns:p14="http://schemas.microsoft.com/office/powerpoint/2010/main" val="27891082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4E85077-4F0D-441E-AEF0-BE286047902F}"/>
              </a:ext>
            </a:extLst>
          </p:cNvPr>
          <p:cNvSpPr>
            <a:spLocks noGrp="1"/>
          </p:cNvSpPr>
          <p:nvPr>
            <p:ph idx="1"/>
          </p:nvPr>
        </p:nvSpPr>
        <p:spPr>
          <a:xfrm>
            <a:off x="154746" y="140678"/>
            <a:ext cx="3896750" cy="6035040"/>
          </a:xfrm>
        </p:spPr>
        <p:txBody>
          <a:bodyPr>
            <a:normAutofit/>
          </a:bodyPr>
          <a:lstStyle/>
          <a:p>
            <a:r>
              <a:rPr lang="es-MX" sz="4000" b="1" dirty="0">
                <a:latin typeface="Times New Roman" panose="02020603050405020304" pitchFamily="18" charset="0"/>
                <a:cs typeface="Times New Roman" panose="02020603050405020304" pitchFamily="18" charset="0"/>
              </a:rPr>
              <a:t>58. </a:t>
            </a:r>
            <a:r>
              <a:rPr lang="es-MX" sz="4000" b="1" dirty="0" err="1">
                <a:latin typeface="Times New Roman" panose="02020603050405020304" pitchFamily="18" charset="0"/>
                <a:cs typeface="Times New Roman" panose="02020603050405020304" pitchFamily="18" charset="0"/>
              </a:rPr>
              <a:t>call</a:t>
            </a:r>
            <a:r>
              <a:rPr lang="es-MX" sz="4000" b="1" dirty="0">
                <a:latin typeface="Times New Roman" panose="02020603050405020304" pitchFamily="18" charset="0"/>
                <a:cs typeface="Times New Roman" panose="02020603050405020304" pitchFamily="18" charset="0"/>
              </a:rPr>
              <a:t>, </a:t>
            </a:r>
            <a:r>
              <a:rPr lang="es-MX" sz="4000" b="1" dirty="0" err="1">
                <a:latin typeface="Times New Roman" panose="02020603050405020304" pitchFamily="18" charset="0"/>
                <a:cs typeface="Times New Roman" panose="02020603050405020304" pitchFamily="18" charset="0"/>
              </a:rPr>
              <a:t>apply</a:t>
            </a:r>
            <a:r>
              <a:rPr lang="es-MX" sz="4000" b="1" dirty="0">
                <a:latin typeface="Times New Roman" panose="02020603050405020304" pitchFamily="18" charset="0"/>
                <a:cs typeface="Times New Roman" panose="02020603050405020304" pitchFamily="18" charset="0"/>
              </a:rPr>
              <a:t> &amp; </a:t>
            </a:r>
            <a:r>
              <a:rPr lang="es-MX" sz="4000" b="1" dirty="0" err="1">
                <a:latin typeface="Times New Roman" panose="02020603050405020304" pitchFamily="18" charset="0"/>
                <a:cs typeface="Times New Roman" panose="02020603050405020304" pitchFamily="18" charset="0"/>
              </a:rPr>
              <a:t>bind</a:t>
            </a:r>
            <a:endParaRPr lang="es-MX" sz="4000" b="1" dirty="0">
              <a:latin typeface="Times New Roman" panose="02020603050405020304" pitchFamily="18" charset="0"/>
              <a:cs typeface="Times New Roman" panose="02020603050405020304" pitchFamily="18" charset="0"/>
            </a:endParaRPr>
          </a:p>
          <a:p>
            <a:endParaRPr lang="es-MX" sz="2400" b="1" dirty="0">
              <a:latin typeface="Times New Roman" panose="02020603050405020304" pitchFamily="18" charset="0"/>
              <a:cs typeface="Times New Roman" panose="02020603050405020304" pitchFamily="18" charset="0"/>
            </a:endParaRPr>
          </a:p>
          <a:p>
            <a:r>
              <a:rPr lang="es-MX" sz="2400" b="1" dirty="0">
                <a:latin typeface="Times New Roman" panose="02020603050405020304" pitchFamily="18" charset="0"/>
                <a:cs typeface="Times New Roman" panose="02020603050405020304" pitchFamily="18" charset="0"/>
              </a:rPr>
              <a:t>Son métodos:</a:t>
            </a:r>
          </a:p>
          <a:p>
            <a:pPr marL="514350" indent="-514350">
              <a:buFont typeface="+mj-lt"/>
              <a:buAutoNum type="arabicPeriod"/>
            </a:pPr>
            <a:r>
              <a:rPr lang="es-MX" sz="2400" b="1" dirty="0" err="1">
                <a:latin typeface="Times New Roman" panose="02020603050405020304" pitchFamily="18" charset="0"/>
                <a:cs typeface="Times New Roman" panose="02020603050405020304" pitchFamily="18" charset="0"/>
              </a:rPr>
              <a:t>call</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 llamar</a:t>
            </a:r>
          </a:p>
          <a:p>
            <a:pPr marL="514350" indent="-514350">
              <a:buFont typeface="+mj-lt"/>
              <a:buAutoNum type="arabicPeriod"/>
            </a:pPr>
            <a:r>
              <a:rPr lang="es-MX" sz="2400" b="1" dirty="0" err="1">
                <a:latin typeface="Times New Roman" panose="02020603050405020304" pitchFamily="18" charset="0"/>
                <a:cs typeface="Times New Roman" panose="02020603050405020304" pitchFamily="18" charset="0"/>
              </a:rPr>
              <a:t>apply</a:t>
            </a:r>
            <a:r>
              <a:rPr lang="es-MX" sz="2400" dirty="0">
                <a:latin typeface="Times New Roman" panose="02020603050405020304" pitchFamily="18" charset="0"/>
                <a:cs typeface="Times New Roman" panose="02020603050405020304" pitchFamily="18" charset="0"/>
              </a:rPr>
              <a:t> - aplicar</a:t>
            </a:r>
          </a:p>
          <a:p>
            <a:pPr marL="514350" indent="-514350">
              <a:buFont typeface="+mj-lt"/>
              <a:buAutoNum type="arabicPeriod"/>
            </a:pPr>
            <a:r>
              <a:rPr lang="es-MX" sz="2400" b="1" dirty="0" err="1">
                <a:latin typeface="Times New Roman" panose="02020603050405020304" pitchFamily="18" charset="0"/>
                <a:cs typeface="Times New Roman" panose="02020603050405020304" pitchFamily="18" charset="0"/>
              </a:rPr>
              <a:t>bind</a:t>
            </a:r>
            <a:r>
              <a:rPr lang="es-MX" sz="2400" dirty="0">
                <a:latin typeface="Times New Roman" panose="02020603050405020304" pitchFamily="18" charset="0"/>
                <a:cs typeface="Times New Roman" panose="02020603050405020304" pitchFamily="18" charset="0"/>
              </a:rPr>
              <a:t> - unir/enlace</a:t>
            </a:r>
          </a:p>
          <a:p>
            <a:pPr marL="514350" indent="-514350">
              <a:buFont typeface="+mj-lt"/>
              <a:buAutoNum type="arabicPeriod"/>
            </a:pPr>
            <a:endParaRPr lang="es-MX" sz="2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814ACE04-2657-4635-9272-852B8694D135}"/>
              </a:ext>
            </a:extLst>
          </p:cNvPr>
          <p:cNvPicPr>
            <a:picLocks noChangeAspect="1"/>
          </p:cNvPicPr>
          <p:nvPr/>
        </p:nvPicPr>
        <p:blipFill>
          <a:blip r:embed="rId2"/>
          <a:stretch>
            <a:fillRect/>
          </a:stretch>
        </p:blipFill>
        <p:spPr>
          <a:xfrm>
            <a:off x="3695680" y="0"/>
            <a:ext cx="4800639" cy="6839745"/>
          </a:xfrm>
          <a:prstGeom prst="rect">
            <a:avLst/>
          </a:prstGeom>
        </p:spPr>
      </p:pic>
      <p:pic>
        <p:nvPicPr>
          <p:cNvPr id="7" name="Imagen 6">
            <a:extLst>
              <a:ext uri="{FF2B5EF4-FFF2-40B4-BE49-F238E27FC236}">
                <a16:creationId xmlns:a16="http://schemas.microsoft.com/office/drawing/2014/main" id="{BA127F92-5471-46CB-85AF-2BF78E5109C0}"/>
              </a:ext>
            </a:extLst>
          </p:cNvPr>
          <p:cNvPicPr>
            <a:picLocks noChangeAspect="1"/>
          </p:cNvPicPr>
          <p:nvPr/>
        </p:nvPicPr>
        <p:blipFill>
          <a:blip r:embed="rId3"/>
          <a:stretch>
            <a:fillRect/>
          </a:stretch>
        </p:blipFill>
        <p:spPr>
          <a:xfrm>
            <a:off x="8496319" y="0"/>
            <a:ext cx="3695681" cy="1289768"/>
          </a:xfrm>
          <a:prstGeom prst="rect">
            <a:avLst/>
          </a:prstGeom>
        </p:spPr>
      </p:pic>
      <p:pic>
        <p:nvPicPr>
          <p:cNvPr id="9" name="Imagen 8">
            <a:extLst>
              <a:ext uri="{FF2B5EF4-FFF2-40B4-BE49-F238E27FC236}">
                <a16:creationId xmlns:a16="http://schemas.microsoft.com/office/drawing/2014/main" id="{AB024D0D-7543-475C-98FE-C8F685CB538A}"/>
              </a:ext>
            </a:extLst>
          </p:cNvPr>
          <p:cNvPicPr>
            <a:picLocks noChangeAspect="1"/>
          </p:cNvPicPr>
          <p:nvPr/>
        </p:nvPicPr>
        <p:blipFill>
          <a:blip r:embed="rId4"/>
          <a:stretch>
            <a:fillRect/>
          </a:stretch>
        </p:blipFill>
        <p:spPr>
          <a:xfrm>
            <a:off x="8486443" y="4382514"/>
            <a:ext cx="3705557" cy="2457231"/>
          </a:xfrm>
          <a:prstGeom prst="rect">
            <a:avLst/>
          </a:prstGeom>
        </p:spPr>
      </p:pic>
      <p:sp>
        <p:nvSpPr>
          <p:cNvPr id="10" name="CuadroTexto 9">
            <a:extLst>
              <a:ext uri="{FF2B5EF4-FFF2-40B4-BE49-F238E27FC236}">
                <a16:creationId xmlns:a16="http://schemas.microsoft.com/office/drawing/2014/main" id="{5F9588DA-B4A4-4B49-8DC0-E1ABE8D692B3}"/>
              </a:ext>
            </a:extLst>
          </p:cNvPr>
          <p:cNvSpPr txBox="1"/>
          <p:nvPr/>
        </p:nvSpPr>
        <p:spPr>
          <a:xfrm>
            <a:off x="154746" y="3784209"/>
            <a:ext cx="3432516" cy="2031325"/>
          </a:xfrm>
          <a:prstGeom prst="rect">
            <a:avLst/>
          </a:prstGeom>
          <a:noFill/>
        </p:spPr>
        <p:txBody>
          <a:bodyPr wrap="square" rtlCol="0">
            <a:spAutoFit/>
          </a:bodyPr>
          <a:lstStyle/>
          <a:p>
            <a:r>
              <a:rPr lang="es-MX" dirty="0" err="1">
                <a:latin typeface="Times New Roman" panose="02020603050405020304" pitchFamily="18" charset="0"/>
                <a:cs typeface="Times New Roman" panose="02020603050405020304" pitchFamily="18" charset="0"/>
              </a:rPr>
              <a:t>Call</a:t>
            </a:r>
            <a:r>
              <a:rPr lang="es-MX" dirty="0">
                <a:latin typeface="Times New Roman" panose="02020603050405020304" pitchFamily="18" charset="0"/>
                <a:cs typeface="Times New Roman" panose="02020603050405020304" pitchFamily="18" charset="0"/>
              </a:rPr>
              <a:t> y </a:t>
            </a:r>
            <a:r>
              <a:rPr lang="es-MX" dirty="0" err="1">
                <a:latin typeface="Times New Roman" panose="02020603050405020304" pitchFamily="18" charset="0"/>
                <a:cs typeface="Times New Roman" panose="02020603050405020304" pitchFamily="18" charset="0"/>
              </a:rPr>
              <a:t>apply</a:t>
            </a:r>
            <a:r>
              <a:rPr lang="es-MX" dirty="0">
                <a:latin typeface="Times New Roman" panose="02020603050405020304" pitchFamily="18" charset="0"/>
                <a:cs typeface="Times New Roman" panose="02020603050405020304" pitchFamily="18" charset="0"/>
              </a:rPr>
              <a:t> son parecidas, solo que en </a:t>
            </a:r>
            <a:r>
              <a:rPr lang="es-MX" dirty="0" err="1">
                <a:latin typeface="Times New Roman" panose="02020603050405020304" pitchFamily="18" charset="0"/>
                <a:cs typeface="Times New Roman" panose="02020603050405020304" pitchFamily="18" charset="0"/>
              </a:rPr>
              <a:t>call</a:t>
            </a:r>
            <a:r>
              <a:rPr lang="es-MX" dirty="0">
                <a:latin typeface="Times New Roman" panose="02020603050405020304" pitchFamily="18" charset="0"/>
                <a:cs typeface="Times New Roman" panose="02020603050405020304" pitchFamily="18" charset="0"/>
              </a:rPr>
              <a:t> los datos se asignas en cadena y en </a:t>
            </a:r>
            <a:r>
              <a:rPr lang="es-MX" dirty="0" err="1">
                <a:latin typeface="Times New Roman" panose="02020603050405020304" pitchFamily="18" charset="0"/>
                <a:cs typeface="Times New Roman" panose="02020603050405020304" pitchFamily="18" charset="0"/>
              </a:rPr>
              <a:t>apply</a:t>
            </a:r>
            <a:r>
              <a:rPr lang="es-MX" dirty="0">
                <a:latin typeface="Times New Roman" panose="02020603050405020304" pitchFamily="18" charset="0"/>
                <a:cs typeface="Times New Roman" panose="02020603050405020304" pitchFamily="18" charset="0"/>
              </a:rPr>
              <a:t> los datos se asignan en arreglo.</a:t>
            </a:r>
          </a:p>
          <a:p>
            <a:endParaRPr lang="es-MX" dirty="0">
              <a:latin typeface="Times New Roman" panose="02020603050405020304" pitchFamily="18" charset="0"/>
              <a:cs typeface="Times New Roman" panose="02020603050405020304" pitchFamily="18" charset="0"/>
            </a:endParaRPr>
          </a:p>
          <a:p>
            <a:r>
              <a:rPr lang="es-MX" dirty="0">
                <a:latin typeface="Times New Roman" panose="02020603050405020304" pitchFamily="18" charset="0"/>
                <a:cs typeface="Times New Roman" panose="02020603050405020304" pitchFamily="18" charset="0"/>
              </a:rPr>
              <a:t>Y </a:t>
            </a:r>
            <a:r>
              <a:rPr lang="es-MX" dirty="0" err="1">
                <a:latin typeface="Times New Roman" panose="02020603050405020304" pitchFamily="18" charset="0"/>
                <a:cs typeface="Times New Roman" panose="02020603050405020304" pitchFamily="18" charset="0"/>
              </a:rPr>
              <a:t>bind</a:t>
            </a:r>
            <a:r>
              <a:rPr lang="es-MX" dirty="0">
                <a:latin typeface="Times New Roman" panose="02020603050405020304" pitchFamily="18" charset="0"/>
                <a:cs typeface="Times New Roman" panose="02020603050405020304" pitchFamily="18" charset="0"/>
              </a:rPr>
              <a:t> une el objeto con la función a la variable global creada.</a:t>
            </a:r>
          </a:p>
        </p:txBody>
      </p:sp>
    </p:spTree>
    <p:extLst>
      <p:ext uri="{BB962C8B-B14F-4D97-AF65-F5344CB8AC3E}">
        <p14:creationId xmlns:p14="http://schemas.microsoft.com/office/powerpoint/2010/main" val="236040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93DD47-6A0A-4C8E-88EC-CA913FAAB3CE}"/>
              </a:ext>
            </a:extLst>
          </p:cNvPr>
          <p:cNvSpPr>
            <a:spLocks noGrp="1"/>
          </p:cNvSpPr>
          <p:nvPr>
            <p:ph type="title"/>
          </p:nvPr>
        </p:nvSpPr>
        <p:spPr/>
        <p:txBody>
          <a:bodyPr/>
          <a:lstStyle/>
          <a:p>
            <a:pPr algn="ctr"/>
            <a:r>
              <a:rPr lang="es-MX" b="1" dirty="0">
                <a:latin typeface="Times New Roman" panose="02020603050405020304" pitchFamily="18" charset="0"/>
                <a:cs typeface="Times New Roman" panose="02020603050405020304" pitchFamily="18" charset="0"/>
              </a:rPr>
              <a:t>59 - JSON: JavaScript </a:t>
            </a:r>
            <a:r>
              <a:rPr lang="es-MX" b="1" dirty="0" err="1">
                <a:latin typeface="Times New Roman" panose="02020603050405020304" pitchFamily="18" charset="0"/>
                <a:cs typeface="Times New Roman" panose="02020603050405020304" pitchFamily="18" charset="0"/>
              </a:rPr>
              <a:t>Object</a:t>
            </a:r>
            <a:r>
              <a:rPr lang="es-MX" b="1" dirty="0">
                <a:latin typeface="Times New Roman" panose="02020603050405020304" pitchFamily="18" charset="0"/>
                <a:cs typeface="Times New Roman" panose="02020603050405020304" pitchFamily="18" charset="0"/>
              </a:rPr>
              <a:t> </a:t>
            </a:r>
            <a:r>
              <a:rPr lang="es-MX" b="1" dirty="0" err="1">
                <a:latin typeface="Times New Roman" panose="02020603050405020304" pitchFamily="18" charset="0"/>
                <a:cs typeface="Times New Roman" panose="02020603050405020304" pitchFamily="18" charset="0"/>
              </a:rPr>
              <a:t>Notation</a:t>
            </a:r>
            <a:br>
              <a:rPr lang="es-MX" b="1" dirty="0">
                <a:latin typeface="Times New Roman" panose="02020603050405020304" pitchFamily="18" charset="0"/>
                <a:cs typeface="Times New Roman" panose="02020603050405020304" pitchFamily="18" charset="0"/>
              </a:rPr>
            </a:br>
            <a:endParaRPr lang="es-MX"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C5DD8C62-19CC-41D0-99BE-BDA1F5809970}"/>
              </a:ext>
            </a:extLst>
          </p:cNvPr>
          <p:cNvSpPr>
            <a:spLocks noGrp="1"/>
          </p:cNvSpPr>
          <p:nvPr>
            <p:ph idx="1"/>
          </p:nvPr>
        </p:nvSpPr>
        <p:spPr>
          <a:xfrm>
            <a:off x="267287" y="1322362"/>
            <a:ext cx="11662116" cy="5275386"/>
          </a:xfrm>
        </p:spPr>
        <p:txBody>
          <a:bodyPr>
            <a:normAutofit/>
          </a:bodyPr>
          <a:lstStyle/>
          <a:p>
            <a:pPr algn="just"/>
            <a:r>
              <a:rPr lang="es-MX" sz="2300" dirty="0">
                <a:latin typeface="Times New Roman" panose="02020603050405020304" pitchFamily="18" charset="0"/>
                <a:cs typeface="Times New Roman" panose="02020603050405020304" pitchFamily="18" charset="0"/>
              </a:rPr>
              <a:t>JavaScript </a:t>
            </a:r>
            <a:r>
              <a:rPr lang="es-MX" sz="2300" dirty="0" err="1">
                <a:latin typeface="Times New Roman" panose="02020603050405020304" pitchFamily="18" charset="0"/>
                <a:cs typeface="Times New Roman" panose="02020603050405020304" pitchFamily="18" charset="0"/>
              </a:rPr>
              <a:t>Object</a:t>
            </a:r>
            <a:r>
              <a:rPr lang="es-MX" sz="2300" dirty="0">
                <a:latin typeface="Times New Roman" panose="02020603050405020304" pitchFamily="18" charset="0"/>
                <a:cs typeface="Times New Roman" panose="02020603050405020304" pitchFamily="18" charset="0"/>
              </a:rPr>
              <a:t> </a:t>
            </a:r>
            <a:r>
              <a:rPr lang="es-MX" sz="2300" dirty="0" err="1">
                <a:latin typeface="Times New Roman" panose="02020603050405020304" pitchFamily="18" charset="0"/>
                <a:cs typeface="Times New Roman" panose="02020603050405020304" pitchFamily="18" charset="0"/>
              </a:rPr>
              <a:t>Notation</a:t>
            </a:r>
            <a:r>
              <a:rPr lang="es-MX" sz="2300" dirty="0">
                <a:latin typeface="Times New Roman" panose="02020603050405020304" pitchFamily="18" charset="0"/>
                <a:cs typeface="Times New Roman" panose="02020603050405020304" pitchFamily="18" charset="0"/>
              </a:rPr>
              <a:t> o Notación de Objetos de JavaScript, es un formato ligero de intercambio de datos. Leerlo y escribirlo es simple para humanos, mientras que para las máquinas es fácil de interpretar y generar. Todos los lenguajes de programación lo soportan.</a:t>
            </a:r>
          </a:p>
          <a:p>
            <a:pPr algn="just"/>
            <a:endParaRPr lang="es-MX" sz="2300" dirty="0">
              <a:latin typeface="Times New Roman" panose="02020603050405020304" pitchFamily="18" charset="0"/>
              <a:cs typeface="Times New Roman" panose="02020603050405020304" pitchFamily="18" charset="0"/>
            </a:endParaRPr>
          </a:p>
          <a:p>
            <a:pPr algn="just"/>
            <a:endParaRPr lang="es-MX" sz="2300" dirty="0">
              <a:latin typeface="Times New Roman" panose="02020603050405020304" pitchFamily="18" charset="0"/>
              <a:cs typeface="Times New Roman" panose="02020603050405020304" pitchFamily="18" charset="0"/>
            </a:endParaRPr>
          </a:p>
          <a:p>
            <a:pPr algn="just"/>
            <a:r>
              <a:rPr lang="es-MX" sz="2200" b="1" dirty="0">
                <a:latin typeface="Times New Roman" panose="02020603050405020304" pitchFamily="18" charset="0"/>
                <a:cs typeface="Times New Roman" panose="02020603050405020304" pitchFamily="18" charset="0"/>
              </a:rPr>
              <a:t>Sintaxis derivada de los objetos JavaScript:</a:t>
            </a:r>
          </a:p>
          <a:p>
            <a:pPr lvl="1" algn="just"/>
            <a:r>
              <a:rPr lang="es-MX" sz="2200" dirty="0">
                <a:latin typeface="Times New Roman" panose="02020603050405020304" pitchFamily="18" charset="0"/>
                <a:cs typeface="Times New Roman" panose="02020603050405020304" pitchFamily="18" charset="0"/>
              </a:rPr>
              <a:t>Los datos se encuentran en pares de nombre / valor.</a:t>
            </a:r>
          </a:p>
          <a:p>
            <a:pPr lvl="1" algn="just"/>
            <a:r>
              <a:rPr lang="es-MX" sz="2200" dirty="0">
                <a:latin typeface="Times New Roman" panose="02020603050405020304" pitchFamily="18" charset="0"/>
                <a:cs typeface="Times New Roman" panose="02020603050405020304" pitchFamily="18" charset="0"/>
              </a:rPr>
              <a:t>Los datos están separados por comas.</a:t>
            </a:r>
          </a:p>
          <a:p>
            <a:pPr lvl="1" algn="just"/>
            <a:r>
              <a:rPr lang="es-MX" sz="2200" dirty="0">
                <a:latin typeface="Times New Roman" panose="02020603050405020304" pitchFamily="18" charset="0"/>
                <a:cs typeface="Times New Roman" panose="02020603050405020304" pitchFamily="18" charset="0"/>
              </a:rPr>
              <a:t>Las llaves {} contienen objetos.</a:t>
            </a:r>
          </a:p>
          <a:p>
            <a:pPr lvl="1" algn="just"/>
            <a:r>
              <a:rPr lang="es-MX" sz="2200" dirty="0">
                <a:latin typeface="Times New Roman" panose="02020603050405020304" pitchFamily="18" charset="0"/>
                <a:cs typeface="Times New Roman" panose="02020603050405020304" pitchFamily="18" charset="0"/>
              </a:rPr>
              <a:t>Los corchetes [] contienen arreglos.</a:t>
            </a:r>
          </a:p>
          <a:p>
            <a:pPr lvl="1" algn="just"/>
            <a:r>
              <a:rPr lang="es-MX" sz="2200" dirty="0">
                <a:latin typeface="Times New Roman" panose="02020603050405020304" pitchFamily="18" charset="0"/>
                <a:cs typeface="Times New Roman" panose="02020603050405020304" pitchFamily="18" charset="0"/>
              </a:rPr>
              <a:t>Los datos tienen un nombre y un valor.</a:t>
            </a:r>
          </a:p>
          <a:p>
            <a:pPr lvl="1" algn="just"/>
            <a:r>
              <a:rPr lang="es-MX" sz="2200" dirty="0">
                <a:latin typeface="Times New Roman" panose="02020603050405020304" pitchFamily="18" charset="0"/>
                <a:cs typeface="Times New Roman" panose="02020603050405020304" pitchFamily="18" charset="0"/>
              </a:rPr>
              <a:t>Los datos se escriben como pares de nombre / valor "nombre" : "valor".</a:t>
            </a:r>
          </a:p>
        </p:txBody>
      </p:sp>
      <p:sp>
        <p:nvSpPr>
          <p:cNvPr id="5" name="Marcador de contenido 2">
            <a:extLst>
              <a:ext uri="{FF2B5EF4-FFF2-40B4-BE49-F238E27FC236}">
                <a16:creationId xmlns:a16="http://schemas.microsoft.com/office/drawing/2014/main" id="{A56A80C9-C3DC-43E7-AC0F-C510713B6A38}"/>
              </a:ext>
            </a:extLst>
          </p:cNvPr>
          <p:cNvSpPr txBox="1">
            <a:spLocks/>
          </p:cNvSpPr>
          <p:nvPr/>
        </p:nvSpPr>
        <p:spPr>
          <a:xfrm>
            <a:off x="7512147" y="2647925"/>
            <a:ext cx="4581379" cy="27502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b="1" dirty="0">
                <a:latin typeface="Times New Roman" panose="02020603050405020304" pitchFamily="18" charset="0"/>
                <a:cs typeface="Times New Roman" panose="02020603050405020304" pitchFamily="18" charset="0"/>
              </a:rPr>
              <a:t>Valores JSON:</a:t>
            </a:r>
          </a:p>
          <a:p>
            <a:r>
              <a:rPr lang="es-MX" sz="2000" dirty="0">
                <a:latin typeface="Times New Roman" panose="02020603050405020304" pitchFamily="18" charset="0"/>
                <a:cs typeface="Times New Roman" panose="02020603050405020304" pitchFamily="18" charset="0"/>
              </a:rPr>
              <a:t>Un número (entero o de coma flotante).</a:t>
            </a:r>
          </a:p>
          <a:p>
            <a:r>
              <a:rPr lang="es-MX" sz="2000" dirty="0">
                <a:latin typeface="Times New Roman" panose="02020603050405020304" pitchFamily="18" charset="0"/>
                <a:cs typeface="Times New Roman" panose="02020603050405020304" pitchFamily="18" charset="0"/>
              </a:rPr>
              <a:t>Una cadena (entre comillas dobles).</a:t>
            </a:r>
          </a:p>
          <a:p>
            <a:r>
              <a:rPr lang="es-MX" sz="2000" dirty="0">
                <a:latin typeface="Times New Roman" panose="02020603050405020304" pitchFamily="18" charset="0"/>
                <a:cs typeface="Times New Roman" panose="02020603050405020304" pitchFamily="18" charset="0"/>
              </a:rPr>
              <a:t>Un booleano (verdadero o falso).</a:t>
            </a:r>
          </a:p>
          <a:p>
            <a:r>
              <a:rPr lang="es-MX" sz="2000" dirty="0">
                <a:latin typeface="Times New Roman" panose="02020603050405020304" pitchFamily="18" charset="0"/>
                <a:cs typeface="Times New Roman" panose="02020603050405020304" pitchFamily="18" charset="0"/>
              </a:rPr>
              <a:t>Un arreglo (entre corchetes).</a:t>
            </a:r>
          </a:p>
          <a:p>
            <a:r>
              <a:rPr lang="es-MX" sz="2000" dirty="0">
                <a:latin typeface="Times New Roman" panose="02020603050405020304" pitchFamily="18" charset="0"/>
                <a:cs typeface="Times New Roman" panose="02020603050405020304" pitchFamily="18" charset="0"/>
              </a:rPr>
              <a:t>Un objeto (entre llaves).</a:t>
            </a:r>
          </a:p>
          <a:p>
            <a:r>
              <a:rPr lang="es-MX" sz="2000" dirty="0">
                <a:latin typeface="Times New Roman" panose="02020603050405020304" pitchFamily="18" charset="0"/>
                <a:cs typeface="Times New Roman" panose="02020603050405020304" pitchFamily="18" charset="0"/>
              </a:rPr>
              <a:t>Un valor nulo (</a:t>
            </a:r>
            <a:r>
              <a:rPr lang="es-MX" sz="2000" dirty="0" err="1">
                <a:latin typeface="Times New Roman" panose="02020603050405020304" pitchFamily="18" charset="0"/>
                <a:cs typeface="Times New Roman" panose="02020603050405020304" pitchFamily="18" charset="0"/>
              </a:rPr>
              <a:t>null</a:t>
            </a:r>
            <a:r>
              <a:rPr lang="es-MX"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462020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D2300CF-8164-4B99-B0B0-651CF5D545ED}"/>
              </a:ext>
            </a:extLst>
          </p:cNvPr>
          <p:cNvSpPr>
            <a:spLocks noGrp="1"/>
          </p:cNvSpPr>
          <p:nvPr>
            <p:ph idx="1"/>
          </p:nvPr>
        </p:nvSpPr>
        <p:spPr>
          <a:xfrm>
            <a:off x="323558" y="407963"/>
            <a:ext cx="3207433" cy="5809957"/>
          </a:xfrm>
        </p:spPr>
        <p:txBody>
          <a:bodyPr>
            <a:normAutofit fontScale="92500" lnSpcReduction="10000"/>
          </a:bodyPr>
          <a:lstStyle/>
          <a:p>
            <a:pPr marL="0" indent="0" algn="ctr">
              <a:buNone/>
            </a:pPr>
            <a:r>
              <a:rPr lang="es-MX" sz="2800" b="1" dirty="0">
                <a:latin typeface="Times New Roman" panose="02020603050405020304" pitchFamily="18" charset="0"/>
                <a:cs typeface="Times New Roman" panose="02020603050405020304" pitchFamily="18" charset="0"/>
              </a:rPr>
              <a:t>Métodos JavaScript para JSON:</a:t>
            </a:r>
          </a:p>
          <a:p>
            <a:endParaRPr lang="es-MX" sz="2800" b="1"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s-MX" sz="2800" b="1" dirty="0" err="1">
                <a:latin typeface="Times New Roman" panose="02020603050405020304" pitchFamily="18" charset="0"/>
                <a:cs typeface="Times New Roman" panose="02020603050405020304" pitchFamily="18" charset="0"/>
              </a:rPr>
              <a:t>JSON.parse</a:t>
            </a:r>
            <a:r>
              <a:rPr lang="es-MX" sz="2800" b="1" dirty="0">
                <a:latin typeface="Times New Roman" panose="02020603050405020304" pitchFamily="18" charset="0"/>
                <a:cs typeface="Times New Roman" panose="02020603050405020304" pitchFamily="18" charset="0"/>
              </a:rPr>
              <a:t>(): </a:t>
            </a:r>
            <a:r>
              <a:rPr lang="es-MX" sz="2800" dirty="0">
                <a:latin typeface="Times New Roman" panose="02020603050405020304" pitchFamily="18" charset="0"/>
                <a:cs typeface="Times New Roman" panose="02020603050405020304" pitchFamily="18" charset="0"/>
              </a:rPr>
              <a:t>Analiza una notación JSON y la convierte en un tipo de dato JS.</a:t>
            </a:r>
          </a:p>
          <a:p>
            <a:pPr marL="514350" indent="-514350">
              <a:buFont typeface="+mj-lt"/>
              <a:buAutoNum type="arabicPeriod"/>
            </a:pPr>
            <a:endParaRPr lang="es-MX"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s-MX" sz="28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s-MX"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s-MX" b="1" dirty="0" err="1">
                <a:latin typeface="Times New Roman" panose="02020603050405020304" pitchFamily="18" charset="0"/>
                <a:cs typeface="Times New Roman" panose="02020603050405020304" pitchFamily="18" charset="0"/>
              </a:rPr>
              <a:t>JSON.stringify</a:t>
            </a:r>
            <a:r>
              <a:rPr lang="es-MX" b="1" dirty="0">
                <a:latin typeface="Times New Roman" panose="02020603050405020304" pitchFamily="18" charset="0"/>
                <a:cs typeface="Times New Roman" panose="02020603050405020304" pitchFamily="18" charset="0"/>
              </a:rPr>
              <a:t>(): </a:t>
            </a:r>
            <a:r>
              <a:rPr lang="es-MX" dirty="0">
                <a:latin typeface="Times New Roman" panose="02020603050405020304" pitchFamily="18" charset="0"/>
                <a:cs typeface="Times New Roman" panose="02020603050405020304" pitchFamily="18" charset="0"/>
              </a:rPr>
              <a:t>Convierte un tipo de dato JS a notación JSON.</a:t>
            </a:r>
          </a:p>
        </p:txBody>
      </p:sp>
      <p:pic>
        <p:nvPicPr>
          <p:cNvPr id="5" name="Imagen 4">
            <a:extLst>
              <a:ext uri="{FF2B5EF4-FFF2-40B4-BE49-F238E27FC236}">
                <a16:creationId xmlns:a16="http://schemas.microsoft.com/office/drawing/2014/main" id="{54BE6F6D-F007-4CAD-8030-BFF35FA25F9E}"/>
              </a:ext>
            </a:extLst>
          </p:cNvPr>
          <p:cNvPicPr>
            <a:picLocks noChangeAspect="1"/>
          </p:cNvPicPr>
          <p:nvPr/>
        </p:nvPicPr>
        <p:blipFill>
          <a:blip r:embed="rId2"/>
          <a:stretch>
            <a:fillRect/>
          </a:stretch>
        </p:blipFill>
        <p:spPr>
          <a:xfrm>
            <a:off x="3616143" y="611879"/>
            <a:ext cx="4768201" cy="2701062"/>
          </a:xfrm>
          <a:prstGeom prst="rect">
            <a:avLst/>
          </a:prstGeom>
        </p:spPr>
      </p:pic>
      <p:pic>
        <p:nvPicPr>
          <p:cNvPr id="6" name="Imagen 5">
            <a:extLst>
              <a:ext uri="{FF2B5EF4-FFF2-40B4-BE49-F238E27FC236}">
                <a16:creationId xmlns:a16="http://schemas.microsoft.com/office/drawing/2014/main" id="{3D36F6B2-CA61-4175-9EB0-4D74A719CEFA}"/>
              </a:ext>
            </a:extLst>
          </p:cNvPr>
          <p:cNvPicPr>
            <a:picLocks noChangeAspect="1"/>
          </p:cNvPicPr>
          <p:nvPr/>
        </p:nvPicPr>
        <p:blipFill>
          <a:blip r:embed="rId3"/>
          <a:stretch>
            <a:fillRect/>
          </a:stretch>
        </p:blipFill>
        <p:spPr>
          <a:xfrm>
            <a:off x="10396025" y="0"/>
            <a:ext cx="1795975" cy="3408026"/>
          </a:xfrm>
          <a:prstGeom prst="rect">
            <a:avLst/>
          </a:prstGeom>
        </p:spPr>
      </p:pic>
      <p:pic>
        <p:nvPicPr>
          <p:cNvPr id="8" name="Imagen 7">
            <a:extLst>
              <a:ext uri="{FF2B5EF4-FFF2-40B4-BE49-F238E27FC236}">
                <a16:creationId xmlns:a16="http://schemas.microsoft.com/office/drawing/2014/main" id="{1056D5BD-AE8B-4651-B17B-E93A783E43F2}"/>
              </a:ext>
            </a:extLst>
          </p:cNvPr>
          <p:cNvPicPr>
            <a:picLocks noChangeAspect="1"/>
          </p:cNvPicPr>
          <p:nvPr/>
        </p:nvPicPr>
        <p:blipFill>
          <a:blip r:embed="rId4"/>
          <a:stretch>
            <a:fillRect/>
          </a:stretch>
        </p:blipFill>
        <p:spPr>
          <a:xfrm>
            <a:off x="9528487" y="3408026"/>
            <a:ext cx="2696338" cy="3449973"/>
          </a:xfrm>
          <a:prstGeom prst="rect">
            <a:avLst/>
          </a:prstGeom>
        </p:spPr>
      </p:pic>
      <p:pic>
        <p:nvPicPr>
          <p:cNvPr id="10" name="Imagen 9">
            <a:extLst>
              <a:ext uri="{FF2B5EF4-FFF2-40B4-BE49-F238E27FC236}">
                <a16:creationId xmlns:a16="http://schemas.microsoft.com/office/drawing/2014/main" id="{6316F2A7-8876-42AD-A85B-2E3BC6D99588}"/>
              </a:ext>
            </a:extLst>
          </p:cNvPr>
          <p:cNvPicPr>
            <a:picLocks noChangeAspect="1"/>
          </p:cNvPicPr>
          <p:nvPr/>
        </p:nvPicPr>
        <p:blipFill>
          <a:blip r:embed="rId5"/>
          <a:stretch>
            <a:fillRect/>
          </a:stretch>
        </p:blipFill>
        <p:spPr>
          <a:xfrm>
            <a:off x="3616143" y="3782481"/>
            <a:ext cx="4768201" cy="2755278"/>
          </a:xfrm>
          <a:prstGeom prst="rect">
            <a:avLst/>
          </a:prstGeom>
        </p:spPr>
      </p:pic>
    </p:spTree>
    <p:extLst>
      <p:ext uri="{BB962C8B-B14F-4D97-AF65-F5344CB8AC3E}">
        <p14:creationId xmlns:p14="http://schemas.microsoft.com/office/powerpoint/2010/main" val="24349588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9C201A-14AF-4C99-8C06-A927F76B8273}"/>
              </a:ext>
            </a:extLst>
          </p:cNvPr>
          <p:cNvSpPr>
            <a:spLocks noGrp="1"/>
          </p:cNvSpPr>
          <p:nvPr>
            <p:ph type="title"/>
          </p:nvPr>
        </p:nvSpPr>
        <p:spPr>
          <a:xfrm>
            <a:off x="992944" y="790847"/>
            <a:ext cx="10515600" cy="1325563"/>
          </a:xfrm>
        </p:spPr>
        <p:txBody>
          <a:bodyPr>
            <a:noAutofit/>
          </a:bodyPr>
          <a:lstStyle/>
          <a:p>
            <a:pPr algn="ctr"/>
            <a:br>
              <a:rPr lang="es-MX" b="1" dirty="0">
                <a:latin typeface="Times New Roman" panose="02020603050405020304" pitchFamily="18" charset="0"/>
                <a:cs typeface="Times New Roman" panose="02020603050405020304" pitchFamily="18" charset="0"/>
              </a:rPr>
            </a:br>
            <a:r>
              <a:rPr lang="es-MX" b="1" dirty="0">
                <a:latin typeface="Times New Roman" panose="02020603050405020304" pitchFamily="18" charset="0"/>
                <a:cs typeface="Times New Roman" panose="02020603050405020304" pitchFamily="18" charset="0"/>
              </a:rPr>
              <a:t>DOM: </a:t>
            </a:r>
            <a:r>
              <a:rPr lang="es-MX" b="1" dirty="0" err="1">
                <a:latin typeface="Times New Roman" panose="02020603050405020304" pitchFamily="18" charset="0"/>
                <a:cs typeface="Times New Roman" panose="02020603050405020304" pitchFamily="18" charset="0"/>
              </a:rPr>
              <a:t>Document</a:t>
            </a:r>
            <a:r>
              <a:rPr lang="es-MX" b="1" dirty="0">
                <a:latin typeface="Times New Roman" panose="02020603050405020304" pitchFamily="18" charset="0"/>
                <a:cs typeface="Times New Roman" panose="02020603050405020304" pitchFamily="18" charset="0"/>
              </a:rPr>
              <a:t> </a:t>
            </a:r>
            <a:r>
              <a:rPr lang="es-MX" b="1" dirty="0" err="1">
                <a:latin typeface="Times New Roman" panose="02020603050405020304" pitchFamily="18" charset="0"/>
                <a:cs typeface="Times New Roman" panose="02020603050405020304" pitchFamily="18" charset="0"/>
              </a:rPr>
              <a:t>Object</a:t>
            </a:r>
            <a:r>
              <a:rPr lang="es-MX" b="1" dirty="0">
                <a:latin typeface="Times New Roman" panose="02020603050405020304" pitchFamily="18" charset="0"/>
                <a:cs typeface="Times New Roman" panose="02020603050405020304" pitchFamily="18" charset="0"/>
              </a:rPr>
              <a:t> </a:t>
            </a:r>
            <a:r>
              <a:rPr lang="es-MX" b="1" dirty="0" err="1">
                <a:latin typeface="Times New Roman" panose="02020603050405020304" pitchFamily="18" charset="0"/>
                <a:cs typeface="Times New Roman" panose="02020603050405020304" pitchFamily="18" charset="0"/>
              </a:rPr>
              <a:t>Model</a:t>
            </a:r>
            <a:br>
              <a:rPr lang="es-MX" b="1" dirty="0">
                <a:latin typeface="Times New Roman" panose="02020603050405020304" pitchFamily="18" charset="0"/>
                <a:cs typeface="Times New Roman" panose="02020603050405020304" pitchFamily="18" charset="0"/>
              </a:rPr>
            </a:br>
            <a:endParaRPr lang="es-MX" b="1" dirty="0">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98B65217-E677-4039-91AC-DD689E7D1309}"/>
              </a:ext>
            </a:extLst>
          </p:cNvPr>
          <p:cNvPicPr>
            <a:picLocks noChangeAspect="1"/>
          </p:cNvPicPr>
          <p:nvPr/>
        </p:nvPicPr>
        <p:blipFill>
          <a:blip r:embed="rId2"/>
          <a:stretch>
            <a:fillRect/>
          </a:stretch>
        </p:blipFill>
        <p:spPr>
          <a:xfrm>
            <a:off x="5389975" y="2503871"/>
            <a:ext cx="1412045" cy="1412045"/>
          </a:xfrm>
          <a:prstGeom prst="rect">
            <a:avLst/>
          </a:prstGeom>
        </p:spPr>
      </p:pic>
      <p:sp>
        <p:nvSpPr>
          <p:cNvPr id="5" name="CuadroTexto 4">
            <a:extLst>
              <a:ext uri="{FF2B5EF4-FFF2-40B4-BE49-F238E27FC236}">
                <a16:creationId xmlns:a16="http://schemas.microsoft.com/office/drawing/2014/main" id="{791D1CBB-511A-4479-B430-B0B9C90538F2}"/>
              </a:ext>
            </a:extLst>
          </p:cNvPr>
          <p:cNvSpPr txBox="1"/>
          <p:nvPr/>
        </p:nvSpPr>
        <p:spPr>
          <a:xfrm>
            <a:off x="1570304" y="4819596"/>
            <a:ext cx="9051388" cy="584775"/>
          </a:xfrm>
          <a:prstGeom prst="rect">
            <a:avLst/>
          </a:prstGeom>
          <a:noFill/>
        </p:spPr>
        <p:txBody>
          <a:bodyPr wrap="square" rtlCol="0">
            <a:spAutoFit/>
          </a:bodyPr>
          <a:lstStyle/>
          <a:p>
            <a:pPr algn="ctr"/>
            <a:r>
              <a:rPr lang="es-MX" sz="3200" b="1" i="0" dirty="0">
                <a:effectLst/>
                <a:latin typeface="Times New Roman" panose="02020603050405020304" pitchFamily="18" charset="0"/>
                <a:cs typeface="Times New Roman" panose="02020603050405020304" pitchFamily="18" charset="0"/>
              </a:rPr>
              <a:t>Modelo de Objetos del Documento</a:t>
            </a:r>
            <a:endParaRPr lang="es-MX" sz="3200" b="1" dirty="0">
              <a:latin typeface="Times New Roman" panose="02020603050405020304" pitchFamily="18" charset="0"/>
              <a:cs typeface="Times New Roman" panose="02020603050405020304" pitchFamily="18" charset="0"/>
            </a:endParaRPr>
          </a:p>
        </p:txBody>
      </p:sp>
      <p:pic>
        <p:nvPicPr>
          <p:cNvPr id="10242" name="Picture 2" descr="Html 5 - Iconos gratis de redes sociales">
            <a:extLst>
              <a:ext uri="{FF2B5EF4-FFF2-40B4-BE49-F238E27FC236}">
                <a16:creationId xmlns:a16="http://schemas.microsoft.com/office/drawing/2014/main" id="{D93DDFA1-02D5-427E-94FE-A5A59EBA5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604" y="3953407"/>
            <a:ext cx="1732377" cy="173237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9E6EEB6D-3238-4A82-AAA5-FC1D4249F7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221" y="3562461"/>
            <a:ext cx="1547637" cy="2169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6881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734849-A67E-4016-8D58-D867DB27774A}"/>
              </a:ext>
            </a:extLst>
          </p:cNvPr>
          <p:cNvSpPr>
            <a:spLocks noGrp="1"/>
          </p:cNvSpPr>
          <p:nvPr>
            <p:ph type="title"/>
          </p:nvPr>
        </p:nvSpPr>
        <p:spPr>
          <a:xfrm>
            <a:off x="838200" y="680719"/>
            <a:ext cx="10515600" cy="374358"/>
          </a:xfrm>
        </p:spPr>
        <p:txBody>
          <a:bodyPr>
            <a:noAutofit/>
          </a:bodyPr>
          <a:lstStyle/>
          <a:p>
            <a:pPr algn="ctr"/>
            <a:r>
              <a:rPr lang="es-MX" b="1" dirty="0">
                <a:effectLst/>
                <a:latin typeface="Times New Roman" panose="02020603050405020304" pitchFamily="18" charset="0"/>
                <a:cs typeface="Times New Roman" panose="02020603050405020304" pitchFamily="18" charset="0"/>
              </a:rPr>
              <a:t>60. WEB </a:t>
            </a:r>
            <a:r>
              <a:rPr lang="es-MX" b="1" dirty="0" err="1">
                <a:effectLst/>
                <a:latin typeface="Times New Roman" panose="02020603050405020304" pitchFamily="18" charset="0"/>
                <a:cs typeface="Times New Roman" panose="02020603050405020304" pitchFamily="18" charset="0"/>
              </a:rPr>
              <a:t>APIs</a:t>
            </a:r>
            <a:br>
              <a:rPr lang="es-MX" b="0" dirty="0">
                <a:solidFill>
                  <a:srgbClr val="D4D4D4"/>
                </a:solidFill>
                <a:effectLst/>
                <a:latin typeface="Consolas" panose="020B0609020204030204" pitchFamily="49" charset="0"/>
              </a:rPr>
            </a:br>
            <a:endParaRPr lang="es-MX" dirty="0"/>
          </a:p>
        </p:txBody>
      </p:sp>
      <p:sp>
        <p:nvSpPr>
          <p:cNvPr id="3" name="Marcador de contenido 2">
            <a:extLst>
              <a:ext uri="{FF2B5EF4-FFF2-40B4-BE49-F238E27FC236}">
                <a16:creationId xmlns:a16="http://schemas.microsoft.com/office/drawing/2014/main" id="{0B96D833-AD5E-47D8-B04F-2B8189B6D00C}"/>
              </a:ext>
            </a:extLst>
          </p:cNvPr>
          <p:cNvSpPr>
            <a:spLocks noGrp="1"/>
          </p:cNvSpPr>
          <p:nvPr>
            <p:ph idx="1"/>
          </p:nvPr>
        </p:nvSpPr>
        <p:spPr>
          <a:xfrm>
            <a:off x="436094" y="1163638"/>
            <a:ext cx="4684541" cy="5126185"/>
          </a:xfrm>
        </p:spPr>
        <p:txBody>
          <a:bodyPr>
            <a:normAutofit/>
          </a:bodyPr>
          <a:lstStyle/>
          <a:p>
            <a:pPr algn="just"/>
            <a:r>
              <a:rPr lang="es-MX" sz="2400" dirty="0">
                <a:latin typeface="Times New Roman" panose="02020603050405020304" pitchFamily="18" charset="0"/>
                <a:cs typeface="Times New Roman" panose="02020603050405020304" pitchFamily="18" charset="0"/>
              </a:rPr>
              <a:t>Las Interfaces de </a:t>
            </a:r>
            <a:r>
              <a:rPr lang="es-MX" sz="2400" dirty="0" err="1">
                <a:latin typeface="Times New Roman" panose="02020603050405020304" pitchFamily="18" charset="0"/>
                <a:cs typeface="Times New Roman" panose="02020603050405020304" pitchFamily="18" charset="0"/>
              </a:rPr>
              <a:t>Programacion</a:t>
            </a:r>
            <a:r>
              <a:rPr lang="es-MX" sz="2400" dirty="0">
                <a:latin typeface="Times New Roman" panose="02020603050405020304" pitchFamily="18" charset="0"/>
                <a:cs typeface="Times New Roman" panose="02020603050405020304" pitchFamily="18" charset="0"/>
              </a:rPr>
              <a:t> de Aplicaciones (</a:t>
            </a:r>
            <a:r>
              <a:rPr lang="es-MX" sz="2400" dirty="0" err="1">
                <a:latin typeface="Times New Roman" panose="02020603050405020304" pitchFamily="18" charset="0"/>
                <a:cs typeface="Times New Roman" panose="02020603050405020304" pitchFamily="18" charset="0"/>
              </a:rPr>
              <a:t>Application</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Programming</a:t>
            </a:r>
            <a:r>
              <a:rPr lang="es-MX" sz="2400" dirty="0">
                <a:latin typeface="Times New Roman" panose="02020603050405020304" pitchFamily="18" charset="0"/>
                <a:cs typeface="Times New Roman" panose="02020603050405020304" pitchFamily="18" charset="0"/>
              </a:rPr>
              <a:t> Interfaces) (</a:t>
            </a:r>
            <a:r>
              <a:rPr lang="es-MX" sz="2400" dirty="0" err="1">
                <a:latin typeface="Times New Roman" panose="02020603050405020304" pitchFamily="18" charset="0"/>
                <a:cs typeface="Times New Roman" panose="02020603050405020304" pitchFamily="18" charset="0"/>
              </a:rPr>
              <a:t>APIs</a:t>
            </a:r>
            <a:r>
              <a:rPr lang="es-MX" sz="2400" dirty="0">
                <a:latin typeface="Times New Roman" panose="02020603050405020304" pitchFamily="18" charset="0"/>
                <a:cs typeface="Times New Roman" panose="02020603050405020304" pitchFamily="18" charset="0"/>
              </a:rPr>
              <a:t> por sus siglas en inglés) son construcciones disponibles en los lenguajes de programación que permiten a los desarrolladores crear funcionalidades complejas de una manera simple. Estas abstraen el código más complejo para proveer una sintaxis más fácil de usar en su lugar.</a:t>
            </a:r>
          </a:p>
        </p:txBody>
      </p:sp>
      <p:pic>
        <p:nvPicPr>
          <p:cNvPr id="5" name="Imagen 4">
            <a:extLst>
              <a:ext uri="{FF2B5EF4-FFF2-40B4-BE49-F238E27FC236}">
                <a16:creationId xmlns:a16="http://schemas.microsoft.com/office/drawing/2014/main" id="{4421A9E7-D711-446A-B010-EEDAAA1FBDB9}"/>
              </a:ext>
            </a:extLst>
          </p:cNvPr>
          <p:cNvPicPr>
            <a:picLocks noChangeAspect="1"/>
          </p:cNvPicPr>
          <p:nvPr/>
        </p:nvPicPr>
        <p:blipFill rotWithShape="1">
          <a:blip r:embed="rId2"/>
          <a:srcRect b="11534"/>
          <a:stretch/>
        </p:blipFill>
        <p:spPr>
          <a:xfrm>
            <a:off x="5640407" y="1163638"/>
            <a:ext cx="6142575" cy="5434109"/>
          </a:xfrm>
          <a:prstGeom prst="rect">
            <a:avLst/>
          </a:prstGeom>
        </p:spPr>
      </p:pic>
    </p:spTree>
    <p:extLst>
      <p:ext uri="{BB962C8B-B14F-4D97-AF65-F5344CB8AC3E}">
        <p14:creationId xmlns:p14="http://schemas.microsoft.com/office/powerpoint/2010/main" val="16085628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BD72FE-6CB2-4C8D-81F5-5AD450A1FEF2}"/>
              </a:ext>
            </a:extLst>
          </p:cNvPr>
          <p:cNvSpPr>
            <a:spLocks noGrp="1"/>
          </p:cNvSpPr>
          <p:nvPr>
            <p:ph type="title"/>
          </p:nvPr>
        </p:nvSpPr>
        <p:spPr>
          <a:xfrm>
            <a:off x="838200" y="116729"/>
            <a:ext cx="10515600" cy="1325563"/>
          </a:xfrm>
        </p:spPr>
        <p:txBody>
          <a:bodyPr>
            <a:normAutofit/>
          </a:bodyPr>
          <a:lstStyle/>
          <a:p>
            <a:pPr algn="ctr"/>
            <a:r>
              <a:rPr lang="es-MX" sz="4000" b="1" dirty="0" err="1">
                <a:latin typeface="Times New Roman" panose="02020603050405020304" pitchFamily="18" charset="0"/>
                <a:cs typeface="Times New Roman" panose="02020603050405020304" pitchFamily="18" charset="0"/>
              </a:rPr>
              <a:t>APIs</a:t>
            </a:r>
            <a:r>
              <a:rPr lang="es-MX" sz="4000" b="1" dirty="0">
                <a:latin typeface="Times New Roman" panose="02020603050405020304" pitchFamily="18" charset="0"/>
                <a:cs typeface="Times New Roman" panose="02020603050405020304" pitchFamily="18" charset="0"/>
              </a:rPr>
              <a:t> en JavaScript del lado cliente</a:t>
            </a:r>
            <a:br>
              <a:rPr lang="es-MX" sz="4000" b="1" dirty="0">
                <a:latin typeface="Times New Roman" panose="02020603050405020304" pitchFamily="18" charset="0"/>
                <a:cs typeface="Times New Roman" panose="02020603050405020304" pitchFamily="18" charset="0"/>
              </a:rPr>
            </a:br>
            <a:endParaRPr lang="es-MX" sz="4000"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75326968-03D4-43E0-AC71-120F3C7E6583}"/>
              </a:ext>
            </a:extLst>
          </p:cNvPr>
          <p:cNvSpPr>
            <a:spLocks noGrp="1"/>
          </p:cNvSpPr>
          <p:nvPr>
            <p:ph idx="1"/>
          </p:nvPr>
        </p:nvSpPr>
        <p:spPr>
          <a:xfrm>
            <a:off x="391551" y="1198601"/>
            <a:ext cx="11408898" cy="5019320"/>
          </a:xfrm>
        </p:spPr>
        <p:txBody>
          <a:bodyPr>
            <a:normAutofit/>
          </a:bodyPr>
          <a:lstStyle/>
          <a:p>
            <a:pPr algn="just"/>
            <a:r>
              <a:rPr lang="es-MX" sz="2400" dirty="0">
                <a:latin typeface="Times New Roman" panose="02020603050405020304" pitchFamily="18" charset="0"/>
                <a:cs typeface="Times New Roman" panose="02020603050405020304" pitchFamily="18" charset="0"/>
              </a:rPr>
              <a:t>JavaScript del lado cliente, particularmente, tiene muchas </a:t>
            </a:r>
            <a:r>
              <a:rPr lang="es-MX" sz="2400" dirty="0" err="1">
                <a:latin typeface="Times New Roman" panose="02020603050405020304" pitchFamily="18" charset="0"/>
                <a:cs typeface="Times New Roman" panose="02020603050405020304" pitchFamily="18" charset="0"/>
              </a:rPr>
              <a:t>APIs</a:t>
            </a:r>
            <a:r>
              <a:rPr lang="es-MX" sz="2400" dirty="0">
                <a:latin typeface="Times New Roman" panose="02020603050405020304" pitchFamily="18" charset="0"/>
                <a:cs typeface="Times New Roman" panose="02020603050405020304" pitchFamily="18" charset="0"/>
              </a:rPr>
              <a:t> disponibles — estas no son parte del lenguaje en sí, sino que están construidas sobre el núcleo de este lenguaje de programación, proporcionándote superpoderes adicionales para usar en tu código. Por lo general, se dividen en dos categorías:</a:t>
            </a:r>
          </a:p>
          <a:p>
            <a:pPr algn="just"/>
            <a:endParaRPr lang="es-MX" sz="2400" dirty="0">
              <a:latin typeface="Times New Roman" panose="02020603050405020304" pitchFamily="18" charset="0"/>
              <a:cs typeface="Times New Roman" panose="02020603050405020304" pitchFamily="18" charset="0"/>
            </a:endParaRPr>
          </a:p>
          <a:p>
            <a:pPr algn="just"/>
            <a:r>
              <a:rPr lang="es-MX" sz="2400" b="1" dirty="0">
                <a:latin typeface="Times New Roman" panose="02020603050405020304" pitchFamily="18" charset="0"/>
                <a:cs typeface="Times New Roman" panose="02020603050405020304" pitchFamily="18" charset="0"/>
              </a:rPr>
              <a:t>Las </a:t>
            </a:r>
            <a:r>
              <a:rPr lang="es-MX" sz="2400" b="1" dirty="0" err="1">
                <a:latin typeface="Times New Roman" panose="02020603050405020304" pitchFamily="18" charset="0"/>
                <a:cs typeface="Times New Roman" panose="02020603050405020304" pitchFamily="18" charset="0"/>
              </a:rPr>
              <a:t>APIs</a:t>
            </a:r>
            <a:r>
              <a:rPr lang="es-MX" sz="2400" b="1" dirty="0">
                <a:latin typeface="Times New Roman" panose="02020603050405020304" pitchFamily="18" charset="0"/>
                <a:cs typeface="Times New Roman" panose="02020603050405020304" pitchFamily="18" charset="0"/>
              </a:rPr>
              <a:t> de navegador </a:t>
            </a:r>
            <a:r>
              <a:rPr lang="es-MX" sz="2400" dirty="0">
                <a:latin typeface="Times New Roman" panose="02020603050405020304" pitchFamily="18" charset="0"/>
                <a:cs typeface="Times New Roman" panose="02020603050405020304" pitchFamily="18" charset="0"/>
              </a:rPr>
              <a:t>están integradas en tu navegador web y pueden exponer datos del navegador y del entorno informático circundante y hacer cosas complejas y útiles con él. Por ejemplo, la API de Geolocalización proporciona algunas construcciones simples de JavaScript para obtener datos de ubicación con los que, por ejemplo, trazar tu ubicación en un mapa de Google.</a:t>
            </a:r>
          </a:p>
          <a:p>
            <a:pPr algn="just"/>
            <a:r>
              <a:rPr lang="es-MX" sz="2400" b="1" dirty="0">
                <a:latin typeface="Times New Roman" panose="02020603050405020304" pitchFamily="18" charset="0"/>
                <a:cs typeface="Times New Roman" panose="02020603050405020304" pitchFamily="18" charset="0"/>
              </a:rPr>
              <a:t>Las </a:t>
            </a:r>
            <a:r>
              <a:rPr lang="es-MX" sz="2400" b="1" dirty="0" err="1">
                <a:latin typeface="Times New Roman" panose="02020603050405020304" pitchFamily="18" charset="0"/>
                <a:cs typeface="Times New Roman" panose="02020603050405020304" pitchFamily="18" charset="0"/>
              </a:rPr>
              <a:t>APIs</a:t>
            </a:r>
            <a:r>
              <a:rPr lang="es-MX" sz="2400" b="1" dirty="0">
                <a:latin typeface="Times New Roman" panose="02020603050405020304" pitchFamily="18" charset="0"/>
                <a:cs typeface="Times New Roman" panose="02020603050405020304" pitchFamily="18" charset="0"/>
              </a:rPr>
              <a:t> de terceros </a:t>
            </a:r>
            <a:r>
              <a:rPr lang="es-MX" sz="2400" dirty="0">
                <a:latin typeface="Times New Roman" panose="02020603050405020304" pitchFamily="18" charset="0"/>
                <a:cs typeface="Times New Roman" panose="02020603050405020304" pitchFamily="18" charset="0"/>
              </a:rPr>
              <a:t>no están incluidas por defecto en el navegador, y por lo general es necesario obtener el código e información desde algún lugar de la Web. Por ejemplo, la API de Twitter permite hacer cosas como mostrar tus últimos tweets en un sitio web. </a:t>
            </a:r>
          </a:p>
        </p:txBody>
      </p:sp>
    </p:spTree>
    <p:extLst>
      <p:ext uri="{BB962C8B-B14F-4D97-AF65-F5344CB8AC3E}">
        <p14:creationId xmlns:p14="http://schemas.microsoft.com/office/powerpoint/2010/main" val="1086098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342A77-6CC8-4714-A85E-919DD4C24190}"/>
              </a:ext>
            </a:extLst>
          </p:cNvPr>
          <p:cNvSpPr>
            <a:spLocks noGrp="1"/>
          </p:cNvSpPr>
          <p:nvPr>
            <p:ph type="title"/>
          </p:nvPr>
        </p:nvSpPr>
        <p:spPr>
          <a:xfrm>
            <a:off x="1886860" y="371061"/>
            <a:ext cx="9404723" cy="662609"/>
          </a:xfrm>
        </p:spPr>
        <p:txBody>
          <a:bodyPr>
            <a:normAutofit fontScale="90000"/>
          </a:bodyPr>
          <a:lstStyle/>
          <a:p>
            <a:pPr algn="ctr"/>
            <a:r>
              <a:rPr lang="es-MX" b="0" i="0" dirty="0">
                <a:solidFill>
                  <a:schemeClr val="tx1"/>
                </a:solidFill>
                <a:effectLst/>
                <a:latin typeface="Raleway"/>
              </a:rPr>
              <a:t>Usa </a:t>
            </a:r>
            <a:r>
              <a:rPr lang="es-MX" b="1" i="1" dirty="0" err="1">
                <a:solidFill>
                  <a:schemeClr val="tx1"/>
                </a:solidFill>
                <a:effectLst/>
                <a:latin typeface="Raleway"/>
              </a:rPr>
              <a:t>lowerCamelCase</a:t>
            </a:r>
            <a:r>
              <a:rPr lang="es-MX" b="0" i="0" dirty="0">
                <a:solidFill>
                  <a:schemeClr val="tx1"/>
                </a:solidFill>
                <a:effectLst/>
                <a:latin typeface="Raleway"/>
              </a:rPr>
              <a:t> en:</a:t>
            </a:r>
            <a:br>
              <a:rPr lang="es-MX" b="0" i="0" dirty="0">
                <a:solidFill>
                  <a:srgbClr val="333333"/>
                </a:solidFill>
                <a:effectLst/>
                <a:latin typeface="Raleway"/>
              </a:rPr>
            </a:br>
            <a:endParaRPr lang="es-MX" dirty="0"/>
          </a:p>
        </p:txBody>
      </p:sp>
      <p:sp>
        <p:nvSpPr>
          <p:cNvPr id="3" name="Marcador de contenido 2">
            <a:extLst>
              <a:ext uri="{FF2B5EF4-FFF2-40B4-BE49-F238E27FC236}">
                <a16:creationId xmlns:a16="http://schemas.microsoft.com/office/drawing/2014/main" id="{8BE208D2-ED25-4921-9348-5858CA3B845C}"/>
              </a:ext>
            </a:extLst>
          </p:cNvPr>
          <p:cNvSpPr>
            <a:spLocks noGrp="1"/>
          </p:cNvSpPr>
          <p:nvPr>
            <p:ph idx="1"/>
          </p:nvPr>
        </p:nvSpPr>
        <p:spPr>
          <a:xfrm>
            <a:off x="341666" y="1191579"/>
            <a:ext cx="10522226" cy="5729420"/>
          </a:xfrm>
        </p:spPr>
        <p:txBody>
          <a:bodyPr>
            <a:normAutofit/>
          </a:bodyPr>
          <a:lstStyle/>
          <a:p>
            <a:pPr algn="just">
              <a:buFont typeface="Arial" panose="020B0604020202020204" pitchFamily="34" charset="0"/>
              <a:buChar char="•"/>
            </a:pPr>
            <a:r>
              <a:rPr lang="es-MX" sz="2400" b="1" i="0" dirty="0">
                <a:effectLst/>
                <a:latin typeface="Times New Roman" panose="02020603050405020304" pitchFamily="18" charset="0"/>
                <a:cs typeface="Times New Roman" panose="02020603050405020304" pitchFamily="18" charset="0"/>
              </a:rPr>
              <a:t>Objetos:</a:t>
            </a:r>
          </a:p>
          <a:p>
            <a:pPr algn="just">
              <a:buFont typeface="Arial" panose="020B0604020202020204" pitchFamily="34" charset="0"/>
              <a:buChar char="•"/>
            </a:pPr>
            <a:endParaRPr lang="es-MX" sz="2600" b="1" i="0" dirty="0">
              <a:effectLst/>
              <a:latin typeface="Times New Roman" panose="02020603050405020304" pitchFamily="18" charset="0"/>
              <a:cs typeface="Times New Roman" panose="02020603050405020304" pitchFamily="18" charset="0"/>
            </a:endParaRPr>
          </a:p>
          <a:p>
            <a:pPr algn="ctr">
              <a:buFont typeface="Arial" panose="020B0604020202020204" pitchFamily="34" charset="0"/>
              <a:buChar char="•"/>
            </a:pPr>
            <a:r>
              <a:rPr lang="es-MX" sz="2200" b="1" i="0" dirty="0">
                <a:effectLst/>
                <a:latin typeface="Times New Roman" panose="02020603050405020304" pitchFamily="18" charset="0"/>
                <a:cs typeface="Times New Roman" panose="02020603050405020304" pitchFamily="18" charset="0"/>
              </a:rPr>
              <a:t>Primitivos:</a:t>
            </a:r>
          </a:p>
          <a:p>
            <a:pPr algn="just">
              <a:buFont typeface="Arial" panose="020B0604020202020204" pitchFamily="34" charset="0"/>
              <a:buChar char="•"/>
            </a:pPr>
            <a:endParaRPr lang="es-MX" sz="2600" b="1"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s-MX" sz="2200" b="1" i="0" dirty="0">
                <a:effectLst/>
                <a:latin typeface="Times New Roman" panose="02020603050405020304" pitchFamily="18" charset="0"/>
                <a:cs typeface="Times New Roman" panose="02020603050405020304" pitchFamily="18" charset="0"/>
              </a:rPr>
              <a:t>Funciones:</a:t>
            </a:r>
          </a:p>
          <a:p>
            <a:pPr algn="just">
              <a:buFont typeface="Arial" panose="020B0604020202020204" pitchFamily="34" charset="0"/>
              <a:buChar char="•"/>
            </a:pPr>
            <a:endParaRPr lang="es-MX" sz="2200" b="1"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s-MX" sz="2200" b="1" i="0" dirty="0">
              <a:effectLst/>
              <a:latin typeface="Times New Roman" panose="02020603050405020304" pitchFamily="18" charset="0"/>
              <a:cs typeface="Times New Roman" panose="02020603050405020304" pitchFamily="18" charset="0"/>
            </a:endParaRPr>
          </a:p>
          <a:p>
            <a:pPr algn="ctr">
              <a:buFont typeface="Arial" panose="020B0604020202020204" pitchFamily="34" charset="0"/>
              <a:buChar char="•"/>
            </a:pPr>
            <a:r>
              <a:rPr lang="es-MX" sz="2200" b="1" i="0" dirty="0">
                <a:effectLst/>
                <a:latin typeface="Times New Roman" panose="02020603050405020304" pitchFamily="18" charset="0"/>
                <a:cs typeface="Times New Roman" panose="02020603050405020304" pitchFamily="18" charset="0"/>
              </a:rPr>
              <a:t>Instancias:</a:t>
            </a:r>
          </a:p>
          <a:p>
            <a:pPr algn="just">
              <a:buFont typeface="Arial" panose="020B0604020202020204" pitchFamily="34" charset="0"/>
              <a:buChar char="•"/>
            </a:pPr>
            <a:endParaRPr lang="es-MX" sz="2400" b="1" u="sng" dirty="0">
              <a:latin typeface="Times New Roman" panose="02020603050405020304" pitchFamily="18" charset="0"/>
              <a:cs typeface="Times New Roman" panose="02020603050405020304" pitchFamily="18" charset="0"/>
            </a:endParaRPr>
          </a:p>
          <a:p>
            <a:pPr algn="just"/>
            <a:r>
              <a:rPr lang="es-MX" sz="2400" b="0" i="0" dirty="0" err="1">
                <a:effectLst/>
                <a:latin typeface="Times New Roman" panose="02020603050405020304" pitchFamily="18" charset="0"/>
                <a:cs typeface="Times New Roman" panose="02020603050405020304" pitchFamily="18" charset="0"/>
              </a:rPr>
              <a:t>lowerCamelCase</a:t>
            </a:r>
            <a:r>
              <a:rPr lang="es-MX" sz="2400" b="0" i="0" dirty="0">
                <a:effectLst/>
                <a:latin typeface="Times New Roman" panose="02020603050405020304" pitchFamily="18" charset="0"/>
                <a:cs typeface="Times New Roman" panose="02020603050405020304" pitchFamily="18" charset="0"/>
              </a:rPr>
              <a:t> (o simplemente </a:t>
            </a:r>
            <a:r>
              <a:rPr lang="es-MX" sz="2400" b="0" i="0" dirty="0" err="1">
                <a:effectLst/>
                <a:latin typeface="Times New Roman" panose="02020603050405020304" pitchFamily="18" charset="0"/>
                <a:cs typeface="Times New Roman" panose="02020603050405020304" pitchFamily="18" charset="0"/>
              </a:rPr>
              <a:t>CamelCase</a:t>
            </a:r>
            <a:r>
              <a:rPr lang="es-MX" sz="2400" b="0" i="0" dirty="0">
                <a:effectLst/>
                <a:latin typeface="Times New Roman" panose="02020603050405020304" pitchFamily="18" charset="0"/>
                <a:cs typeface="Times New Roman" panose="02020603050405020304" pitchFamily="18" charset="0"/>
              </a:rPr>
              <a:t>), igual que la anterior con la excepción de que la primera letra es minúscula. Ejemplo: </a:t>
            </a:r>
            <a:r>
              <a:rPr lang="es-MX" sz="2400" b="0" i="1" dirty="0" err="1">
                <a:effectLst/>
                <a:latin typeface="Times New Roman" panose="02020603050405020304" pitchFamily="18" charset="0"/>
                <a:cs typeface="Times New Roman" panose="02020603050405020304" pitchFamily="18" charset="0"/>
              </a:rPr>
              <a:t>ejemploDeLowerCamelCase</a:t>
            </a:r>
            <a:r>
              <a:rPr lang="es-MX" sz="2400" b="0" i="0" dirty="0">
                <a:effectLst/>
                <a:latin typeface="Times New Roman" panose="02020603050405020304" pitchFamily="18" charset="0"/>
                <a:cs typeface="Times New Roman" panose="02020603050405020304" pitchFamily="18" charset="0"/>
              </a:rPr>
              <a:t>.</a:t>
            </a:r>
          </a:p>
          <a:p>
            <a:endParaRPr lang="es-MX" dirty="0"/>
          </a:p>
        </p:txBody>
      </p:sp>
      <p:pic>
        <p:nvPicPr>
          <p:cNvPr id="7" name="Imagen 6">
            <a:extLst>
              <a:ext uri="{FF2B5EF4-FFF2-40B4-BE49-F238E27FC236}">
                <a16:creationId xmlns:a16="http://schemas.microsoft.com/office/drawing/2014/main" id="{E2B8CB8D-C889-4AAF-AA1C-0BEA0D48AED2}"/>
              </a:ext>
            </a:extLst>
          </p:cNvPr>
          <p:cNvPicPr>
            <a:picLocks noChangeAspect="1"/>
          </p:cNvPicPr>
          <p:nvPr/>
        </p:nvPicPr>
        <p:blipFill>
          <a:blip r:embed="rId2"/>
          <a:stretch>
            <a:fillRect/>
          </a:stretch>
        </p:blipFill>
        <p:spPr>
          <a:xfrm>
            <a:off x="1911079" y="808383"/>
            <a:ext cx="3000518" cy="1252848"/>
          </a:xfrm>
          <a:prstGeom prst="rect">
            <a:avLst/>
          </a:prstGeom>
        </p:spPr>
      </p:pic>
      <p:pic>
        <p:nvPicPr>
          <p:cNvPr id="9" name="Imagen 8">
            <a:extLst>
              <a:ext uri="{FF2B5EF4-FFF2-40B4-BE49-F238E27FC236}">
                <a16:creationId xmlns:a16="http://schemas.microsoft.com/office/drawing/2014/main" id="{CFE10A6F-401C-400D-87FC-D77E04DA2F0F}"/>
              </a:ext>
            </a:extLst>
          </p:cNvPr>
          <p:cNvPicPr>
            <a:picLocks noChangeAspect="1"/>
          </p:cNvPicPr>
          <p:nvPr/>
        </p:nvPicPr>
        <p:blipFill>
          <a:blip r:embed="rId3"/>
          <a:stretch>
            <a:fillRect/>
          </a:stretch>
        </p:blipFill>
        <p:spPr>
          <a:xfrm>
            <a:off x="6617358" y="1758308"/>
            <a:ext cx="3336747" cy="1133475"/>
          </a:xfrm>
          <a:prstGeom prst="rect">
            <a:avLst/>
          </a:prstGeom>
        </p:spPr>
      </p:pic>
      <p:pic>
        <p:nvPicPr>
          <p:cNvPr id="11" name="Imagen 10">
            <a:extLst>
              <a:ext uri="{FF2B5EF4-FFF2-40B4-BE49-F238E27FC236}">
                <a16:creationId xmlns:a16="http://schemas.microsoft.com/office/drawing/2014/main" id="{1B67FDEB-58E9-4796-8188-C70FDCA11110}"/>
              </a:ext>
            </a:extLst>
          </p:cNvPr>
          <p:cNvPicPr>
            <a:picLocks noChangeAspect="1"/>
          </p:cNvPicPr>
          <p:nvPr/>
        </p:nvPicPr>
        <p:blipFill>
          <a:blip r:embed="rId4"/>
          <a:stretch>
            <a:fillRect/>
          </a:stretch>
        </p:blipFill>
        <p:spPr>
          <a:xfrm>
            <a:off x="2079892" y="2611843"/>
            <a:ext cx="3063687" cy="1252848"/>
          </a:xfrm>
          <a:prstGeom prst="rect">
            <a:avLst/>
          </a:prstGeom>
        </p:spPr>
      </p:pic>
      <p:pic>
        <p:nvPicPr>
          <p:cNvPr id="13" name="Imagen 12">
            <a:extLst>
              <a:ext uri="{FF2B5EF4-FFF2-40B4-BE49-F238E27FC236}">
                <a16:creationId xmlns:a16="http://schemas.microsoft.com/office/drawing/2014/main" id="{484CEBAB-91DF-4436-B4FC-B9109B016245}"/>
              </a:ext>
            </a:extLst>
          </p:cNvPr>
          <p:cNvPicPr>
            <a:picLocks noChangeAspect="1"/>
          </p:cNvPicPr>
          <p:nvPr/>
        </p:nvPicPr>
        <p:blipFill>
          <a:blip r:embed="rId5"/>
          <a:stretch>
            <a:fillRect/>
          </a:stretch>
        </p:blipFill>
        <p:spPr>
          <a:xfrm>
            <a:off x="6589222" y="4253948"/>
            <a:ext cx="4624503" cy="706031"/>
          </a:xfrm>
          <a:prstGeom prst="rect">
            <a:avLst/>
          </a:prstGeom>
        </p:spPr>
      </p:pic>
    </p:spTree>
    <p:extLst>
      <p:ext uri="{BB962C8B-B14F-4D97-AF65-F5344CB8AC3E}">
        <p14:creationId xmlns:p14="http://schemas.microsoft.com/office/powerpoint/2010/main" val="42485521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F39B96-861D-4A1F-87EF-27CF74B816B6}"/>
              </a:ext>
            </a:extLst>
          </p:cNvPr>
          <p:cNvSpPr>
            <a:spLocks noGrp="1"/>
          </p:cNvSpPr>
          <p:nvPr>
            <p:ph type="title"/>
          </p:nvPr>
        </p:nvSpPr>
        <p:spPr>
          <a:xfrm>
            <a:off x="838200" y="18255"/>
            <a:ext cx="10515600" cy="1325563"/>
          </a:xfrm>
        </p:spPr>
        <p:txBody>
          <a:bodyPr>
            <a:normAutofit/>
          </a:bodyPr>
          <a:lstStyle/>
          <a:p>
            <a:pPr algn="ctr"/>
            <a:r>
              <a:rPr lang="es-MX" sz="3600" b="1" dirty="0">
                <a:latin typeface="Times New Roman" panose="02020603050405020304" pitchFamily="18" charset="0"/>
                <a:cs typeface="Times New Roman" panose="02020603050405020304" pitchFamily="18" charset="0"/>
              </a:rPr>
              <a:t>Relación entre JavaScript, </a:t>
            </a:r>
            <a:r>
              <a:rPr lang="es-MX" sz="3600" b="1" dirty="0" err="1">
                <a:latin typeface="Times New Roman" panose="02020603050405020304" pitchFamily="18" charset="0"/>
                <a:cs typeface="Times New Roman" panose="02020603050405020304" pitchFamily="18" charset="0"/>
              </a:rPr>
              <a:t>APIs</a:t>
            </a:r>
            <a:r>
              <a:rPr lang="es-MX" sz="3600" b="1" dirty="0">
                <a:latin typeface="Times New Roman" panose="02020603050405020304" pitchFamily="18" charset="0"/>
                <a:cs typeface="Times New Roman" panose="02020603050405020304" pitchFamily="18" charset="0"/>
              </a:rPr>
              <a:t>, y otras herramientas de JavaScript</a:t>
            </a:r>
          </a:p>
        </p:txBody>
      </p:sp>
      <p:sp>
        <p:nvSpPr>
          <p:cNvPr id="3" name="Marcador de contenido 2">
            <a:extLst>
              <a:ext uri="{FF2B5EF4-FFF2-40B4-BE49-F238E27FC236}">
                <a16:creationId xmlns:a16="http://schemas.microsoft.com/office/drawing/2014/main" id="{03273DA2-4C77-46B1-9F7F-704DD861BEE0}"/>
              </a:ext>
            </a:extLst>
          </p:cNvPr>
          <p:cNvSpPr>
            <a:spLocks noGrp="1"/>
          </p:cNvSpPr>
          <p:nvPr>
            <p:ph idx="1"/>
          </p:nvPr>
        </p:nvSpPr>
        <p:spPr>
          <a:xfrm>
            <a:off x="239151" y="1477108"/>
            <a:ext cx="11704320" cy="5380892"/>
          </a:xfrm>
        </p:spPr>
        <p:txBody>
          <a:bodyPr>
            <a:normAutofit fontScale="92500" lnSpcReduction="20000"/>
          </a:bodyPr>
          <a:lstStyle/>
          <a:p>
            <a:pPr algn="just"/>
            <a:r>
              <a:rPr lang="es-MX" sz="2400" dirty="0">
                <a:latin typeface="Times New Roman" panose="02020603050405020304" pitchFamily="18" charset="0"/>
                <a:cs typeface="Times New Roman" panose="02020603050405020304" pitchFamily="18" charset="0"/>
              </a:rPr>
              <a:t>Dónde encajan otras herramientas de JavaScript:</a:t>
            </a:r>
          </a:p>
          <a:p>
            <a:pPr algn="just"/>
            <a:r>
              <a:rPr lang="es-MX" sz="2400" b="1" dirty="0">
                <a:latin typeface="Times New Roman" panose="02020603050405020304" pitchFamily="18" charset="0"/>
                <a:cs typeface="Times New Roman" panose="02020603050405020304" pitchFamily="18" charset="0"/>
              </a:rPr>
              <a:t>JavaScript </a:t>
            </a:r>
            <a:r>
              <a:rPr lang="es-MX" sz="2400" dirty="0">
                <a:latin typeface="Times New Roman" panose="02020603050405020304" pitchFamily="18" charset="0"/>
                <a:cs typeface="Times New Roman" panose="02020603050405020304" pitchFamily="18" charset="0"/>
              </a:rPr>
              <a:t>— Un lenguaje de scripts de alto nivel incorporado en los navegadores que permite implementar interactividad en páginas web / apps. Ten en cuenta que JavaScript también está disponible en otros entornos de programación, como </a:t>
            </a:r>
            <a:r>
              <a:rPr lang="es-MX" sz="2400" dirty="0" err="1">
                <a:latin typeface="Times New Roman" panose="02020603050405020304" pitchFamily="18" charset="0"/>
                <a:cs typeface="Times New Roman" panose="02020603050405020304" pitchFamily="18" charset="0"/>
              </a:rPr>
              <a:t>Node</a:t>
            </a:r>
            <a:r>
              <a:rPr lang="es-MX" sz="2400" dirty="0">
                <a:latin typeface="Times New Roman" panose="02020603050405020304" pitchFamily="18" charset="0"/>
                <a:cs typeface="Times New Roman" panose="02020603050405020304" pitchFamily="18" charset="0"/>
              </a:rPr>
              <a:t>.</a:t>
            </a:r>
          </a:p>
          <a:p>
            <a:pPr algn="just"/>
            <a:r>
              <a:rPr lang="es-MX" sz="2400" b="1" dirty="0" err="1">
                <a:latin typeface="Times New Roman" panose="02020603050405020304" pitchFamily="18" charset="0"/>
                <a:cs typeface="Times New Roman" panose="02020603050405020304" pitchFamily="18" charset="0"/>
              </a:rPr>
              <a:t>APIs</a:t>
            </a:r>
            <a:r>
              <a:rPr lang="es-MX" sz="2400" b="1" dirty="0">
                <a:latin typeface="Times New Roman" panose="02020603050405020304" pitchFamily="18" charset="0"/>
                <a:cs typeface="Times New Roman" panose="02020603050405020304" pitchFamily="18" charset="0"/>
              </a:rPr>
              <a:t> de navegador </a:t>
            </a:r>
            <a:r>
              <a:rPr lang="es-MX" sz="2400" dirty="0">
                <a:latin typeface="Times New Roman" panose="02020603050405020304" pitchFamily="18" charset="0"/>
                <a:cs typeface="Times New Roman" panose="02020603050405020304" pitchFamily="18" charset="0"/>
              </a:rPr>
              <a:t>— Construcciones integradas en el navegador creadas con el lenguaje JavaScript y que permiten implementar funcionalidad mucho más fácilmente.</a:t>
            </a:r>
          </a:p>
          <a:p>
            <a:pPr algn="just"/>
            <a:r>
              <a:rPr lang="es-MX" sz="2400" b="1" dirty="0" err="1">
                <a:latin typeface="Times New Roman" panose="02020603050405020304" pitchFamily="18" charset="0"/>
                <a:cs typeface="Times New Roman" panose="02020603050405020304" pitchFamily="18" charset="0"/>
              </a:rPr>
              <a:t>APIs</a:t>
            </a:r>
            <a:r>
              <a:rPr lang="es-MX" sz="2400" b="1" dirty="0">
                <a:latin typeface="Times New Roman" panose="02020603050405020304" pitchFamily="18" charset="0"/>
                <a:cs typeface="Times New Roman" panose="02020603050405020304" pitchFamily="18" charset="0"/>
              </a:rPr>
              <a:t> de terceros </a:t>
            </a:r>
            <a:r>
              <a:rPr lang="es-MX" sz="2400" dirty="0">
                <a:latin typeface="Times New Roman" panose="02020603050405020304" pitchFamily="18" charset="0"/>
                <a:cs typeface="Times New Roman" panose="02020603050405020304" pitchFamily="18" charset="0"/>
              </a:rPr>
              <a:t>— Construcciones integradas en plataformas de terceros (por ejemplo Twitter, Facebook) que permiten usar algunas de las funcionalidades de esa plataforma en tus páginas web (como por ejemplo mostrar tus últimos Tweets en tu página web).</a:t>
            </a:r>
          </a:p>
          <a:p>
            <a:pPr algn="just"/>
            <a:r>
              <a:rPr lang="es-MX" sz="2400" b="1" dirty="0">
                <a:latin typeface="Times New Roman" panose="02020603050405020304" pitchFamily="18" charset="0"/>
                <a:cs typeface="Times New Roman" panose="02020603050405020304" pitchFamily="18" charset="0"/>
              </a:rPr>
              <a:t>Librerías JavaScript </a:t>
            </a:r>
            <a:r>
              <a:rPr lang="es-MX" sz="2400" dirty="0">
                <a:latin typeface="Times New Roman" panose="02020603050405020304" pitchFamily="18" charset="0"/>
                <a:cs typeface="Times New Roman" panose="02020603050405020304" pitchFamily="18" charset="0"/>
              </a:rPr>
              <a:t>— Por lo general uno o más archivos JavaScript que contienen funciones personalizadas (en-US) que puedes añadir a tu página web para acelerar o habilitar la escritura de funcionalidades comunes. Por ejemplo jQuery, </a:t>
            </a:r>
            <a:r>
              <a:rPr lang="es-MX" sz="2400" dirty="0" err="1">
                <a:latin typeface="Times New Roman" panose="02020603050405020304" pitchFamily="18" charset="0"/>
                <a:cs typeface="Times New Roman" panose="02020603050405020304" pitchFamily="18" charset="0"/>
              </a:rPr>
              <a:t>Mootools</a:t>
            </a:r>
            <a:r>
              <a:rPr lang="es-MX" sz="2400" dirty="0">
                <a:latin typeface="Times New Roman" panose="02020603050405020304" pitchFamily="18" charset="0"/>
                <a:cs typeface="Times New Roman" panose="02020603050405020304" pitchFamily="18" charset="0"/>
              </a:rPr>
              <a:t> y </a:t>
            </a:r>
            <a:r>
              <a:rPr lang="es-MX" sz="2400" dirty="0" err="1">
                <a:latin typeface="Times New Roman" panose="02020603050405020304" pitchFamily="18" charset="0"/>
                <a:cs typeface="Times New Roman" panose="02020603050405020304" pitchFamily="18" charset="0"/>
              </a:rPr>
              <a:t>React</a:t>
            </a:r>
            <a:r>
              <a:rPr lang="es-MX" sz="2400" dirty="0">
                <a:latin typeface="Times New Roman" panose="02020603050405020304" pitchFamily="18" charset="0"/>
                <a:cs typeface="Times New Roman" panose="02020603050405020304" pitchFamily="18" charset="0"/>
              </a:rPr>
              <a:t>.</a:t>
            </a:r>
          </a:p>
          <a:p>
            <a:pPr algn="just"/>
            <a:r>
              <a:rPr lang="es-MX" sz="2400" b="1" dirty="0" err="1">
                <a:latin typeface="Times New Roman" panose="02020603050405020304" pitchFamily="18" charset="0"/>
                <a:cs typeface="Times New Roman" panose="02020603050405020304" pitchFamily="18" charset="0"/>
              </a:rPr>
              <a:t>Frameworks</a:t>
            </a:r>
            <a:r>
              <a:rPr lang="es-MX" sz="2400" b="1" dirty="0">
                <a:latin typeface="Times New Roman" panose="02020603050405020304" pitchFamily="18" charset="0"/>
                <a:cs typeface="Times New Roman" panose="02020603050405020304" pitchFamily="18" charset="0"/>
              </a:rPr>
              <a:t> JavaScript </a:t>
            </a:r>
            <a:r>
              <a:rPr lang="es-MX" sz="2400" dirty="0">
                <a:latin typeface="Times New Roman" panose="02020603050405020304" pitchFamily="18" charset="0"/>
                <a:cs typeface="Times New Roman" panose="02020603050405020304" pitchFamily="18" charset="0"/>
              </a:rPr>
              <a:t>— El siguiente paso a las librerías, los </a:t>
            </a:r>
            <a:r>
              <a:rPr lang="es-MX" sz="2400" dirty="0" err="1">
                <a:latin typeface="Times New Roman" panose="02020603050405020304" pitchFamily="18" charset="0"/>
                <a:cs typeface="Times New Roman" panose="02020603050405020304" pitchFamily="18" charset="0"/>
              </a:rPr>
              <a:t>frameworks</a:t>
            </a:r>
            <a:r>
              <a:rPr lang="es-MX" sz="2400" dirty="0">
                <a:latin typeface="Times New Roman" panose="02020603050405020304" pitchFamily="18" charset="0"/>
                <a:cs typeface="Times New Roman" panose="02020603050405020304" pitchFamily="18" charset="0"/>
              </a:rPr>
              <a:t> JavaScript (como Angular y </a:t>
            </a:r>
            <a:r>
              <a:rPr lang="es-MX" sz="2400" dirty="0" err="1">
                <a:latin typeface="Times New Roman" panose="02020603050405020304" pitchFamily="18" charset="0"/>
                <a:cs typeface="Times New Roman" panose="02020603050405020304" pitchFamily="18" charset="0"/>
              </a:rPr>
              <a:t>Ember</a:t>
            </a:r>
            <a:r>
              <a:rPr lang="es-MX" sz="2400" dirty="0">
                <a:latin typeface="Times New Roman" panose="02020603050405020304" pitchFamily="18" charset="0"/>
                <a:cs typeface="Times New Roman" panose="02020603050405020304" pitchFamily="18" charset="0"/>
              </a:rPr>
              <a:t>) suelen ser paquetes de HTML, CSS, JavaScript y otras tecnologías que se instalan y luego se usan para escribir una aplicación web completa desde cero. La diferencia clave entre una librería y un </a:t>
            </a:r>
            <a:r>
              <a:rPr lang="es-MX" sz="2400" dirty="0" err="1">
                <a:latin typeface="Times New Roman" panose="02020603050405020304" pitchFamily="18" charset="0"/>
                <a:cs typeface="Times New Roman" panose="02020603050405020304" pitchFamily="18" charset="0"/>
              </a:rPr>
              <a:t>framework</a:t>
            </a:r>
            <a:r>
              <a:rPr lang="es-MX" sz="2400" dirty="0">
                <a:latin typeface="Times New Roman" panose="02020603050405020304" pitchFamily="18" charset="0"/>
                <a:cs typeface="Times New Roman" panose="02020603050405020304" pitchFamily="18" charset="0"/>
              </a:rPr>
              <a:t> es la "Inversión del control". Cuando se llama a un método desde una librería, el desarrollador tiene el control. Con un </a:t>
            </a:r>
            <a:r>
              <a:rPr lang="es-MX" sz="2400" dirty="0" err="1">
                <a:latin typeface="Times New Roman" panose="02020603050405020304" pitchFamily="18" charset="0"/>
                <a:cs typeface="Times New Roman" panose="02020603050405020304" pitchFamily="18" charset="0"/>
              </a:rPr>
              <a:t>framework</a:t>
            </a:r>
            <a:r>
              <a:rPr lang="es-MX" sz="2400" dirty="0">
                <a:latin typeface="Times New Roman" panose="02020603050405020304" pitchFamily="18" charset="0"/>
                <a:cs typeface="Times New Roman" panose="02020603050405020304" pitchFamily="18" charset="0"/>
              </a:rPr>
              <a:t> el control se invierte: el </a:t>
            </a:r>
            <a:r>
              <a:rPr lang="es-MX" sz="2400" dirty="0" err="1">
                <a:latin typeface="Times New Roman" panose="02020603050405020304" pitchFamily="18" charset="0"/>
                <a:cs typeface="Times New Roman" panose="02020603050405020304" pitchFamily="18" charset="0"/>
              </a:rPr>
              <a:t>framework</a:t>
            </a:r>
            <a:r>
              <a:rPr lang="es-MX" sz="2400" dirty="0">
                <a:latin typeface="Times New Roman" panose="02020603050405020304" pitchFamily="18" charset="0"/>
                <a:cs typeface="Times New Roman" panose="02020603050405020304" pitchFamily="18" charset="0"/>
              </a:rPr>
              <a:t> llama al código del desarrollador.</a:t>
            </a:r>
          </a:p>
        </p:txBody>
      </p:sp>
    </p:spTree>
    <p:extLst>
      <p:ext uri="{BB962C8B-B14F-4D97-AF65-F5344CB8AC3E}">
        <p14:creationId xmlns:p14="http://schemas.microsoft.com/office/powerpoint/2010/main" val="2192653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C024C6E-BC45-474B-8DB8-A40262352EA0}"/>
              </a:ext>
            </a:extLst>
          </p:cNvPr>
          <p:cNvSpPr>
            <a:spLocks noGrp="1"/>
          </p:cNvSpPr>
          <p:nvPr>
            <p:ph idx="1"/>
          </p:nvPr>
        </p:nvSpPr>
        <p:spPr>
          <a:xfrm>
            <a:off x="450166" y="225083"/>
            <a:ext cx="10903634" cy="6485206"/>
          </a:xfrm>
        </p:spPr>
        <p:txBody>
          <a:bodyPr>
            <a:normAutofit/>
          </a:bodyPr>
          <a:lstStyle/>
          <a:p>
            <a:pPr marL="0" indent="0" algn="ctr">
              <a:buNone/>
            </a:pPr>
            <a:r>
              <a:rPr lang="es-MX" sz="3600" b="1" dirty="0" err="1">
                <a:latin typeface="Times New Roman" panose="02020603050405020304" pitchFamily="18" charset="0"/>
                <a:cs typeface="Times New Roman" panose="02020603050405020304" pitchFamily="18" charset="0"/>
              </a:rPr>
              <a:t>APIs</a:t>
            </a:r>
            <a:r>
              <a:rPr lang="es-MX" sz="3600" b="1" dirty="0">
                <a:latin typeface="Times New Roman" panose="02020603050405020304" pitchFamily="18" charset="0"/>
                <a:cs typeface="Times New Roman" panose="02020603050405020304" pitchFamily="18" charset="0"/>
              </a:rPr>
              <a:t> de navegador más comunes</a:t>
            </a:r>
          </a:p>
          <a:p>
            <a:pPr algn="just"/>
            <a:endParaRPr lang="es-MX" sz="24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En particular, las categorías más comunes de </a:t>
            </a:r>
            <a:r>
              <a:rPr lang="es-MX" sz="2400" dirty="0" err="1">
                <a:latin typeface="Times New Roman" panose="02020603050405020304" pitchFamily="18" charset="0"/>
                <a:cs typeface="Times New Roman" panose="02020603050405020304" pitchFamily="18" charset="0"/>
              </a:rPr>
              <a:t>APIs</a:t>
            </a:r>
            <a:r>
              <a:rPr lang="es-MX" sz="2400" dirty="0">
                <a:latin typeface="Times New Roman" panose="02020603050405020304" pitchFamily="18" charset="0"/>
                <a:cs typeface="Times New Roman" panose="02020603050405020304" pitchFamily="18" charset="0"/>
              </a:rPr>
              <a:t> de navegador más usadas son:</a:t>
            </a:r>
          </a:p>
          <a:p>
            <a:pPr algn="just"/>
            <a:r>
              <a:rPr lang="es-MX" sz="2400" b="1" dirty="0" err="1">
                <a:latin typeface="Times New Roman" panose="02020603050405020304" pitchFamily="18" charset="0"/>
                <a:cs typeface="Times New Roman" panose="02020603050405020304" pitchFamily="18" charset="0"/>
              </a:rPr>
              <a:t>APIs</a:t>
            </a:r>
            <a:r>
              <a:rPr lang="es-MX" sz="2400" b="1" dirty="0">
                <a:latin typeface="Times New Roman" panose="02020603050405020304" pitchFamily="18" charset="0"/>
                <a:cs typeface="Times New Roman" panose="02020603050405020304" pitchFamily="18" charset="0"/>
              </a:rPr>
              <a:t> para manipular documentos </a:t>
            </a:r>
            <a:r>
              <a:rPr lang="es-MX" sz="2400" dirty="0">
                <a:latin typeface="Times New Roman" panose="02020603050405020304" pitchFamily="18" charset="0"/>
                <a:cs typeface="Times New Roman" panose="02020603050405020304" pitchFamily="18" charset="0"/>
              </a:rPr>
              <a:t>cargados en el navegador. El ejemplo más obvio es la API DOM (</a:t>
            </a:r>
            <a:r>
              <a:rPr lang="es-MX" sz="2400" dirty="0" err="1">
                <a:latin typeface="Times New Roman" panose="02020603050405020304" pitchFamily="18" charset="0"/>
                <a:cs typeface="Times New Roman" panose="02020603050405020304" pitchFamily="18" charset="0"/>
              </a:rPr>
              <a:t>Document</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Object</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Model</a:t>
            </a:r>
            <a:r>
              <a:rPr lang="es-MX" sz="2400" dirty="0">
                <a:latin typeface="Times New Roman" panose="02020603050405020304" pitchFamily="18" charset="0"/>
                <a:cs typeface="Times New Roman" panose="02020603050405020304" pitchFamily="18" charset="0"/>
              </a:rPr>
              <a:t>), que permite manipular HTML y CSS — crear, eliminar y modificar HTML, aplicar estilos dinámicos a una página, etc.</a:t>
            </a:r>
          </a:p>
          <a:p>
            <a:pPr algn="just"/>
            <a:r>
              <a:rPr lang="es-MX" sz="2400" b="1" dirty="0" err="1">
                <a:latin typeface="Times New Roman" panose="02020603050405020304" pitchFamily="18" charset="0"/>
                <a:cs typeface="Times New Roman" panose="02020603050405020304" pitchFamily="18" charset="0"/>
              </a:rPr>
              <a:t>APIs</a:t>
            </a:r>
            <a:r>
              <a:rPr lang="es-MX" sz="2400" b="1" dirty="0">
                <a:latin typeface="Times New Roman" panose="02020603050405020304" pitchFamily="18" charset="0"/>
                <a:cs typeface="Times New Roman" panose="02020603050405020304" pitchFamily="18" charset="0"/>
              </a:rPr>
              <a:t> que obtienen datos del servidor</a:t>
            </a:r>
            <a:r>
              <a:rPr lang="es-MX" sz="2400" dirty="0">
                <a:latin typeface="Times New Roman" panose="02020603050405020304" pitchFamily="18" charset="0"/>
                <a:cs typeface="Times New Roman" panose="02020603050405020304" pitchFamily="18" charset="0"/>
              </a:rPr>
              <a:t>, comúnmente usadas para actualizar pequeñas secciones de una página web. Este aparente pequeño detalle tiene un gran impacto en el performance y en el comportamiento de los sitios. — Sí solo necesitas actualizar un Stock de artículos o una lista de tiendas disponibles, al utilizar </a:t>
            </a:r>
            <a:r>
              <a:rPr lang="es-MX" sz="2400" dirty="0" err="1">
                <a:latin typeface="Times New Roman" panose="02020603050405020304" pitchFamily="18" charset="0"/>
                <a:cs typeface="Times New Roman" panose="02020603050405020304" pitchFamily="18" charset="0"/>
              </a:rPr>
              <a:t>APIs</a:t>
            </a:r>
            <a:r>
              <a:rPr lang="es-MX" sz="2400" dirty="0">
                <a:latin typeface="Times New Roman" panose="02020603050405020304" pitchFamily="18" charset="0"/>
                <a:cs typeface="Times New Roman" panose="02020603050405020304" pitchFamily="18" charset="0"/>
              </a:rPr>
              <a:t> para obtener datos desde el servidor lo lograrás sin tener que volver a cargar toda la página o aplicación logrando que estas tengan una sensación de rapidez y agilidad.</a:t>
            </a:r>
          </a:p>
          <a:p>
            <a:pPr algn="just"/>
            <a:r>
              <a:rPr lang="es-MX" sz="2400" b="1" dirty="0">
                <a:latin typeface="Times New Roman" panose="02020603050405020304" pitchFamily="18" charset="0"/>
                <a:cs typeface="Times New Roman" panose="02020603050405020304" pitchFamily="18" charset="0"/>
              </a:rPr>
              <a:t>Las </a:t>
            </a:r>
            <a:r>
              <a:rPr lang="es-MX" sz="2400" b="1" dirty="0" err="1">
                <a:latin typeface="Times New Roman" panose="02020603050405020304" pitchFamily="18" charset="0"/>
                <a:cs typeface="Times New Roman" panose="02020603050405020304" pitchFamily="18" charset="0"/>
              </a:rPr>
              <a:t>APIs</a:t>
            </a:r>
            <a:r>
              <a:rPr lang="es-MX" sz="2400" b="1" dirty="0">
                <a:latin typeface="Times New Roman" panose="02020603050405020304" pitchFamily="18" charset="0"/>
                <a:cs typeface="Times New Roman" panose="02020603050405020304" pitchFamily="18" charset="0"/>
              </a:rPr>
              <a:t> para dibujar y manipular </a:t>
            </a:r>
            <a:r>
              <a:rPr lang="es-MX" sz="2400" b="1" dirty="0" err="1">
                <a:latin typeface="Times New Roman" panose="02020603050405020304" pitchFamily="18" charset="0"/>
                <a:cs typeface="Times New Roman" panose="02020603050405020304" pitchFamily="18" charset="0"/>
              </a:rPr>
              <a:t>graficos</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ya son soportadas por la mayoría de navegadores. Las más populares son </a:t>
            </a:r>
            <a:r>
              <a:rPr lang="es-MX" sz="2400" dirty="0" err="1">
                <a:latin typeface="Times New Roman" panose="02020603050405020304" pitchFamily="18" charset="0"/>
                <a:cs typeface="Times New Roman" panose="02020603050405020304" pitchFamily="18" charset="0"/>
              </a:rPr>
              <a:t>Canvas</a:t>
            </a:r>
            <a:r>
              <a:rPr lang="es-MX" sz="2400" dirty="0">
                <a:latin typeface="Times New Roman" panose="02020603050405020304" pitchFamily="18" charset="0"/>
                <a:cs typeface="Times New Roman" panose="02020603050405020304" pitchFamily="18" charset="0"/>
              </a:rPr>
              <a:t> y </a:t>
            </a:r>
            <a:r>
              <a:rPr lang="es-MX" sz="2400" dirty="0" err="1">
                <a:latin typeface="Times New Roman" panose="02020603050405020304" pitchFamily="18" charset="0"/>
                <a:cs typeface="Times New Roman" panose="02020603050405020304" pitchFamily="18" charset="0"/>
              </a:rPr>
              <a:t>WebGL</a:t>
            </a:r>
            <a:r>
              <a:rPr lang="es-MX" sz="2400" dirty="0">
                <a:latin typeface="Times New Roman" panose="02020603050405020304" pitchFamily="18" charset="0"/>
                <a:cs typeface="Times New Roman" panose="02020603050405020304" pitchFamily="18" charset="0"/>
              </a:rPr>
              <a:t>, que permiten actualizar la información de cada uno de los píxeles contenidos en un &lt;</a:t>
            </a:r>
            <a:r>
              <a:rPr lang="es-MX" sz="2400" dirty="0" err="1">
                <a:latin typeface="Times New Roman" panose="02020603050405020304" pitchFamily="18" charset="0"/>
                <a:cs typeface="Times New Roman" panose="02020603050405020304" pitchFamily="18" charset="0"/>
              </a:rPr>
              <a:t>canvas</a:t>
            </a:r>
            <a:r>
              <a:rPr lang="es-MX" sz="2400" dirty="0">
                <a:latin typeface="Times New Roman" panose="02020603050405020304" pitchFamily="18" charset="0"/>
                <a:cs typeface="Times New Roman" panose="02020603050405020304" pitchFamily="18" charset="0"/>
              </a:rPr>
              <a:t>&gt; HTML, para crear escenas 2D y 3D.</a:t>
            </a:r>
          </a:p>
        </p:txBody>
      </p:sp>
    </p:spTree>
    <p:extLst>
      <p:ext uri="{BB962C8B-B14F-4D97-AF65-F5344CB8AC3E}">
        <p14:creationId xmlns:p14="http://schemas.microsoft.com/office/powerpoint/2010/main" val="12776252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751DE20-DB53-4925-ABEE-3C1AEE3427AE}"/>
              </a:ext>
            </a:extLst>
          </p:cNvPr>
          <p:cNvSpPr>
            <a:spLocks noGrp="1"/>
          </p:cNvSpPr>
          <p:nvPr>
            <p:ph idx="1"/>
          </p:nvPr>
        </p:nvSpPr>
        <p:spPr>
          <a:xfrm>
            <a:off x="335280" y="323558"/>
            <a:ext cx="11521440" cy="5937812"/>
          </a:xfrm>
        </p:spPr>
        <p:txBody>
          <a:bodyPr>
            <a:normAutofit/>
          </a:bodyPr>
          <a:lstStyle/>
          <a:p>
            <a:pPr algn="just"/>
            <a:r>
              <a:rPr lang="es-MX" sz="2400" b="1" dirty="0" err="1">
                <a:latin typeface="Times New Roman" panose="02020603050405020304" pitchFamily="18" charset="0"/>
                <a:cs typeface="Times New Roman" panose="02020603050405020304" pitchFamily="18" charset="0"/>
              </a:rPr>
              <a:t>APIs</a:t>
            </a:r>
            <a:r>
              <a:rPr lang="es-MX" sz="2400" b="1" dirty="0">
                <a:latin typeface="Times New Roman" panose="02020603050405020304" pitchFamily="18" charset="0"/>
                <a:cs typeface="Times New Roman" panose="02020603050405020304" pitchFamily="18" charset="0"/>
              </a:rPr>
              <a:t> de audio y vídeo </a:t>
            </a:r>
            <a:r>
              <a:rPr lang="es-MX" sz="2400" dirty="0">
                <a:latin typeface="Times New Roman" panose="02020603050405020304" pitchFamily="18" charset="0"/>
                <a:cs typeface="Times New Roman" panose="02020603050405020304" pitchFamily="18" charset="0"/>
              </a:rPr>
              <a:t>como </a:t>
            </a:r>
            <a:r>
              <a:rPr lang="es-MX" sz="2400" dirty="0" err="1">
                <a:latin typeface="Times New Roman" panose="02020603050405020304" pitchFamily="18" charset="0"/>
                <a:cs typeface="Times New Roman" panose="02020603050405020304" pitchFamily="18" charset="0"/>
              </a:rPr>
              <a:t>HTMLMediaElement</a:t>
            </a:r>
            <a:r>
              <a:rPr lang="es-MX" sz="2400" dirty="0">
                <a:latin typeface="Times New Roman" panose="02020603050405020304" pitchFamily="18" charset="0"/>
                <a:cs typeface="Times New Roman" panose="02020603050405020304" pitchFamily="18" charset="0"/>
              </a:rPr>
              <a:t>, la Web Audio API, y </a:t>
            </a:r>
            <a:r>
              <a:rPr lang="es-MX" sz="2400" dirty="0" err="1">
                <a:latin typeface="Times New Roman" panose="02020603050405020304" pitchFamily="18" charset="0"/>
                <a:cs typeface="Times New Roman" panose="02020603050405020304" pitchFamily="18" charset="0"/>
              </a:rPr>
              <a:t>WebRTC</a:t>
            </a:r>
            <a:r>
              <a:rPr lang="es-MX" sz="2400" dirty="0">
                <a:latin typeface="Times New Roman" panose="02020603050405020304" pitchFamily="18" charset="0"/>
                <a:cs typeface="Times New Roman" panose="02020603050405020304" pitchFamily="18" charset="0"/>
              </a:rPr>
              <a:t> te permitirán hacer cosas realmente interesantes con elementos multimedia: crear una interfaz personalizada para los controles de reproducción de audio y vídeo, mostrar pistas de texto con subtítulos junto con el vídeo, capturar vídeo de la cámara web para ser manipulado en un </a:t>
            </a:r>
            <a:r>
              <a:rPr lang="es-MX" sz="2400" dirty="0" err="1">
                <a:latin typeface="Times New Roman" panose="02020603050405020304" pitchFamily="18" charset="0"/>
                <a:cs typeface="Times New Roman" panose="02020603050405020304" pitchFamily="18" charset="0"/>
              </a:rPr>
              <a:t>canvas</a:t>
            </a:r>
            <a:r>
              <a:rPr lang="es-MX" sz="2400" dirty="0">
                <a:latin typeface="Times New Roman" panose="02020603050405020304" pitchFamily="18" charset="0"/>
                <a:cs typeface="Times New Roman" panose="02020603050405020304" pitchFamily="18" charset="0"/>
              </a:rPr>
              <a:t> (ver más arriba) o mostrado en el ordenador de otra persona en una videoconferencia, añadir efectos a las pistas de audio (como ganancia, distorsión, retardo, </a:t>
            </a:r>
            <a:r>
              <a:rPr lang="es-MX" sz="2400" dirty="0" err="1">
                <a:latin typeface="Times New Roman" panose="02020603050405020304" pitchFamily="18" charset="0"/>
                <a:cs typeface="Times New Roman" panose="02020603050405020304" pitchFamily="18" charset="0"/>
              </a:rPr>
              <a:t>etc</a:t>
            </a:r>
            <a:r>
              <a:rPr lang="es-MX" sz="2400" dirty="0">
                <a:latin typeface="Times New Roman" panose="02020603050405020304" pitchFamily="18" charset="0"/>
                <a:cs typeface="Times New Roman" panose="02020603050405020304" pitchFamily="18" charset="0"/>
              </a:rPr>
              <a:t>).</a:t>
            </a:r>
          </a:p>
          <a:p>
            <a:pPr algn="just"/>
            <a:r>
              <a:rPr lang="es-MX" sz="2400" b="1" dirty="0">
                <a:latin typeface="Times New Roman" panose="02020603050405020304" pitchFamily="18" charset="0"/>
                <a:cs typeface="Times New Roman" panose="02020603050405020304" pitchFamily="18" charset="0"/>
              </a:rPr>
              <a:t>Las </a:t>
            </a:r>
            <a:r>
              <a:rPr lang="es-MX" sz="2400" b="1" dirty="0" err="1">
                <a:latin typeface="Times New Roman" panose="02020603050405020304" pitchFamily="18" charset="0"/>
                <a:cs typeface="Times New Roman" panose="02020603050405020304" pitchFamily="18" charset="0"/>
              </a:rPr>
              <a:t>APIs</a:t>
            </a:r>
            <a:r>
              <a:rPr lang="es-MX" sz="2400" b="1" dirty="0">
                <a:latin typeface="Times New Roman" panose="02020603050405020304" pitchFamily="18" charset="0"/>
                <a:cs typeface="Times New Roman" panose="02020603050405020304" pitchFamily="18" charset="0"/>
              </a:rPr>
              <a:t> de dispositivos</a:t>
            </a:r>
            <a:r>
              <a:rPr lang="es-MX" sz="2400" dirty="0">
                <a:latin typeface="Times New Roman" panose="02020603050405020304" pitchFamily="18" charset="0"/>
                <a:cs typeface="Times New Roman" panose="02020603050405020304" pitchFamily="18" charset="0"/>
              </a:rPr>
              <a:t> son básicamente </a:t>
            </a:r>
            <a:r>
              <a:rPr lang="es-MX" sz="2400" dirty="0" err="1">
                <a:latin typeface="Times New Roman" panose="02020603050405020304" pitchFamily="18" charset="0"/>
                <a:cs typeface="Times New Roman" panose="02020603050405020304" pitchFamily="18" charset="0"/>
              </a:rPr>
              <a:t>APIs</a:t>
            </a:r>
            <a:r>
              <a:rPr lang="es-MX" sz="2400" dirty="0">
                <a:latin typeface="Times New Roman" panose="02020603050405020304" pitchFamily="18" charset="0"/>
                <a:cs typeface="Times New Roman" panose="02020603050405020304" pitchFamily="18" charset="0"/>
              </a:rPr>
              <a:t> para manipular y recuperar información de dispositivos modernos de hardware de forma que sean útiles para aplicaciones web. Ya hemos hablado de la API de geolocalización, que accede a la información de ubicación del dispositivo, de forma que te pueda localizar en un mapa.</a:t>
            </a:r>
          </a:p>
          <a:p>
            <a:pPr algn="just"/>
            <a:r>
              <a:rPr lang="es-MX" sz="2400" b="1" dirty="0">
                <a:latin typeface="Times New Roman" panose="02020603050405020304" pitchFamily="18" charset="0"/>
                <a:cs typeface="Times New Roman" panose="02020603050405020304" pitchFamily="18" charset="0"/>
              </a:rPr>
              <a:t>Las APIS de almacenamiento en el lado del cliente </a:t>
            </a:r>
            <a:r>
              <a:rPr lang="es-MX" sz="2400" dirty="0">
                <a:latin typeface="Times New Roman" panose="02020603050405020304" pitchFamily="18" charset="0"/>
                <a:cs typeface="Times New Roman" panose="02020603050405020304" pitchFamily="18" charset="0"/>
              </a:rPr>
              <a:t>se están popularizando en los navegadores. La habilidad de almacenar información en el lado del cliente es muy útil para hacer aplicaciones que salven su estado entre carga de páginas, e incluso trabajar cuando el dispositivo está fuera de línea. </a:t>
            </a:r>
          </a:p>
        </p:txBody>
      </p:sp>
    </p:spTree>
    <p:extLst>
      <p:ext uri="{BB962C8B-B14F-4D97-AF65-F5344CB8AC3E}">
        <p14:creationId xmlns:p14="http://schemas.microsoft.com/office/powerpoint/2010/main" val="15289289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BC85AA-7A7A-457A-9A6B-F0418A8138BF}"/>
              </a:ext>
            </a:extLst>
          </p:cNvPr>
          <p:cNvSpPr>
            <a:spLocks noGrp="1"/>
          </p:cNvSpPr>
          <p:nvPr>
            <p:ph type="title"/>
          </p:nvPr>
        </p:nvSpPr>
        <p:spPr>
          <a:xfrm>
            <a:off x="838200" y="0"/>
            <a:ext cx="10515600" cy="844697"/>
          </a:xfrm>
        </p:spPr>
        <p:txBody>
          <a:bodyPr>
            <a:normAutofit/>
          </a:bodyPr>
          <a:lstStyle/>
          <a:p>
            <a:pPr algn="ctr"/>
            <a:r>
              <a:rPr lang="es-MX" sz="3600" b="1" dirty="0" err="1">
                <a:latin typeface="Times New Roman" panose="02020603050405020304" pitchFamily="18" charset="0"/>
                <a:cs typeface="Times New Roman" panose="02020603050405020304" pitchFamily="18" charset="0"/>
              </a:rPr>
              <a:t>APIs</a:t>
            </a:r>
            <a:r>
              <a:rPr lang="es-MX" sz="3600" b="1" dirty="0">
                <a:latin typeface="Times New Roman" panose="02020603050405020304" pitchFamily="18" charset="0"/>
                <a:cs typeface="Times New Roman" panose="02020603050405020304" pitchFamily="18" charset="0"/>
              </a:rPr>
              <a:t> populares de terceros</a:t>
            </a:r>
          </a:p>
        </p:txBody>
      </p:sp>
      <p:sp>
        <p:nvSpPr>
          <p:cNvPr id="3" name="Marcador de contenido 2">
            <a:extLst>
              <a:ext uri="{FF2B5EF4-FFF2-40B4-BE49-F238E27FC236}">
                <a16:creationId xmlns:a16="http://schemas.microsoft.com/office/drawing/2014/main" id="{FFE9C6D0-DC67-4BA0-B6C9-1EC8897B0F08}"/>
              </a:ext>
            </a:extLst>
          </p:cNvPr>
          <p:cNvSpPr>
            <a:spLocks noGrp="1"/>
          </p:cNvSpPr>
          <p:nvPr>
            <p:ph idx="1"/>
          </p:nvPr>
        </p:nvSpPr>
        <p:spPr>
          <a:xfrm>
            <a:off x="309489" y="1195754"/>
            <a:ext cx="11619914" cy="5387925"/>
          </a:xfrm>
        </p:spPr>
        <p:txBody>
          <a:bodyPr>
            <a:normAutofit/>
          </a:bodyPr>
          <a:lstStyle/>
          <a:p>
            <a:pPr algn="just"/>
            <a:r>
              <a:rPr lang="es-MX" sz="2400" b="1" dirty="0">
                <a:latin typeface="Times New Roman" panose="02020603050405020304" pitchFamily="18" charset="0"/>
                <a:cs typeface="Times New Roman" panose="02020603050405020304" pitchFamily="18" charset="0"/>
              </a:rPr>
              <a:t>La API de Twitter</a:t>
            </a:r>
            <a:r>
              <a:rPr lang="es-MX" sz="2400" dirty="0">
                <a:latin typeface="Times New Roman" panose="02020603050405020304" pitchFamily="18" charset="0"/>
                <a:cs typeface="Times New Roman" panose="02020603050405020304" pitchFamily="18" charset="0"/>
              </a:rPr>
              <a:t>, que te permite hacer cosas como mostrar tus últimos tweets en tu sitio web.</a:t>
            </a:r>
          </a:p>
          <a:p>
            <a:pPr algn="just"/>
            <a:r>
              <a:rPr lang="es-MX" sz="2400" b="1" dirty="0">
                <a:latin typeface="Times New Roman" panose="02020603050405020304" pitchFamily="18" charset="0"/>
                <a:cs typeface="Times New Roman" panose="02020603050405020304" pitchFamily="18" charset="0"/>
              </a:rPr>
              <a:t>La API de Google </a:t>
            </a:r>
            <a:r>
              <a:rPr lang="es-MX" sz="2400" b="1" dirty="0" err="1">
                <a:latin typeface="Times New Roman" panose="02020603050405020304" pitchFamily="18" charset="0"/>
                <a:cs typeface="Times New Roman" panose="02020603050405020304" pitchFamily="18" charset="0"/>
              </a:rPr>
              <a:t>Maps</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permite hacer todo tipo de cosas con mapas en tus páginas web (incluso hace funcionar Google </a:t>
            </a:r>
            <a:r>
              <a:rPr lang="es-MX" sz="2400" dirty="0" err="1">
                <a:latin typeface="Times New Roman" panose="02020603050405020304" pitchFamily="18" charset="0"/>
                <a:cs typeface="Times New Roman" panose="02020603050405020304" pitchFamily="18" charset="0"/>
              </a:rPr>
              <a:t>Maps</a:t>
            </a:r>
            <a:r>
              <a:rPr lang="es-MX" sz="2400" dirty="0">
                <a:latin typeface="Times New Roman" panose="02020603050405020304" pitchFamily="18" charset="0"/>
                <a:cs typeface="Times New Roman" panose="02020603050405020304" pitchFamily="18" charset="0"/>
              </a:rPr>
              <a:t>). Actualmente, existe todo un conjunto de </a:t>
            </a:r>
            <a:r>
              <a:rPr lang="es-MX" sz="2400" dirty="0" err="1">
                <a:latin typeface="Times New Roman" panose="02020603050405020304" pitchFamily="18" charset="0"/>
                <a:cs typeface="Times New Roman" panose="02020603050405020304" pitchFamily="18" charset="0"/>
              </a:rPr>
              <a:t>apis</a:t>
            </a:r>
            <a:r>
              <a:rPr lang="es-MX" sz="2400" dirty="0">
                <a:latin typeface="Times New Roman" panose="02020603050405020304" pitchFamily="18" charset="0"/>
                <a:cs typeface="Times New Roman" panose="02020603050405020304" pitchFamily="18" charset="0"/>
              </a:rPr>
              <a:t> que te permiten realizar una gran variedad de tareas, como se puede ver en Google </a:t>
            </a:r>
            <a:r>
              <a:rPr lang="es-MX" sz="2400" dirty="0" err="1">
                <a:latin typeface="Times New Roman" panose="02020603050405020304" pitchFamily="18" charset="0"/>
                <a:cs typeface="Times New Roman" panose="02020603050405020304" pitchFamily="18" charset="0"/>
              </a:rPr>
              <a:t>Maps</a:t>
            </a:r>
            <a:r>
              <a:rPr lang="es-MX" sz="2400" dirty="0">
                <a:latin typeface="Times New Roman" panose="02020603050405020304" pitchFamily="18" charset="0"/>
                <a:cs typeface="Times New Roman" panose="02020603050405020304" pitchFamily="18" charset="0"/>
              </a:rPr>
              <a:t> API </a:t>
            </a:r>
            <a:r>
              <a:rPr lang="es-MX" sz="2400" dirty="0" err="1">
                <a:latin typeface="Times New Roman" panose="02020603050405020304" pitchFamily="18" charset="0"/>
                <a:cs typeface="Times New Roman" panose="02020603050405020304" pitchFamily="18" charset="0"/>
              </a:rPr>
              <a:t>Picker</a:t>
            </a:r>
            <a:r>
              <a:rPr lang="es-MX" sz="2400" dirty="0">
                <a:latin typeface="Times New Roman" panose="02020603050405020304" pitchFamily="18" charset="0"/>
                <a:cs typeface="Times New Roman" panose="02020603050405020304" pitchFamily="18" charset="0"/>
              </a:rPr>
              <a:t>.</a:t>
            </a:r>
          </a:p>
          <a:p>
            <a:pPr algn="just"/>
            <a:r>
              <a:rPr lang="es-MX" sz="2400" b="1" dirty="0">
                <a:latin typeface="Times New Roman" panose="02020603050405020304" pitchFamily="18" charset="0"/>
                <a:cs typeface="Times New Roman" panose="02020603050405020304" pitchFamily="18" charset="0"/>
              </a:rPr>
              <a:t>El conjunto de </a:t>
            </a:r>
            <a:r>
              <a:rPr lang="es-MX" sz="2400" b="1" dirty="0" err="1">
                <a:latin typeface="Times New Roman" panose="02020603050405020304" pitchFamily="18" charset="0"/>
                <a:cs typeface="Times New Roman" panose="02020603050405020304" pitchFamily="18" charset="0"/>
              </a:rPr>
              <a:t>APIs</a:t>
            </a:r>
            <a:r>
              <a:rPr lang="es-MX" sz="2400" b="1" dirty="0">
                <a:latin typeface="Times New Roman" panose="02020603050405020304" pitchFamily="18" charset="0"/>
                <a:cs typeface="Times New Roman" panose="02020603050405020304" pitchFamily="18" charset="0"/>
              </a:rPr>
              <a:t> de Facebook </a:t>
            </a:r>
            <a:r>
              <a:rPr lang="es-MX" sz="2400" dirty="0">
                <a:latin typeface="Times New Roman" panose="02020603050405020304" pitchFamily="18" charset="0"/>
                <a:cs typeface="Times New Roman" panose="02020603050405020304" pitchFamily="18" charset="0"/>
              </a:rPr>
              <a:t>te permite usar partes del ecosistema de Facebook para mejorar tu aplicación, por ejemplo aportando la posibilidad de identificación mediante el </a:t>
            </a:r>
            <a:r>
              <a:rPr lang="es-MX" sz="2400" dirty="0" err="1">
                <a:latin typeface="Times New Roman" panose="02020603050405020304" pitchFamily="18" charset="0"/>
                <a:cs typeface="Times New Roman" panose="02020603050405020304" pitchFamily="18" charset="0"/>
              </a:rPr>
              <a:t>login</a:t>
            </a:r>
            <a:r>
              <a:rPr lang="es-MX" sz="2400" dirty="0">
                <a:latin typeface="Times New Roman" panose="02020603050405020304" pitchFamily="18" charset="0"/>
                <a:cs typeface="Times New Roman" panose="02020603050405020304" pitchFamily="18" charset="0"/>
              </a:rPr>
              <a:t> de Facebook, aceptar pagos en la aplicación, desplegar campañas de anuncios para un target concreto, etc.</a:t>
            </a:r>
          </a:p>
          <a:p>
            <a:pPr algn="just"/>
            <a:r>
              <a:rPr lang="es-MX" sz="2400" b="1" dirty="0">
                <a:latin typeface="Times New Roman" panose="02020603050405020304" pitchFamily="18" charset="0"/>
                <a:cs typeface="Times New Roman" panose="02020603050405020304" pitchFamily="18" charset="0"/>
              </a:rPr>
              <a:t>La YouTube API</a:t>
            </a:r>
            <a:r>
              <a:rPr lang="es-MX" sz="2400" dirty="0">
                <a:latin typeface="Times New Roman" panose="02020603050405020304" pitchFamily="18" charset="0"/>
                <a:cs typeface="Times New Roman" panose="02020603050405020304" pitchFamily="18" charset="0"/>
              </a:rPr>
              <a:t>, te permite integrar videos de YouTube en tu sitio, buscar en YouTube, construir listas de reproducción y más.</a:t>
            </a:r>
          </a:p>
          <a:p>
            <a:pPr algn="just"/>
            <a:r>
              <a:rPr lang="es-MX" sz="2400" b="1" dirty="0">
                <a:latin typeface="Times New Roman" panose="02020603050405020304" pitchFamily="18" charset="0"/>
                <a:cs typeface="Times New Roman" panose="02020603050405020304" pitchFamily="18" charset="0"/>
              </a:rPr>
              <a:t>La </a:t>
            </a:r>
            <a:r>
              <a:rPr lang="es-MX" sz="2400" b="1" dirty="0" err="1">
                <a:latin typeface="Times New Roman" panose="02020603050405020304" pitchFamily="18" charset="0"/>
                <a:cs typeface="Times New Roman" panose="02020603050405020304" pitchFamily="18" charset="0"/>
              </a:rPr>
              <a:t>Twilio</a:t>
            </a:r>
            <a:r>
              <a:rPr lang="es-MX" sz="2400" b="1" dirty="0">
                <a:latin typeface="Times New Roman" panose="02020603050405020304" pitchFamily="18" charset="0"/>
                <a:cs typeface="Times New Roman" panose="02020603050405020304" pitchFamily="18" charset="0"/>
              </a:rPr>
              <a:t> API</a:t>
            </a:r>
            <a:r>
              <a:rPr lang="es-MX" sz="2400" dirty="0">
                <a:latin typeface="Times New Roman" panose="02020603050405020304" pitchFamily="18" charset="0"/>
                <a:cs typeface="Times New Roman" panose="02020603050405020304" pitchFamily="18" charset="0"/>
              </a:rPr>
              <a:t>, provee de un </a:t>
            </a:r>
            <a:r>
              <a:rPr lang="es-MX" sz="2400" dirty="0" err="1">
                <a:latin typeface="Times New Roman" panose="02020603050405020304" pitchFamily="18" charset="0"/>
                <a:cs typeface="Times New Roman" panose="02020603050405020304" pitchFamily="18" charset="0"/>
              </a:rPr>
              <a:t>framework</a:t>
            </a:r>
            <a:r>
              <a:rPr lang="es-MX" sz="2400" dirty="0">
                <a:latin typeface="Times New Roman" panose="02020603050405020304" pitchFamily="18" charset="0"/>
                <a:cs typeface="Times New Roman" panose="02020603050405020304" pitchFamily="18" charset="0"/>
              </a:rPr>
              <a:t> para crear la funcionalidad de llamadas y videollamadas en tus aplicaciones, enviar SMS o MMS y más.</a:t>
            </a:r>
          </a:p>
        </p:txBody>
      </p:sp>
    </p:spTree>
    <p:extLst>
      <p:ext uri="{BB962C8B-B14F-4D97-AF65-F5344CB8AC3E}">
        <p14:creationId xmlns:p14="http://schemas.microsoft.com/office/powerpoint/2010/main" val="40679769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BD8B7A-E413-4E33-A9E1-5DD578712583}"/>
              </a:ext>
            </a:extLst>
          </p:cNvPr>
          <p:cNvSpPr>
            <a:spLocks noGrp="1"/>
          </p:cNvSpPr>
          <p:nvPr>
            <p:ph type="title"/>
          </p:nvPr>
        </p:nvSpPr>
        <p:spPr>
          <a:xfrm>
            <a:off x="838200" y="562389"/>
            <a:ext cx="10515600" cy="521139"/>
          </a:xfrm>
        </p:spPr>
        <p:txBody>
          <a:bodyPr>
            <a:noAutofit/>
          </a:bodyPr>
          <a:lstStyle/>
          <a:p>
            <a:pPr algn="ctr"/>
            <a:r>
              <a:rPr lang="es-MX" sz="3600" b="1" dirty="0">
                <a:latin typeface="Times New Roman" panose="02020603050405020304" pitchFamily="18" charset="0"/>
                <a:cs typeface="Times New Roman" panose="02020603050405020304" pitchFamily="18" charset="0"/>
              </a:rPr>
              <a:t>¿Cómo funcionan las </a:t>
            </a:r>
            <a:r>
              <a:rPr lang="es-MX" sz="3600" b="1" dirty="0" err="1">
                <a:latin typeface="Times New Roman" panose="02020603050405020304" pitchFamily="18" charset="0"/>
                <a:cs typeface="Times New Roman" panose="02020603050405020304" pitchFamily="18" charset="0"/>
              </a:rPr>
              <a:t>APIs</a:t>
            </a:r>
            <a:r>
              <a:rPr lang="es-MX" sz="3600" b="1" dirty="0">
                <a:latin typeface="Times New Roman" panose="02020603050405020304" pitchFamily="18" charset="0"/>
                <a:cs typeface="Times New Roman" panose="02020603050405020304" pitchFamily="18" charset="0"/>
              </a:rPr>
              <a:t>?</a:t>
            </a:r>
            <a:br>
              <a:rPr lang="es-MX" sz="3600" b="1" dirty="0">
                <a:latin typeface="Times New Roman" panose="02020603050405020304" pitchFamily="18" charset="0"/>
                <a:cs typeface="Times New Roman" panose="02020603050405020304" pitchFamily="18" charset="0"/>
              </a:rPr>
            </a:br>
            <a:endParaRPr lang="es-MX" sz="3600"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6420A37E-0BBB-4736-8C46-2179F0DF2053}"/>
              </a:ext>
            </a:extLst>
          </p:cNvPr>
          <p:cNvSpPr>
            <a:spLocks noGrp="1"/>
          </p:cNvSpPr>
          <p:nvPr>
            <p:ph idx="1"/>
          </p:nvPr>
        </p:nvSpPr>
        <p:spPr>
          <a:xfrm>
            <a:off x="709246" y="1583250"/>
            <a:ext cx="10644554" cy="4451791"/>
          </a:xfrm>
        </p:spPr>
        <p:txBody>
          <a:bodyPr>
            <a:noAutofit/>
          </a:bodyPr>
          <a:lstStyle/>
          <a:p>
            <a:pPr algn="just"/>
            <a:r>
              <a:rPr lang="es-MX" sz="2400" dirty="0">
                <a:latin typeface="Times New Roman" panose="02020603050405020304" pitchFamily="18" charset="0"/>
                <a:cs typeface="Times New Roman" panose="02020603050405020304" pitchFamily="18" charset="0"/>
              </a:rPr>
              <a:t>Las distintas </a:t>
            </a:r>
            <a:r>
              <a:rPr lang="es-MX" sz="2400" dirty="0" err="1">
                <a:latin typeface="Times New Roman" panose="02020603050405020304" pitchFamily="18" charset="0"/>
                <a:cs typeface="Times New Roman" panose="02020603050405020304" pitchFamily="18" charset="0"/>
              </a:rPr>
              <a:t>APIs</a:t>
            </a:r>
            <a:r>
              <a:rPr lang="es-MX" sz="2400" dirty="0">
                <a:latin typeface="Times New Roman" panose="02020603050405020304" pitchFamily="18" charset="0"/>
                <a:cs typeface="Times New Roman" panose="02020603050405020304" pitchFamily="18" charset="0"/>
              </a:rPr>
              <a:t> de JavaScript funcionan de forma ligeramente diferente, pero generalmente tienen características similares y una forma parecida en cómo trabajan.</a:t>
            </a:r>
          </a:p>
          <a:p>
            <a:pPr algn="just"/>
            <a:r>
              <a:rPr lang="es-MX" sz="2400" b="1" dirty="0">
                <a:latin typeface="Times New Roman" panose="02020603050405020304" pitchFamily="18" charset="0"/>
                <a:cs typeface="Times New Roman" panose="02020603050405020304" pitchFamily="18" charset="0"/>
              </a:rPr>
              <a:t>Están basadas en objetos</a:t>
            </a:r>
          </a:p>
          <a:p>
            <a:pPr algn="just"/>
            <a:r>
              <a:rPr lang="es-MX" sz="2400" dirty="0">
                <a:latin typeface="Times New Roman" panose="02020603050405020304" pitchFamily="18" charset="0"/>
                <a:cs typeface="Times New Roman" panose="02020603050405020304" pitchFamily="18" charset="0"/>
              </a:rPr>
              <a:t>Las </a:t>
            </a:r>
            <a:r>
              <a:rPr lang="es-MX" sz="2400" dirty="0" err="1">
                <a:latin typeface="Times New Roman" panose="02020603050405020304" pitchFamily="18" charset="0"/>
                <a:cs typeface="Times New Roman" panose="02020603050405020304" pitchFamily="18" charset="0"/>
              </a:rPr>
              <a:t>APIs</a:t>
            </a:r>
            <a:r>
              <a:rPr lang="es-MX" sz="2400" dirty="0">
                <a:latin typeface="Times New Roman" panose="02020603050405020304" pitchFamily="18" charset="0"/>
                <a:cs typeface="Times New Roman" panose="02020603050405020304" pitchFamily="18" charset="0"/>
              </a:rPr>
              <a:t> interactúan con tu código usando uno o más Objetos JavaScript, que sirven como contenedores para los datos que usa la API (contenidos en las propiedades del objeto), y la funcionalidad que la API provee (contenida en los métodos del objeto).</a:t>
            </a: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35384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E798134-1828-4B05-A0CE-CBE3ED65A3A9}"/>
              </a:ext>
            </a:extLst>
          </p:cNvPr>
          <p:cNvSpPr>
            <a:spLocks noGrp="1"/>
          </p:cNvSpPr>
          <p:nvPr>
            <p:ph idx="1"/>
          </p:nvPr>
        </p:nvSpPr>
        <p:spPr>
          <a:xfrm>
            <a:off x="286043" y="295421"/>
            <a:ext cx="11619913" cy="6217921"/>
          </a:xfrm>
        </p:spPr>
        <p:txBody>
          <a:bodyPr>
            <a:noAutofit/>
          </a:bodyPr>
          <a:lstStyle/>
          <a:p>
            <a:pPr marL="0" indent="0" algn="ctr">
              <a:buNone/>
            </a:pPr>
            <a:r>
              <a:rPr lang="es-MX" sz="3200" b="1" dirty="0" err="1">
                <a:latin typeface="Times New Roman" panose="02020603050405020304" pitchFamily="18" charset="0"/>
                <a:cs typeface="Times New Roman" panose="02020603050405020304" pitchFamily="18" charset="0"/>
              </a:rPr>
              <a:t>APIs</a:t>
            </a:r>
            <a:r>
              <a:rPr lang="es-MX" sz="3200" b="1" dirty="0">
                <a:latin typeface="Times New Roman" panose="02020603050405020304" pitchFamily="18" charset="0"/>
                <a:cs typeface="Times New Roman" panose="02020603050405020304" pitchFamily="18" charset="0"/>
              </a:rPr>
              <a:t> principales BOM, DOM y CSSOM</a:t>
            </a:r>
          </a:p>
          <a:p>
            <a:pPr algn="just"/>
            <a:endParaRPr lang="es-MX" sz="2400" b="1" dirty="0">
              <a:latin typeface="Times New Roman" panose="02020603050405020304" pitchFamily="18" charset="0"/>
              <a:cs typeface="Times New Roman" panose="02020603050405020304" pitchFamily="18" charset="0"/>
            </a:endParaRPr>
          </a:p>
          <a:p>
            <a:pPr algn="just"/>
            <a:r>
              <a:rPr lang="es-MX" sz="2400" b="1" dirty="0">
                <a:latin typeface="Times New Roman" panose="02020603050405020304" pitchFamily="18" charset="0"/>
                <a:cs typeface="Times New Roman" panose="02020603050405020304" pitchFamily="18" charset="0"/>
              </a:rPr>
              <a:t>El modelo de objetos del navegador (BOM - Browser </a:t>
            </a:r>
            <a:r>
              <a:rPr lang="es-MX" sz="2400" b="1" dirty="0" err="1">
                <a:latin typeface="Times New Roman" panose="02020603050405020304" pitchFamily="18" charset="0"/>
                <a:cs typeface="Times New Roman" panose="02020603050405020304" pitchFamily="18" charset="0"/>
              </a:rPr>
              <a:t>Objet</a:t>
            </a:r>
            <a:r>
              <a:rPr lang="es-MX" sz="2400" b="1" dirty="0">
                <a:latin typeface="Times New Roman" panose="02020603050405020304" pitchFamily="18" charset="0"/>
                <a:cs typeface="Times New Roman" panose="02020603050405020304" pitchFamily="18" charset="0"/>
              </a:rPr>
              <a:t> </a:t>
            </a:r>
            <a:r>
              <a:rPr lang="es-MX" sz="2400" b="1" dirty="0" err="1">
                <a:latin typeface="Times New Roman" panose="02020603050405020304" pitchFamily="18" charset="0"/>
                <a:cs typeface="Times New Roman" panose="02020603050405020304" pitchFamily="18" charset="0"/>
              </a:rPr>
              <a:t>Model</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es el núcleo de JavaScript en la web. El BOM le proporciona objetos que exponen la funcionalidad del navegador web.</a:t>
            </a:r>
          </a:p>
          <a:p>
            <a:pPr algn="just"/>
            <a:r>
              <a:rPr lang="es-MX" sz="2400" b="1" i="0" dirty="0">
                <a:effectLst/>
                <a:latin typeface="Times New Roman" panose="02020603050405020304" pitchFamily="18" charset="0"/>
                <a:cs typeface="Times New Roman" panose="02020603050405020304" pitchFamily="18" charset="0"/>
              </a:rPr>
              <a:t>El modelo de objeto de documento (DOM - </a:t>
            </a:r>
            <a:r>
              <a:rPr lang="es-MX" sz="2400" b="1" dirty="0" err="1">
                <a:latin typeface="Times New Roman" panose="02020603050405020304" pitchFamily="18" charset="0"/>
                <a:cs typeface="Times New Roman" panose="02020603050405020304" pitchFamily="18" charset="0"/>
              </a:rPr>
              <a:t>Document</a:t>
            </a:r>
            <a:r>
              <a:rPr lang="es-MX" sz="2400" b="1" dirty="0">
                <a:latin typeface="Times New Roman" panose="02020603050405020304" pitchFamily="18" charset="0"/>
                <a:cs typeface="Times New Roman" panose="02020603050405020304" pitchFamily="18" charset="0"/>
              </a:rPr>
              <a:t> </a:t>
            </a:r>
            <a:r>
              <a:rPr lang="es-MX" sz="2400" b="1" dirty="0" err="1">
                <a:latin typeface="Times New Roman" panose="02020603050405020304" pitchFamily="18" charset="0"/>
                <a:cs typeface="Times New Roman" panose="02020603050405020304" pitchFamily="18" charset="0"/>
              </a:rPr>
              <a:t>Objet</a:t>
            </a:r>
            <a:r>
              <a:rPr lang="es-MX" sz="2400" b="1" dirty="0">
                <a:latin typeface="Times New Roman" panose="02020603050405020304" pitchFamily="18" charset="0"/>
                <a:cs typeface="Times New Roman" panose="02020603050405020304" pitchFamily="18" charset="0"/>
              </a:rPr>
              <a:t> </a:t>
            </a:r>
            <a:r>
              <a:rPr lang="es-MX" sz="2400" b="1" dirty="0" err="1">
                <a:latin typeface="Times New Roman" panose="02020603050405020304" pitchFamily="18" charset="0"/>
                <a:cs typeface="Times New Roman" panose="02020603050405020304" pitchFamily="18" charset="0"/>
              </a:rPr>
              <a:t>Model</a:t>
            </a:r>
            <a:r>
              <a:rPr lang="es-MX" sz="2400" b="1" i="0" dirty="0">
                <a:effectLst/>
                <a:latin typeface="Times New Roman" panose="02020603050405020304" pitchFamily="18" charset="0"/>
                <a:cs typeface="Times New Roman" panose="02020603050405020304" pitchFamily="18" charset="0"/>
              </a:rPr>
              <a:t>) </a:t>
            </a:r>
            <a:r>
              <a:rPr lang="es-MX" sz="2400" b="0" i="0" dirty="0">
                <a:effectLst/>
                <a:latin typeface="Times New Roman" panose="02020603050405020304" pitchFamily="18" charset="0"/>
                <a:cs typeface="Times New Roman" panose="02020603050405020304" pitchFamily="18" charset="0"/>
              </a:rPr>
              <a:t>es una interfaz de programación de aplicaciones (API) para manipular documentos HTML.</a:t>
            </a:r>
          </a:p>
          <a:p>
            <a:pPr algn="just"/>
            <a:r>
              <a:rPr lang="es-MX" sz="2400" b="0" i="0" dirty="0">
                <a:effectLst/>
                <a:latin typeface="Times New Roman" panose="02020603050405020304" pitchFamily="18" charset="0"/>
                <a:cs typeface="Times New Roman" panose="02020603050405020304" pitchFamily="18" charset="0"/>
              </a:rPr>
              <a:t>El DOM representa un documento HTML como un árbol de nodos. El DOM proporciona funciones que le permiten agregar, eliminar y modificar partes del documento de manera efectiva.</a:t>
            </a:r>
          </a:p>
          <a:p>
            <a:pPr algn="just"/>
            <a:r>
              <a:rPr lang="es-MX" sz="2400" b="0" i="0" dirty="0">
                <a:effectLst/>
                <a:latin typeface="Times New Roman" panose="02020603050405020304" pitchFamily="18" charset="0"/>
                <a:cs typeface="Times New Roman" panose="02020603050405020304" pitchFamily="18" charset="0"/>
              </a:rPr>
              <a:t>Tenga en cuenta que el DOM es una forma multiplataforma e independiente del idioma de manipular documentos HTML y XML.</a:t>
            </a:r>
          </a:p>
          <a:p>
            <a:pPr algn="just"/>
            <a:r>
              <a:rPr lang="es-MX" sz="2400" b="1" dirty="0">
                <a:latin typeface="Times New Roman" panose="02020603050405020304" pitchFamily="18" charset="0"/>
                <a:cs typeface="Times New Roman" panose="02020603050405020304" pitchFamily="18" charset="0"/>
              </a:rPr>
              <a:t>El Modelo de Objetos de Hojas de Estilo en Cascada (CSSOM - </a:t>
            </a:r>
            <a:r>
              <a:rPr lang="es-MX" sz="2400" b="1" dirty="0" err="1">
                <a:latin typeface="Times New Roman" panose="02020603050405020304" pitchFamily="18" charset="0"/>
                <a:cs typeface="Times New Roman" panose="02020603050405020304" pitchFamily="18" charset="0"/>
              </a:rPr>
              <a:t>Cascading</a:t>
            </a:r>
            <a:r>
              <a:rPr lang="es-MX" sz="2400" b="1" dirty="0">
                <a:latin typeface="Times New Roman" panose="02020603050405020304" pitchFamily="18" charset="0"/>
                <a:cs typeface="Times New Roman" panose="02020603050405020304" pitchFamily="18" charset="0"/>
              </a:rPr>
              <a:t> Style </a:t>
            </a:r>
            <a:r>
              <a:rPr lang="es-MX" sz="2400" b="1" dirty="0" err="1">
                <a:latin typeface="Times New Roman" panose="02020603050405020304" pitchFamily="18" charset="0"/>
                <a:cs typeface="Times New Roman" panose="02020603050405020304" pitchFamily="18" charset="0"/>
              </a:rPr>
              <a:t>Sheets</a:t>
            </a:r>
            <a:r>
              <a:rPr lang="es-MX" sz="2400" b="1" dirty="0">
                <a:latin typeface="Times New Roman" panose="02020603050405020304" pitchFamily="18" charset="0"/>
                <a:cs typeface="Times New Roman" panose="02020603050405020304" pitchFamily="18" charset="0"/>
              </a:rPr>
              <a:t> </a:t>
            </a:r>
            <a:r>
              <a:rPr lang="es-MX" sz="2400" b="1" dirty="0" err="1">
                <a:latin typeface="Times New Roman" panose="02020603050405020304" pitchFamily="18" charset="0"/>
                <a:cs typeface="Times New Roman" panose="02020603050405020304" pitchFamily="18" charset="0"/>
              </a:rPr>
              <a:t>Object</a:t>
            </a:r>
            <a:r>
              <a:rPr lang="es-MX" sz="2400" b="1" dirty="0">
                <a:latin typeface="Times New Roman" panose="02020603050405020304" pitchFamily="18" charset="0"/>
                <a:cs typeface="Times New Roman" panose="02020603050405020304" pitchFamily="18" charset="0"/>
              </a:rPr>
              <a:t> </a:t>
            </a:r>
            <a:r>
              <a:rPr lang="es-MX" sz="2400" b="1" dirty="0" err="1">
                <a:latin typeface="Times New Roman" panose="02020603050405020304" pitchFamily="18" charset="0"/>
                <a:cs typeface="Times New Roman" panose="02020603050405020304" pitchFamily="18" charset="0"/>
              </a:rPr>
              <a:t>Model</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es un conjunto de API que permite la manipulación de CSS desde JavaScript. Es muy parecido al DOM, pero para el CSS en lugar del HTML. Permite a los usuarios leer y modificar el estilo CSS de forma dinámica.</a:t>
            </a:r>
          </a:p>
        </p:txBody>
      </p:sp>
    </p:spTree>
    <p:extLst>
      <p:ext uri="{BB962C8B-B14F-4D97-AF65-F5344CB8AC3E}">
        <p14:creationId xmlns:p14="http://schemas.microsoft.com/office/powerpoint/2010/main" val="42114318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C1EAF3-2B40-4F60-ACA1-0460AFE72984}"/>
              </a:ext>
            </a:extLst>
          </p:cNvPr>
          <p:cNvSpPr>
            <a:spLocks noGrp="1"/>
          </p:cNvSpPr>
          <p:nvPr>
            <p:ph type="title"/>
          </p:nvPr>
        </p:nvSpPr>
        <p:spPr/>
        <p:txBody>
          <a:bodyPr>
            <a:normAutofit/>
          </a:bodyPr>
          <a:lstStyle/>
          <a:p>
            <a:pPr algn="ctr"/>
            <a:r>
              <a:rPr lang="es-MX" sz="4000" b="1" dirty="0">
                <a:latin typeface="Times New Roman" panose="02020603050405020304" pitchFamily="18" charset="0"/>
                <a:cs typeface="Times New Roman" panose="02020603050405020304" pitchFamily="18" charset="0"/>
              </a:rPr>
              <a:t>Objetos, elementos(propiedades) y  métodos principales:</a:t>
            </a:r>
          </a:p>
        </p:txBody>
      </p:sp>
      <p:sp>
        <p:nvSpPr>
          <p:cNvPr id="3" name="Marcador de contenido 2">
            <a:extLst>
              <a:ext uri="{FF2B5EF4-FFF2-40B4-BE49-F238E27FC236}">
                <a16:creationId xmlns:a16="http://schemas.microsoft.com/office/drawing/2014/main" id="{FCA4D0E7-1D1B-41FA-9B49-C9F354CDD1D1}"/>
              </a:ext>
            </a:extLst>
          </p:cNvPr>
          <p:cNvSpPr>
            <a:spLocks noGrp="1"/>
          </p:cNvSpPr>
          <p:nvPr>
            <p:ph idx="1"/>
          </p:nvPr>
        </p:nvSpPr>
        <p:spPr>
          <a:xfrm>
            <a:off x="838200" y="1927273"/>
            <a:ext cx="10515600" cy="4263757"/>
          </a:xfrm>
        </p:spPr>
        <p:txBody>
          <a:bodyPr>
            <a:normAutofit/>
          </a:bodyPr>
          <a:lstStyle/>
          <a:p>
            <a:r>
              <a:rPr lang="es-MX" sz="2400" b="1" dirty="0" err="1">
                <a:latin typeface="Times New Roman" panose="02020603050405020304" pitchFamily="18" charset="0"/>
                <a:cs typeface="Times New Roman" panose="02020603050405020304" pitchFamily="18" charset="0"/>
              </a:rPr>
              <a:t>w</a:t>
            </a:r>
            <a:r>
              <a:rPr lang="es-MX" sz="2400" b="1" dirty="0" err="1">
                <a:effectLst/>
                <a:latin typeface="Times New Roman" panose="02020603050405020304" pitchFamily="18" charset="0"/>
                <a:cs typeface="Times New Roman" panose="02020603050405020304" pitchFamily="18" charset="0"/>
              </a:rPr>
              <a:t>indow</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El objeto </a:t>
            </a:r>
            <a:r>
              <a:rPr lang="es-MX" sz="2400" dirty="0" err="1">
                <a:latin typeface="Times New Roman" panose="02020603050405020304" pitchFamily="18" charset="0"/>
                <a:cs typeface="Times New Roman" panose="02020603050405020304" pitchFamily="18" charset="0"/>
              </a:rPr>
              <a:t>window</a:t>
            </a:r>
            <a:r>
              <a:rPr lang="es-MX" sz="2400" dirty="0">
                <a:latin typeface="Times New Roman" panose="02020603050405020304" pitchFamily="18" charset="0"/>
                <a:cs typeface="Times New Roman" panose="02020603050405020304" pitchFamily="18" charset="0"/>
              </a:rPr>
              <a:t> representa la ventana que contiene un documento DOM; la propiedad </a:t>
            </a:r>
            <a:r>
              <a:rPr lang="es-MX" sz="2400" dirty="0" err="1">
                <a:latin typeface="Times New Roman" panose="02020603050405020304" pitchFamily="18" charset="0"/>
                <a:cs typeface="Times New Roman" panose="02020603050405020304" pitchFamily="18" charset="0"/>
              </a:rPr>
              <a:t>document</a:t>
            </a:r>
            <a:r>
              <a:rPr lang="es-MX" sz="2400" dirty="0">
                <a:latin typeface="Times New Roman" panose="02020603050405020304" pitchFamily="18" charset="0"/>
                <a:cs typeface="Times New Roman" panose="02020603050405020304" pitchFamily="18" charset="0"/>
              </a:rPr>
              <a:t> apunta al DOM </a:t>
            </a:r>
            <a:r>
              <a:rPr lang="es-MX" sz="2400" dirty="0" err="1">
                <a:latin typeface="Times New Roman" panose="02020603050405020304" pitchFamily="18" charset="0"/>
                <a:cs typeface="Times New Roman" panose="02020603050405020304" pitchFamily="18" charset="0"/>
              </a:rPr>
              <a:t>document</a:t>
            </a:r>
            <a:r>
              <a:rPr lang="es-MX" sz="2400" dirty="0">
                <a:latin typeface="Times New Roman" panose="02020603050405020304" pitchFamily="18" charset="0"/>
                <a:cs typeface="Times New Roman" panose="02020603050405020304" pitchFamily="18" charset="0"/>
              </a:rPr>
              <a:t> cargado en esa ventana.</a:t>
            </a:r>
          </a:p>
          <a:p>
            <a:r>
              <a:rPr lang="es-MX" sz="2400" dirty="0">
                <a:latin typeface="Times New Roman" panose="02020603050405020304" pitchFamily="18" charset="0"/>
                <a:cs typeface="Times New Roman" panose="02020603050405020304" pitchFamily="18" charset="0"/>
              </a:rPr>
              <a:t>Esta sección proporciona una pequeña referencia a todos los métodos, propiedades y eventos disponibles a través del objeto DOM </a:t>
            </a:r>
            <a:r>
              <a:rPr lang="es-MX" sz="2400" dirty="0" err="1">
                <a:latin typeface="Times New Roman" panose="02020603050405020304" pitchFamily="18" charset="0"/>
                <a:cs typeface="Times New Roman" panose="02020603050405020304" pitchFamily="18" charset="0"/>
              </a:rPr>
              <a:t>window</a:t>
            </a:r>
            <a:r>
              <a:rPr lang="es-MX" sz="2400" dirty="0">
                <a:latin typeface="Times New Roman" panose="02020603050405020304" pitchFamily="18" charset="0"/>
                <a:cs typeface="Times New Roman" panose="02020603050405020304" pitchFamily="18" charset="0"/>
              </a:rPr>
              <a:t>.</a:t>
            </a:r>
          </a:p>
          <a:p>
            <a:r>
              <a:rPr lang="es-MX" sz="2400" b="1" dirty="0" err="1">
                <a:effectLst/>
                <a:latin typeface="Times New Roman" panose="02020603050405020304" pitchFamily="18" charset="0"/>
                <a:cs typeface="Times New Roman" panose="02020603050405020304" pitchFamily="18" charset="0"/>
              </a:rPr>
              <a:t>document</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La interfaz </a:t>
            </a:r>
            <a:r>
              <a:rPr lang="es-MX" sz="2400" dirty="0" err="1">
                <a:latin typeface="Times New Roman" panose="02020603050405020304" pitchFamily="18" charset="0"/>
                <a:cs typeface="Times New Roman" panose="02020603050405020304" pitchFamily="18" charset="0"/>
              </a:rPr>
              <a:t>document</a:t>
            </a:r>
            <a:r>
              <a:rPr lang="es-MX" sz="2400" dirty="0">
                <a:latin typeface="Times New Roman" panose="02020603050405020304" pitchFamily="18" charset="0"/>
                <a:cs typeface="Times New Roman" panose="02020603050405020304" pitchFamily="18" charset="0"/>
              </a:rPr>
              <a:t> representa cualquier página web cargada en el navegador y sirve como punto de entrada al contenido de la página web, que es el árbol DOM (</a:t>
            </a:r>
            <a:r>
              <a:rPr lang="es-MX" sz="2400" dirty="0" err="1">
                <a:latin typeface="Times New Roman" panose="02020603050405020304" pitchFamily="18" charset="0"/>
                <a:cs typeface="Times New Roman" panose="02020603050405020304" pitchFamily="18" charset="0"/>
              </a:rPr>
              <a:t>Document</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Object</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Model</a:t>
            </a:r>
            <a:r>
              <a:rPr lang="es-MX" sz="2400" dirty="0">
                <a:latin typeface="Times New Roman" panose="02020603050405020304" pitchFamily="18" charset="0"/>
                <a:cs typeface="Times New Roman" panose="02020603050405020304" pitchFamily="18" charset="0"/>
              </a:rPr>
              <a:t>).</a:t>
            </a:r>
          </a:p>
          <a:p>
            <a:r>
              <a:rPr lang="es-MX" sz="2400" dirty="0">
                <a:latin typeface="Times New Roman" panose="02020603050405020304" pitchFamily="18" charset="0"/>
                <a:cs typeface="Times New Roman" panose="02020603050405020304" pitchFamily="18" charset="0"/>
              </a:rPr>
              <a:t>El árbol DOM incluye elementos como &lt;</a:t>
            </a:r>
            <a:r>
              <a:rPr lang="es-MX" sz="2400" dirty="0" err="1">
                <a:latin typeface="Times New Roman" panose="02020603050405020304" pitchFamily="18" charset="0"/>
                <a:cs typeface="Times New Roman" panose="02020603050405020304" pitchFamily="18" charset="0"/>
              </a:rPr>
              <a:t>body</a:t>
            </a:r>
            <a:r>
              <a:rPr lang="es-MX" sz="2400" dirty="0">
                <a:latin typeface="Times New Roman" panose="02020603050405020304" pitchFamily="18" charset="0"/>
                <a:cs typeface="Times New Roman" panose="02020603050405020304" pitchFamily="18" charset="0"/>
              </a:rPr>
              <a:t>&gt; y &lt;table&gt;, entre muchos otros. Proporciona funcionalidad globalmente al documento, como obtener la URL de la página y crear nuevos elementos en el documento.</a:t>
            </a:r>
            <a:endParaRPr lang="es-MX" sz="2400" b="0" dirty="0">
              <a:effectLst/>
              <a:latin typeface="Times New Roman" panose="02020603050405020304" pitchFamily="18" charset="0"/>
              <a:cs typeface="Times New Roman" panose="02020603050405020304" pitchFamily="18" charset="0"/>
            </a:endParaRPr>
          </a:p>
          <a:p>
            <a:endParaRPr lang="es-MX" sz="2400" b="0" dirty="0">
              <a:effectLst/>
              <a:latin typeface="Times New Roman" panose="02020603050405020304" pitchFamily="18" charset="0"/>
              <a:cs typeface="Times New Roman" panose="02020603050405020304" pitchFamily="18" charset="0"/>
            </a:endParaRPr>
          </a:p>
          <a:p>
            <a:endParaRPr lang="es-MX"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39344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7CE076-B6C8-431C-A0A8-8D2EA862C88D}"/>
              </a:ext>
            </a:extLst>
          </p:cNvPr>
          <p:cNvSpPr>
            <a:spLocks noGrp="1"/>
          </p:cNvSpPr>
          <p:nvPr>
            <p:ph type="title"/>
          </p:nvPr>
        </p:nvSpPr>
        <p:spPr>
          <a:xfrm>
            <a:off x="936674" y="0"/>
            <a:ext cx="10515600" cy="791978"/>
          </a:xfrm>
        </p:spPr>
        <p:txBody>
          <a:bodyPr>
            <a:normAutofit/>
          </a:bodyPr>
          <a:lstStyle/>
          <a:p>
            <a:pPr algn="ctr"/>
            <a:r>
              <a:rPr lang="es-MX" sz="3600" b="1" dirty="0">
                <a:latin typeface="Times New Roman" panose="02020603050405020304" pitchFamily="18" charset="0"/>
                <a:cs typeface="Times New Roman" panose="02020603050405020304" pitchFamily="18" charset="0"/>
              </a:rPr>
              <a:t>Estructura básica del DOM</a:t>
            </a:r>
          </a:p>
        </p:txBody>
      </p:sp>
      <p:pic>
        <p:nvPicPr>
          <p:cNvPr id="2050" name="Picture 2" descr="dom javascript">
            <a:extLst>
              <a:ext uri="{FF2B5EF4-FFF2-40B4-BE49-F238E27FC236}">
                <a16:creationId xmlns:a16="http://schemas.microsoft.com/office/drawing/2014/main" id="{9AD2378F-FB88-4CAB-ADF7-468F456DB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0490" y="791978"/>
            <a:ext cx="9687968" cy="6066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8059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F79D954-5CFE-4BB1-8B22-20A41522D029}"/>
              </a:ext>
            </a:extLst>
          </p:cNvPr>
          <p:cNvSpPr>
            <a:spLocks noGrp="1"/>
          </p:cNvSpPr>
          <p:nvPr>
            <p:ph idx="1"/>
          </p:nvPr>
        </p:nvSpPr>
        <p:spPr>
          <a:xfrm>
            <a:off x="838200" y="436098"/>
            <a:ext cx="10515600" cy="6316394"/>
          </a:xfrm>
        </p:spPr>
        <p:txBody>
          <a:bodyPr>
            <a:normAutofit/>
          </a:bodyPr>
          <a:lstStyle/>
          <a:p>
            <a:pPr algn="just"/>
            <a:r>
              <a:rPr lang="es-MX" sz="2400" dirty="0">
                <a:latin typeface="Times New Roman" panose="02020603050405020304" pitchFamily="18" charset="0"/>
                <a:cs typeface="Times New Roman" panose="02020603050405020304" pitchFamily="18" charset="0"/>
              </a:rPr>
              <a:t>Con el objeto </a:t>
            </a:r>
            <a:r>
              <a:rPr lang="es-MX" sz="2400" dirty="0" err="1">
                <a:latin typeface="Times New Roman" panose="02020603050405020304" pitchFamily="18" charset="0"/>
                <a:cs typeface="Times New Roman" panose="02020603050405020304" pitchFamily="18" charset="0"/>
              </a:rPr>
              <a:t>window</a:t>
            </a:r>
            <a:r>
              <a:rPr lang="es-MX" sz="2400" dirty="0">
                <a:latin typeface="Times New Roman" panose="02020603050405020304" pitchFamily="18" charset="0"/>
                <a:cs typeface="Times New Roman" panose="02020603050405020304" pitchFamily="18" charset="0"/>
              </a:rPr>
              <a:t>, Podemos ingresar al objeto </a:t>
            </a:r>
            <a:r>
              <a:rPr lang="es-MX" sz="2400" dirty="0" err="1">
                <a:latin typeface="Times New Roman" panose="02020603050405020304" pitchFamily="18" charset="0"/>
                <a:cs typeface="Times New Roman" panose="02020603050405020304" pitchFamily="18" charset="0"/>
              </a:rPr>
              <a:t>document</a:t>
            </a:r>
            <a:r>
              <a:rPr lang="es-MX" sz="2400" dirty="0">
                <a:latin typeface="Times New Roman" panose="02020603050405020304" pitchFamily="18" charset="0"/>
                <a:cs typeface="Times New Roman" panose="02020603050405020304" pitchFamily="18" charset="0"/>
              </a:rPr>
              <a:t>, este a subes con ayuda de la notación del punto(.), se pueden ingresar a sus diferentes propiedades como por ejemplo: (Nota: no son todos hay muchas mas propiedades).</a:t>
            </a:r>
          </a:p>
        </p:txBody>
      </p:sp>
      <p:pic>
        <p:nvPicPr>
          <p:cNvPr id="5" name="Imagen 4">
            <a:extLst>
              <a:ext uri="{FF2B5EF4-FFF2-40B4-BE49-F238E27FC236}">
                <a16:creationId xmlns:a16="http://schemas.microsoft.com/office/drawing/2014/main" id="{F0A302B6-619B-4861-9025-462C319F6E1F}"/>
              </a:ext>
            </a:extLst>
          </p:cNvPr>
          <p:cNvPicPr>
            <a:picLocks noChangeAspect="1"/>
          </p:cNvPicPr>
          <p:nvPr/>
        </p:nvPicPr>
        <p:blipFill>
          <a:blip r:embed="rId2"/>
          <a:stretch>
            <a:fillRect/>
          </a:stretch>
        </p:blipFill>
        <p:spPr>
          <a:xfrm>
            <a:off x="3308560" y="1579115"/>
            <a:ext cx="5546744" cy="4828719"/>
          </a:xfrm>
          <a:prstGeom prst="rect">
            <a:avLst/>
          </a:prstGeom>
        </p:spPr>
      </p:pic>
    </p:spTree>
    <p:extLst>
      <p:ext uri="{BB962C8B-B14F-4D97-AF65-F5344CB8AC3E}">
        <p14:creationId xmlns:p14="http://schemas.microsoft.com/office/powerpoint/2010/main" val="2304636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57398B-7FC4-4804-A383-86268CE021DE}"/>
              </a:ext>
            </a:extLst>
          </p:cNvPr>
          <p:cNvSpPr>
            <a:spLocks noGrp="1"/>
          </p:cNvSpPr>
          <p:nvPr>
            <p:ph type="title"/>
          </p:nvPr>
        </p:nvSpPr>
        <p:spPr>
          <a:xfrm>
            <a:off x="838200" y="351059"/>
            <a:ext cx="10515600" cy="591478"/>
          </a:xfrm>
        </p:spPr>
        <p:txBody>
          <a:bodyPr>
            <a:noAutofit/>
          </a:bodyPr>
          <a:lstStyle/>
          <a:p>
            <a:pPr algn="ctr"/>
            <a:r>
              <a:rPr lang="es-MX" sz="4000" b="1" dirty="0">
                <a:latin typeface="Times New Roman" panose="02020603050405020304" pitchFamily="18" charset="0"/>
                <a:cs typeface="Times New Roman" panose="02020603050405020304" pitchFamily="18" charset="0"/>
              </a:rPr>
              <a:t>62. Nodos, Elementos y Selectores</a:t>
            </a:r>
            <a:br>
              <a:rPr lang="es-MX" sz="4000" b="1" dirty="0">
                <a:latin typeface="Times New Roman" panose="02020603050405020304" pitchFamily="18" charset="0"/>
                <a:cs typeface="Times New Roman" panose="02020603050405020304" pitchFamily="18" charset="0"/>
              </a:rPr>
            </a:br>
            <a:endParaRPr lang="es-MX" sz="4000"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C4AC9FC6-D437-4B87-9F99-BE3E69777933}"/>
              </a:ext>
            </a:extLst>
          </p:cNvPr>
          <p:cNvSpPr>
            <a:spLocks noGrp="1"/>
          </p:cNvSpPr>
          <p:nvPr>
            <p:ph idx="1"/>
          </p:nvPr>
        </p:nvSpPr>
        <p:spPr>
          <a:xfrm>
            <a:off x="0" y="1237957"/>
            <a:ext cx="6311383" cy="5620043"/>
          </a:xfrm>
          <a:solidFill>
            <a:schemeClr val="tx1"/>
          </a:solidFill>
        </p:spPr>
        <p:txBody>
          <a:bodyPr>
            <a:normAutofit/>
          </a:bodyPr>
          <a:lstStyle/>
          <a:p>
            <a:r>
              <a:rPr lang="es-MX" sz="2000" b="0" dirty="0">
                <a:solidFill>
                  <a:schemeClr val="bg1"/>
                </a:solidFill>
                <a:effectLst/>
                <a:latin typeface="Times New Roman" panose="02020603050405020304" pitchFamily="18" charset="0"/>
                <a:cs typeface="Times New Roman" panose="02020603050405020304" pitchFamily="18" charset="0"/>
              </a:rPr>
              <a:t>Nota: El siguiente método es el mas recomendable para obtener o consultar la propiedad que contenga el id. </a:t>
            </a:r>
          </a:p>
          <a:p>
            <a:r>
              <a:rPr lang="es-MX" sz="2000" b="0" dirty="0" err="1">
                <a:solidFill>
                  <a:srgbClr val="9CDCFE"/>
                </a:solidFill>
                <a:effectLst/>
                <a:latin typeface="Times New Roman" panose="02020603050405020304" pitchFamily="18" charset="0"/>
                <a:cs typeface="Times New Roman" panose="02020603050405020304" pitchFamily="18" charset="0"/>
              </a:rPr>
              <a:t>document</a:t>
            </a:r>
            <a:r>
              <a:rPr lang="es-MX" sz="2000" b="0" dirty="0" err="1">
                <a:solidFill>
                  <a:srgbClr val="D4D4D4"/>
                </a:solidFill>
                <a:effectLst/>
                <a:latin typeface="Times New Roman" panose="02020603050405020304" pitchFamily="18" charset="0"/>
                <a:cs typeface="Times New Roman" panose="02020603050405020304" pitchFamily="18" charset="0"/>
              </a:rPr>
              <a:t>.</a:t>
            </a:r>
            <a:r>
              <a:rPr lang="es-MX" sz="2000" b="0" dirty="0" err="1">
                <a:solidFill>
                  <a:srgbClr val="DCDCAA"/>
                </a:solidFill>
                <a:effectLst/>
                <a:latin typeface="Times New Roman" panose="02020603050405020304" pitchFamily="18" charset="0"/>
                <a:cs typeface="Times New Roman" panose="02020603050405020304" pitchFamily="18" charset="0"/>
              </a:rPr>
              <a:t>getElementById</a:t>
            </a:r>
            <a:r>
              <a:rPr lang="es-MX" sz="2000" b="0" dirty="0">
                <a:solidFill>
                  <a:srgbClr val="D4D4D4"/>
                </a:solidFill>
                <a:effectLst/>
                <a:latin typeface="Times New Roman" panose="02020603050405020304" pitchFamily="18" charset="0"/>
                <a:cs typeface="Times New Roman" panose="02020603050405020304" pitchFamily="18" charset="0"/>
              </a:rPr>
              <a:t>(</a:t>
            </a:r>
            <a:r>
              <a:rPr lang="es-MX" sz="2000" b="0" dirty="0">
                <a:solidFill>
                  <a:srgbClr val="CE9178"/>
                </a:solidFill>
                <a:effectLst/>
                <a:latin typeface="Times New Roman" panose="02020603050405020304" pitchFamily="18" charset="0"/>
                <a:cs typeface="Times New Roman" panose="02020603050405020304" pitchFamily="18" charset="0"/>
              </a:rPr>
              <a:t>"</a:t>
            </a:r>
            <a:r>
              <a:rPr lang="es-MX" sz="2000" b="0" dirty="0" err="1">
                <a:solidFill>
                  <a:srgbClr val="CE9178"/>
                </a:solidFill>
                <a:effectLst/>
                <a:latin typeface="Times New Roman" panose="02020603050405020304" pitchFamily="18" charset="0"/>
                <a:cs typeface="Times New Roman" panose="02020603050405020304" pitchFamily="18" charset="0"/>
              </a:rPr>
              <a:t>menu</a:t>
            </a:r>
            <a:r>
              <a:rPr lang="es-MX" sz="2000" b="0" dirty="0">
                <a:solidFill>
                  <a:srgbClr val="CE9178"/>
                </a:solidFill>
                <a:effectLst/>
                <a:latin typeface="Times New Roman" panose="02020603050405020304" pitchFamily="18" charset="0"/>
                <a:cs typeface="Times New Roman" panose="02020603050405020304" pitchFamily="18" charset="0"/>
              </a:rPr>
              <a:t>"</a:t>
            </a:r>
            <a:r>
              <a:rPr lang="es-MX" sz="2000" b="0" dirty="0">
                <a:solidFill>
                  <a:srgbClr val="D4D4D4"/>
                </a:solidFill>
                <a:effectLst/>
                <a:latin typeface="Times New Roman" panose="02020603050405020304" pitchFamily="18" charset="0"/>
                <a:cs typeface="Times New Roman" panose="02020603050405020304" pitchFamily="18" charset="0"/>
              </a:rPr>
              <a:t>): </a:t>
            </a:r>
            <a:r>
              <a:rPr lang="es-MX" sz="2000" b="0" dirty="0">
                <a:solidFill>
                  <a:schemeClr val="bg1"/>
                </a:solidFill>
                <a:effectLst/>
                <a:latin typeface="Times New Roman" panose="02020603050405020304" pitchFamily="18" charset="0"/>
                <a:cs typeface="Times New Roman" panose="02020603050405020304" pitchFamily="18" charset="0"/>
              </a:rPr>
              <a:t>Con este método podemos obtener la propiedad que contenga el (id) ingresado.</a:t>
            </a:r>
          </a:p>
          <a:p>
            <a:r>
              <a:rPr lang="es-MX" sz="2000" b="0" dirty="0">
                <a:solidFill>
                  <a:schemeClr val="bg1"/>
                </a:solidFill>
                <a:effectLst/>
                <a:latin typeface="Times New Roman" panose="02020603050405020304" pitchFamily="18" charset="0"/>
                <a:cs typeface="Times New Roman" panose="02020603050405020304" pitchFamily="18" charset="0"/>
              </a:rPr>
              <a:t>Notación para mandar a ll</a:t>
            </a:r>
            <a:r>
              <a:rPr lang="es-MX" sz="2000" dirty="0">
                <a:solidFill>
                  <a:schemeClr val="bg1"/>
                </a:solidFill>
                <a:latin typeface="Times New Roman" panose="02020603050405020304" pitchFamily="18" charset="0"/>
                <a:cs typeface="Times New Roman" panose="02020603050405020304" pitchFamily="18" charset="0"/>
              </a:rPr>
              <a:t>amar (clases y id):</a:t>
            </a:r>
            <a:endParaRPr lang="es-MX" sz="2000" b="0" dirty="0">
              <a:solidFill>
                <a:schemeClr val="bg1"/>
              </a:solidFill>
              <a:effectLst/>
              <a:latin typeface="Times New Roman" panose="02020603050405020304" pitchFamily="18" charset="0"/>
              <a:cs typeface="Times New Roman" panose="02020603050405020304" pitchFamily="18" charset="0"/>
            </a:endParaRPr>
          </a:p>
          <a:p>
            <a:r>
              <a:rPr lang="es-MX" sz="2000" dirty="0">
                <a:solidFill>
                  <a:schemeClr val="bg1"/>
                </a:solidFill>
                <a:latin typeface="Times New Roman" panose="02020603050405020304" pitchFamily="18" charset="0"/>
                <a:cs typeface="Times New Roman" panose="02020603050405020304" pitchFamily="18" charset="0"/>
              </a:rPr>
              <a:t>(#) para id</a:t>
            </a:r>
          </a:p>
          <a:p>
            <a:r>
              <a:rPr lang="es-MX" sz="2000" dirty="0">
                <a:solidFill>
                  <a:schemeClr val="bg1"/>
                </a:solidFill>
                <a:latin typeface="Times New Roman" panose="02020603050405020304" pitchFamily="18" charset="0"/>
                <a:cs typeface="Times New Roman" panose="02020603050405020304" pitchFamily="18" charset="0"/>
              </a:rPr>
              <a:t>(.) para clases </a:t>
            </a:r>
          </a:p>
          <a:p>
            <a:r>
              <a:rPr lang="es-MX" sz="2000" dirty="0">
                <a:solidFill>
                  <a:schemeClr val="bg1"/>
                </a:solidFill>
                <a:latin typeface="Times New Roman" panose="02020603050405020304" pitchFamily="18" charset="0"/>
                <a:cs typeface="Times New Roman" panose="02020603050405020304" pitchFamily="18" charset="0"/>
              </a:rPr>
              <a:t>Los métodos para consultar las distintas propiedades son:</a:t>
            </a:r>
          </a:p>
          <a:p>
            <a:r>
              <a:rPr lang="es-MX" sz="2000" dirty="0">
                <a:solidFill>
                  <a:schemeClr val="bg1"/>
                </a:solidFill>
                <a:latin typeface="Times New Roman" panose="02020603050405020304" pitchFamily="18" charset="0"/>
                <a:cs typeface="Times New Roman" panose="02020603050405020304" pitchFamily="18" charset="0"/>
              </a:rPr>
              <a:t>Para obtener el primer selector valido </a:t>
            </a:r>
            <a:r>
              <a:rPr lang="es-MX" sz="2000" dirty="0" err="1">
                <a:solidFill>
                  <a:schemeClr val="accent5">
                    <a:lumMod val="60000"/>
                    <a:lumOff val="40000"/>
                  </a:schemeClr>
                </a:solidFill>
                <a:latin typeface="Times New Roman" panose="02020603050405020304" pitchFamily="18" charset="0"/>
                <a:cs typeface="Times New Roman" panose="02020603050405020304" pitchFamily="18" charset="0"/>
              </a:rPr>
              <a:t>document</a:t>
            </a:r>
            <a:r>
              <a:rPr lang="es-MX" sz="2000" dirty="0" err="1">
                <a:solidFill>
                  <a:schemeClr val="accent4">
                    <a:lumMod val="20000"/>
                    <a:lumOff val="80000"/>
                  </a:schemeClr>
                </a:solidFill>
                <a:latin typeface="Times New Roman" panose="02020603050405020304" pitchFamily="18" charset="0"/>
                <a:cs typeface="Times New Roman" panose="02020603050405020304" pitchFamily="18" charset="0"/>
              </a:rPr>
              <a:t>.querySelector</a:t>
            </a:r>
            <a:r>
              <a:rPr lang="es-MX" sz="2000" dirty="0">
                <a:solidFill>
                  <a:schemeClr val="bg1"/>
                </a:solidFill>
                <a:latin typeface="Times New Roman" panose="02020603050405020304" pitchFamily="18" charset="0"/>
                <a:cs typeface="Times New Roman" panose="02020603050405020304" pitchFamily="18" charset="0"/>
              </a:rPr>
              <a:t>()</a:t>
            </a:r>
          </a:p>
          <a:p>
            <a:r>
              <a:rPr lang="es-MX" sz="2000" dirty="0">
                <a:solidFill>
                  <a:schemeClr val="bg1"/>
                </a:solidFill>
                <a:latin typeface="Times New Roman" panose="02020603050405020304" pitchFamily="18" charset="0"/>
                <a:cs typeface="Times New Roman" panose="02020603050405020304" pitchFamily="18" charset="0"/>
              </a:rPr>
              <a:t>Para </a:t>
            </a:r>
            <a:r>
              <a:rPr lang="es-MX" sz="2000" dirty="0" err="1">
                <a:solidFill>
                  <a:schemeClr val="bg1"/>
                </a:solidFill>
                <a:latin typeface="Times New Roman" panose="02020603050405020304" pitchFamily="18" charset="0"/>
                <a:cs typeface="Times New Roman" panose="02020603050405020304" pitchFamily="18" charset="0"/>
              </a:rPr>
              <a:t>obteter</a:t>
            </a:r>
            <a:r>
              <a:rPr lang="es-MX" sz="2000" dirty="0">
                <a:solidFill>
                  <a:schemeClr val="bg1"/>
                </a:solidFill>
                <a:latin typeface="Times New Roman" panose="02020603050405020304" pitchFamily="18" charset="0"/>
                <a:cs typeface="Times New Roman" panose="02020603050405020304" pitchFamily="18" charset="0"/>
              </a:rPr>
              <a:t> todos los selectores validos </a:t>
            </a:r>
            <a:r>
              <a:rPr lang="es-MX" sz="2000" dirty="0" err="1">
                <a:solidFill>
                  <a:schemeClr val="accent5">
                    <a:lumMod val="60000"/>
                    <a:lumOff val="40000"/>
                  </a:schemeClr>
                </a:solidFill>
                <a:latin typeface="Times New Roman" panose="02020603050405020304" pitchFamily="18" charset="0"/>
                <a:cs typeface="Times New Roman" panose="02020603050405020304" pitchFamily="18" charset="0"/>
              </a:rPr>
              <a:t>document</a:t>
            </a:r>
            <a:r>
              <a:rPr lang="es-MX" sz="2000" dirty="0" err="1">
                <a:solidFill>
                  <a:schemeClr val="bg1"/>
                </a:solidFill>
                <a:latin typeface="Times New Roman" panose="02020603050405020304" pitchFamily="18" charset="0"/>
                <a:cs typeface="Times New Roman" panose="02020603050405020304" pitchFamily="18" charset="0"/>
              </a:rPr>
              <a:t>.</a:t>
            </a:r>
            <a:r>
              <a:rPr lang="es-MX" sz="2000" dirty="0" err="1">
                <a:solidFill>
                  <a:schemeClr val="accent4">
                    <a:lumMod val="20000"/>
                    <a:lumOff val="80000"/>
                  </a:schemeClr>
                </a:solidFill>
                <a:latin typeface="Times New Roman" panose="02020603050405020304" pitchFamily="18" charset="0"/>
                <a:cs typeface="Times New Roman" panose="02020603050405020304" pitchFamily="18" charset="0"/>
              </a:rPr>
              <a:t>querySelectorAll</a:t>
            </a:r>
            <a:r>
              <a:rPr lang="es-MX" sz="2000" dirty="0">
                <a:solidFill>
                  <a:schemeClr val="bg1"/>
                </a:solidFill>
                <a:latin typeface="Times New Roman" panose="02020603050405020304" pitchFamily="18" charset="0"/>
                <a:cs typeface="Times New Roman" panose="02020603050405020304" pitchFamily="18" charset="0"/>
              </a:rPr>
              <a:t>()</a:t>
            </a:r>
          </a:p>
        </p:txBody>
      </p:sp>
      <p:pic>
        <p:nvPicPr>
          <p:cNvPr id="5" name="Imagen 4">
            <a:extLst>
              <a:ext uri="{FF2B5EF4-FFF2-40B4-BE49-F238E27FC236}">
                <a16:creationId xmlns:a16="http://schemas.microsoft.com/office/drawing/2014/main" id="{3BE64A82-CFE1-49A0-BB92-44A92E21E10F}"/>
              </a:ext>
            </a:extLst>
          </p:cNvPr>
          <p:cNvPicPr>
            <a:picLocks noChangeAspect="1"/>
          </p:cNvPicPr>
          <p:nvPr/>
        </p:nvPicPr>
        <p:blipFill>
          <a:blip r:embed="rId2"/>
          <a:stretch>
            <a:fillRect/>
          </a:stretch>
        </p:blipFill>
        <p:spPr>
          <a:xfrm>
            <a:off x="6311383" y="2078502"/>
            <a:ext cx="5880617" cy="3042138"/>
          </a:xfrm>
          <a:prstGeom prst="rect">
            <a:avLst/>
          </a:prstGeom>
        </p:spPr>
      </p:pic>
    </p:spTree>
    <p:extLst>
      <p:ext uri="{BB962C8B-B14F-4D97-AF65-F5344CB8AC3E}">
        <p14:creationId xmlns:p14="http://schemas.microsoft.com/office/powerpoint/2010/main" val="2663127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97064B-3B60-4D9D-B098-1BE26C88A163}"/>
              </a:ext>
            </a:extLst>
          </p:cNvPr>
          <p:cNvSpPr>
            <a:spLocks noGrp="1"/>
          </p:cNvSpPr>
          <p:nvPr>
            <p:ph type="title"/>
          </p:nvPr>
        </p:nvSpPr>
        <p:spPr>
          <a:xfrm>
            <a:off x="1393637" y="159026"/>
            <a:ext cx="9404723" cy="806239"/>
          </a:xfrm>
        </p:spPr>
        <p:txBody>
          <a:bodyPr>
            <a:normAutofit fontScale="90000"/>
          </a:bodyPr>
          <a:lstStyle/>
          <a:p>
            <a:pPr algn="ctr"/>
            <a:r>
              <a:rPr lang="es-MX" b="1" i="0" dirty="0">
                <a:solidFill>
                  <a:schemeClr val="tx1"/>
                </a:solidFill>
                <a:effectLst/>
                <a:latin typeface="Times New Roman" panose="02020603050405020304" pitchFamily="18" charset="0"/>
                <a:cs typeface="Times New Roman" panose="02020603050405020304" pitchFamily="18" charset="0"/>
              </a:rPr>
              <a:t>Palabras Reservadas</a:t>
            </a:r>
            <a:br>
              <a:rPr lang="es-MX" b="1" i="0" dirty="0">
                <a:solidFill>
                  <a:schemeClr val="tx1"/>
                </a:solidFill>
                <a:effectLst/>
                <a:latin typeface="Times New Roman" panose="02020603050405020304" pitchFamily="18" charset="0"/>
                <a:cs typeface="Times New Roman" panose="02020603050405020304" pitchFamily="18" charset="0"/>
              </a:rPr>
            </a:br>
            <a:endParaRPr lang="es-MX" dirty="0">
              <a:solidFill>
                <a:schemeClr val="tx1"/>
              </a:solidFill>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B9472E33-2CD3-42DE-A0E1-3A9F8FAD15F9}"/>
              </a:ext>
            </a:extLst>
          </p:cNvPr>
          <p:cNvPicPr>
            <a:picLocks noChangeAspect="1"/>
          </p:cNvPicPr>
          <p:nvPr/>
        </p:nvPicPr>
        <p:blipFill>
          <a:blip r:embed="rId2"/>
          <a:stretch>
            <a:fillRect/>
          </a:stretch>
        </p:blipFill>
        <p:spPr>
          <a:xfrm>
            <a:off x="2997782" y="1099931"/>
            <a:ext cx="6196431" cy="5599043"/>
          </a:xfrm>
          <a:prstGeom prst="rect">
            <a:avLst/>
          </a:prstGeom>
        </p:spPr>
      </p:pic>
      <p:sp>
        <p:nvSpPr>
          <p:cNvPr id="7" name="CuadroTexto 6">
            <a:extLst>
              <a:ext uri="{FF2B5EF4-FFF2-40B4-BE49-F238E27FC236}">
                <a16:creationId xmlns:a16="http://schemas.microsoft.com/office/drawing/2014/main" id="{75476105-0CBB-4182-A905-7859C29720DB}"/>
              </a:ext>
            </a:extLst>
          </p:cNvPr>
          <p:cNvSpPr txBox="1"/>
          <p:nvPr/>
        </p:nvSpPr>
        <p:spPr>
          <a:xfrm>
            <a:off x="9383934" y="3737114"/>
            <a:ext cx="2478157" cy="1200329"/>
          </a:xfrm>
          <a:prstGeom prst="rect">
            <a:avLst/>
          </a:prstGeom>
          <a:noFill/>
        </p:spPr>
        <p:txBody>
          <a:bodyPr wrap="square" rtlCol="0">
            <a:spAutoFit/>
          </a:bodyPr>
          <a:lstStyle/>
          <a:p>
            <a:pPr algn="just"/>
            <a:r>
              <a:rPr lang="es-ES" dirty="0">
                <a:latin typeface="Times New Roman" panose="02020603050405020304" pitchFamily="18" charset="0"/>
                <a:cs typeface="Times New Roman" panose="02020603050405020304" pitchFamily="18" charset="0"/>
              </a:rPr>
              <a:t>Son palabras que no se pueden utilizar para definir alguna variable, constante, función, </a:t>
            </a:r>
            <a:r>
              <a:rPr lang="es-ES" dirty="0" err="1">
                <a:latin typeface="Times New Roman" panose="02020603050405020304" pitchFamily="18" charset="0"/>
                <a:cs typeface="Times New Roman" panose="02020603050405020304" pitchFamily="18" charset="0"/>
              </a:rPr>
              <a:t>etc</a:t>
            </a:r>
            <a:r>
              <a:rPr lang="es-ES" dirty="0">
                <a:latin typeface="Times New Roman" panose="02020603050405020304" pitchFamily="18" charset="0"/>
                <a:cs typeface="Times New Roman" panose="02020603050405020304" pitchFamily="18" charset="0"/>
              </a:rPr>
              <a:t>…</a:t>
            </a:r>
            <a:endParaRPr lang="es-MX"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54366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8337F0-D9F4-49C2-A4DA-0F66C3B5FB2F}"/>
              </a:ext>
            </a:extLst>
          </p:cNvPr>
          <p:cNvSpPr>
            <a:spLocks noGrp="1"/>
          </p:cNvSpPr>
          <p:nvPr>
            <p:ph type="title"/>
          </p:nvPr>
        </p:nvSpPr>
        <p:spPr>
          <a:xfrm>
            <a:off x="946638" y="-8752"/>
            <a:ext cx="10298723" cy="985093"/>
          </a:xfrm>
        </p:spPr>
        <p:txBody>
          <a:bodyPr/>
          <a:lstStyle/>
          <a:p>
            <a:pPr algn="ctr"/>
            <a:r>
              <a:rPr lang="es-MX" b="1" dirty="0">
                <a:latin typeface="Times New Roman" panose="02020603050405020304" pitchFamily="18" charset="0"/>
                <a:cs typeface="Times New Roman" panose="02020603050405020304" pitchFamily="18" charset="0"/>
              </a:rPr>
              <a:t>63. DOM: Atributos y Data-</a:t>
            </a:r>
            <a:r>
              <a:rPr lang="es-MX" b="1" dirty="0" err="1">
                <a:latin typeface="Times New Roman" panose="02020603050405020304" pitchFamily="18" charset="0"/>
                <a:cs typeface="Times New Roman" panose="02020603050405020304" pitchFamily="18" charset="0"/>
              </a:rPr>
              <a:t>Attributes</a:t>
            </a:r>
            <a:endParaRPr lang="es-MX"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344DE335-E12F-42E9-B623-FC75F4091284}"/>
              </a:ext>
            </a:extLst>
          </p:cNvPr>
          <p:cNvSpPr>
            <a:spLocks noGrp="1"/>
          </p:cNvSpPr>
          <p:nvPr>
            <p:ph idx="1"/>
          </p:nvPr>
        </p:nvSpPr>
        <p:spPr>
          <a:xfrm>
            <a:off x="253217" y="976341"/>
            <a:ext cx="11730111" cy="5522934"/>
          </a:xfrm>
        </p:spPr>
        <p:txBody>
          <a:bodyPr>
            <a:normAutofit/>
          </a:bodyPr>
          <a:lstStyle/>
          <a:p>
            <a:pPr algn="just"/>
            <a:r>
              <a:rPr lang="es-MX" sz="2400" dirty="0">
                <a:latin typeface="Times New Roman" panose="02020603050405020304" pitchFamily="18" charset="0"/>
                <a:cs typeface="Times New Roman" panose="02020603050405020304" pitchFamily="18" charset="0"/>
              </a:rPr>
              <a:t>Para acceder a los atributos o Data-</a:t>
            </a:r>
            <a:r>
              <a:rPr lang="es-MX" sz="2400" dirty="0" err="1">
                <a:latin typeface="Times New Roman" panose="02020603050405020304" pitchFamily="18" charset="0"/>
                <a:cs typeface="Times New Roman" panose="02020603050405020304" pitchFamily="18" charset="0"/>
              </a:rPr>
              <a:t>Attributes</a:t>
            </a:r>
            <a:r>
              <a:rPr lang="es-MX" sz="2400" dirty="0">
                <a:latin typeface="Times New Roman" panose="02020603050405020304" pitchFamily="18" charset="0"/>
                <a:cs typeface="Times New Roman" panose="02020603050405020304" pitchFamily="18" charset="0"/>
              </a:rPr>
              <a:t> de un elemento(propiedad), se utiliza el siguiente método:</a:t>
            </a:r>
          </a:p>
          <a:p>
            <a:pPr algn="just"/>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getAttribute</a:t>
            </a:r>
            <a:r>
              <a:rPr lang="es-MX" sz="2400" b="1" dirty="0">
                <a:latin typeface="Times New Roman" panose="02020603050405020304" pitchFamily="18" charset="0"/>
                <a:cs typeface="Times New Roman" panose="02020603050405020304" pitchFamily="18" charset="0"/>
              </a:rPr>
              <a:t>(“propiedad");</a:t>
            </a:r>
          </a:p>
          <a:p>
            <a:pPr algn="just"/>
            <a:endParaRPr lang="es-MX" sz="2400" b="1" dirty="0">
              <a:latin typeface="Times New Roman" panose="02020603050405020304" pitchFamily="18" charset="0"/>
              <a:cs typeface="Times New Roman" panose="02020603050405020304" pitchFamily="18" charset="0"/>
            </a:endParaRPr>
          </a:p>
          <a:p>
            <a:pPr algn="just"/>
            <a:endParaRPr lang="es-MX" sz="2400" b="1" dirty="0">
              <a:latin typeface="Times New Roman" panose="02020603050405020304" pitchFamily="18" charset="0"/>
              <a:cs typeface="Times New Roman" panose="02020603050405020304" pitchFamily="18" charset="0"/>
            </a:endParaRPr>
          </a:p>
          <a:p>
            <a:pPr algn="just"/>
            <a:endParaRPr lang="es-MX" sz="2400" b="1" dirty="0">
              <a:latin typeface="Times New Roman" panose="02020603050405020304" pitchFamily="18" charset="0"/>
              <a:cs typeface="Times New Roman" panose="02020603050405020304" pitchFamily="18" charset="0"/>
            </a:endParaRPr>
          </a:p>
          <a:p>
            <a:pPr algn="just"/>
            <a:endParaRPr lang="es-MX" sz="2400" b="1"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Para editar los valores de los atributos se utiliza el método:</a:t>
            </a:r>
          </a:p>
          <a:p>
            <a:pPr algn="just"/>
            <a:r>
              <a:rPr lang="es-MX" sz="2400" b="1" dirty="0" err="1">
                <a:latin typeface="Times New Roman" panose="02020603050405020304" pitchFamily="18" charset="0"/>
                <a:cs typeface="Times New Roman" panose="02020603050405020304" pitchFamily="18" charset="0"/>
              </a:rPr>
              <a:t>setAttribute</a:t>
            </a:r>
            <a:r>
              <a:rPr lang="es-MX" sz="2400" b="1" dirty="0">
                <a:latin typeface="Times New Roman" panose="02020603050405020304" pitchFamily="18" charset="0"/>
                <a:cs typeface="Times New Roman" panose="02020603050405020304" pitchFamily="18" charset="0"/>
              </a:rPr>
              <a:t>(“propiedad", “valor");</a:t>
            </a:r>
          </a:p>
          <a:p>
            <a:pPr algn="just"/>
            <a:endParaRPr lang="es-MX" sz="24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El método </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hasAttribute</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rel</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sirve para verificar si el objeto posee el atributo.</a:t>
            </a:r>
          </a:p>
        </p:txBody>
      </p:sp>
      <p:pic>
        <p:nvPicPr>
          <p:cNvPr id="5" name="Imagen 4">
            <a:extLst>
              <a:ext uri="{FF2B5EF4-FFF2-40B4-BE49-F238E27FC236}">
                <a16:creationId xmlns:a16="http://schemas.microsoft.com/office/drawing/2014/main" id="{A716EABF-B203-49EB-A0CB-A213B30A15A6}"/>
              </a:ext>
            </a:extLst>
          </p:cNvPr>
          <p:cNvPicPr>
            <a:picLocks noChangeAspect="1"/>
          </p:cNvPicPr>
          <p:nvPr/>
        </p:nvPicPr>
        <p:blipFill>
          <a:blip r:embed="rId2"/>
          <a:stretch>
            <a:fillRect/>
          </a:stretch>
        </p:blipFill>
        <p:spPr>
          <a:xfrm>
            <a:off x="5052562" y="1475393"/>
            <a:ext cx="6192799" cy="2688644"/>
          </a:xfrm>
          <a:prstGeom prst="rect">
            <a:avLst/>
          </a:prstGeom>
        </p:spPr>
      </p:pic>
      <p:pic>
        <p:nvPicPr>
          <p:cNvPr id="9" name="Imagen 8">
            <a:extLst>
              <a:ext uri="{FF2B5EF4-FFF2-40B4-BE49-F238E27FC236}">
                <a16:creationId xmlns:a16="http://schemas.microsoft.com/office/drawing/2014/main" id="{6B1BC4EE-8604-4258-8A66-FF04FF3290F1}"/>
              </a:ext>
            </a:extLst>
          </p:cNvPr>
          <p:cNvPicPr>
            <a:picLocks noChangeAspect="1"/>
          </p:cNvPicPr>
          <p:nvPr/>
        </p:nvPicPr>
        <p:blipFill>
          <a:blip r:embed="rId3"/>
          <a:stretch>
            <a:fillRect/>
          </a:stretch>
        </p:blipFill>
        <p:spPr>
          <a:xfrm>
            <a:off x="5530707" y="5028271"/>
            <a:ext cx="6408076" cy="606770"/>
          </a:xfrm>
          <a:prstGeom prst="rect">
            <a:avLst/>
          </a:prstGeom>
        </p:spPr>
      </p:pic>
    </p:spTree>
    <p:extLst>
      <p:ext uri="{BB962C8B-B14F-4D97-AF65-F5344CB8AC3E}">
        <p14:creationId xmlns:p14="http://schemas.microsoft.com/office/powerpoint/2010/main" val="37927665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A900BD-61A3-41DF-A7EF-8932AEA0AE1F}"/>
              </a:ext>
            </a:extLst>
          </p:cNvPr>
          <p:cNvSpPr>
            <a:spLocks noGrp="1"/>
          </p:cNvSpPr>
          <p:nvPr>
            <p:ph idx="1"/>
          </p:nvPr>
        </p:nvSpPr>
        <p:spPr>
          <a:xfrm>
            <a:off x="464234" y="351692"/>
            <a:ext cx="11240086" cy="6133514"/>
          </a:xfrm>
        </p:spPr>
        <p:txBody>
          <a:bodyPr>
            <a:normAutofit/>
          </a:bodyPr>
          <a:lstStyle/>
          <a:p>
            <a:pPr algn="just"/>
            <a:r>
              <a:rPr lang="en-US" sz="2400" b="1" dirty="0">
                <a:latin typeface="Times New Roman" panose="02020603050405020304" pitchFamily="18" charset="0"/>
                <a:cs typeface="Times New Roman" panose="02020603050405020304" pitchFamily="18" charset="0"/>
              </a:rPr>
              <a:t>¿</a:t>
            </a:r>
            <a:r>
              <a:rPr lang="es-MX" sz="2400" b="1" dirty="0">
                <a:latin typeface="Times New Roman" panose="02020603050405020304" pitchFamily="18" charset="0"/>
                <a:cs typeface="Times New Roman" panose="02020603050405020304" pitchFamily="18" charset="0"/>
              </a:rPr>
              <a:t>Que es un Data-</a:t>
            </a:r>
            <a:r>
              <a:rPr lang="es-MX" sz="2400" b="1" dirty="0" err="1">
                <a:latin typeface="Times New Roman" panose="02020603050405020304" pitchFamily="18" charset="0"/>
                <a:cs typeface="Times New Roman" panose="02020603050405020304" pitchFamily="18" charset="0"/>
              </a:rPr>
              <a:t>Attributes</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(data-*) Estos nos permiten almacenar información adicional sobre elementos HTML semánticos estándar sin otros trucos, como atributos no estándar o propiedades adicionales en DOM.</a:t>
            </a:r>
          </a:p>
          <a:p>
            <a:pPr algn="just"/>
            <a:r>
              <a:rPr lang="es-MX" sz="2400" dirty="0">
                <a:latin typeface="Times New Roman" panose="02020603050405020304" pitchFamily="18" charset="0"/>
                <a:cs typeface="Times New Roman" panose="02020603050405020304" pitchFamily="18" charset="0"/>
              </a:rPr>
              <a:t>La sintaxis es: cualquier atributo en cualquier elemento cuyo nombre de atributo comience con data- es un atributo de datos.</a:t>
            </a:r>
          </a:p>
          <a:p>
            <a:pPr algn="just"/>
            <a:r>
              <a:rPr lang="es-MX" sz="2400" dirty="0">
                <a:latin typeface="Times New Roman" panose="02020603050405020304" pitchFamily="18" charset="0"/>
                <a:cs typeface="Times New Roman" panose="02020603050405020304" pitchFamily="18" charset="0"/>
              </a:rPr>
              <a:t>Leer los valores de estos atributos en JavaScript también es muy simple. Puede usarlos </a:t>
            </a:r>
            <a:r>
              <a:rPr lang="es-MX" sz="2400" dirty="0" err="1">
                <a:latin typeface="Times New Roman" panose="02020603050405020304" pitchFamily="18" charset="0"/>
                <a:cs typeface="Times New Roman" panose="02020603050405020304" pitchFamily="18" charset="0"/>
              </a:rPr>
              <a:t>getAttribute</a:t>
            </a:r>
            <a:r>
              <a:rPr lang="es-MX" sz="2400" dirty="0">
                <a:latin typeface="Times New Roman" panose="02020603050405020304" pitchFamily="18" charset="0"/>
                <a:cs typeface="Times New Roman" panose="02020603050405020304" pitchFamily="18" charset="0"/>
              </a:rPr>
              <a:t>() con su nombre HTML completo para leerlos, pero el estándar define una forma más simple: </a:t>
            </a:r>
            <a:r>
              <a:rPr lang="es-MX" sz="2400" dirty="0" err="1">
                <a:latin typeface="Times New Roman" panose="02020603050405020304" pitchFamily="18" charset="0"/>
                <a:cs typeface="Times New Roman" panose="02020603050405020304" pitchFamily="18" charset="0"/>
              </a:rPr>
              <a:t>DOMStringMappuede</a:t>
            </a:r>
            <a:r>
              <a:rPr lang="es-MX" sz="2400" dirty="0">
                <a:latin typeface="Times New Roman" panose="02020603050405020304" pitchFamily="18" charset="0"/>
                <a:cs typeface="Times New Roman" panose="02020603050405020304" pitchFamily="18" charset="0"/>
              </a:rPr>
              <a:t> leerlos a través de una </a:t>
            </a:r>
            <a:r>
              <a:rPr lang="es-MX" sz="2400" b="1" dirty="0" err="1">
                <a:latin typeface="Times New Roman" panose="02020603050405020304" pitchFamily="18" charset="0"/>
                <a:cs typeface="Times New Roman" panose="02020603050405020304" pitchFamily="18" charset="0"/>
              </a:rPr>
              <a:t>dataset</a:t>
            </a:r>
            <a:r>
              <a:rPr lang="es-MX" sz="2400" dirty="0">
                <a:latin typeface="Times New Roman" panose="02020603050405020304" pitchFamily="18" charset="0"/>
                <a:cs typeface="Times New Roman" panose="02020603050405020304" pitchFamily="18" charset="0"/>
              </a:rPr>
              <a:t> propiedad.</a:t>
            </a:r>
          </a:p>
          <a:p>
            <a:pPr algn="just"/>
            <a:endParaRPr lang="es-MX" sz="2400" dirty="0">
              <a:latin typeface="Times New Roman" panose="02020603050405020304" pitchFamily="18" charset="0"/>
              <a:cs typeface="Times New Roman" panose="02020603050405020304" pitchFamily="18" charset="0"/>
            </a:endParaRPr>
          </a:p>
          <a:p>
            <a:endParaRPr lang="es-MX" sz="2400" dirty="0"/>
          </a:p>
        </p:txBody>
      </p:sp>
      <p:pic>
        <p:nvPicPr>
          <p:cNvPr id="6" name="Imagen 5">
            <a:extLst>
              <a:ext uri="{FF2B5EF4-FFF2-40B4-BE49-F238E27FC236}">
                <a16:creationId xmlns:a16="http://schemas.microsoft.com/office/drawing/2014/main" id="{3FC3FBE1-1762-43BF-8869-218C4A56DC49}"/>
              </a:ext>
            </a:extLst>
          </p:cNvPr>
          <p:cNvPicPr>
            <a:picLocks noChangeAspect="1"/>
          </p:cNvPicPr>
          <p:nvPr/>
        </p:nvPicPr>
        <p:blipFill>
          <a:blip r:embed="rId2"/>
          <a:stretch>
            <a:fillRect/>
          </a:stretch>
        </p:blipFill>
        <p:spPr>
          <a:xfrm>
            <a:off x="0" y="3429000"/>
            <a:ext cx="7089322" cy="3429000"/>
          </a:xfrm>
          <a:prstGeom prst="rect">
            <a:avLst/>
          </a:prstGeom>
        </p:spPr>
      </p:pic>
      <p:pic>
        <p:nvPicPr>
          <p:cNvPr id="8" name="Imagen 7">
            <a:extLst>
              <a:ext uri="{FF2B5EF4-FFF2-40B4-BE49-F238E27FC236}">
                <a16:creationId xmlns:a16="http://schemas.microsoft.com/office/drawing/2014/main" id="{0CFBBD7E-E728-4031-AB3F-B644FAED26FF}"/>
              </a:ext>
            </a:extLst>
          </p:cNvPr>
          <p:cNvPicPr>
            <a:picLocks noChangeAspect="1"/>
          </p:cNvPicPr>
          <p:nvPr/>
        </p:nvPicPr>
        <p:blipFill>
          <a:blip r:embed="rId3"/>
          <a:stretch>
            <a:fillRect/>
          </a:stretch>
        </p:blipFill>
        <p:spPr>
          <a:xfrm>
            <a:off x="7089322" y="4202723"/>
            <a:ext cx="5128519" cy="1550963"/>
          </a:xfrm>
          <a:prstGeom prst="rect">
            <a:avLst/>
          </a:prstGeom>
        </p:spPr>
      </p:pic>
    </p:spTree>
    <p:extLst>
      <p:ext uri="{BB962C8B-B14F-4D97-AF65-F5344CB8AC3E}">
        <p14:creationId xmlns:p14="http://schemas.microsoft.com/office/powerpoint/2010/main" val="19116614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244599-0752-4E57-9A6E-24FF9926B952}"/>
              </a:ext>
            </a:extLst>
          </p:cNvPr>
          <p:cNvSpPr>
            <a:spLocks noGrp="1"/>
          </p:cNvSpPr>
          <p:nvPr>
            <p:ph type="title"/>
          </p:nvPr>
        </p:nvSpPr>
        <p:spPr>
          <a:xfrm>
            <a:off x="838200" y="18256"/>
            <a:ext cx="10515600" cy="853942"/>
          </a:xfrm>
        </p:spPr>
        <p:txBody>
          <a:bodyPr/>
          <a:lstStyle/>
          <a:p>
            <a:pPr algn="ctr"/>
            <a:r>
              <a:rPr lang="es-MX" b="1" dirty="0">
                <a:latin typeface="Times New Roman" panose="02020603050405020304" pitchFamily="18" charset="0"/>
                <a:cs typeface="Times New Roman" panose="02020603050405020304" pitchFamily="18" charset="0"/>
              </a:rPr>
              <a:t>64. DOM: Estilos y Variables CSS</a:t>
            </a:r>
          </a:p>
        </p:txBody>
      </p:sp>
      <p:sp>
        <p:nvSpPr>
          <p:cNvPr id="3" name="Marcador de contenido 2">
            <a:extLst>
              <a:ext uri="{FF2B5EF4-FFF2-40B4-BE49-F238E27FC236}">
                <a16:creationId xmlns:a16="http://schemas.microsoft.com/office/drawing/2014/main" id="{0E17C98C-AE01-423C-978C-3B6827D7A3B9}"/>
              </a:ext>
            </a:extLst>
          </p:cNvPr>
          <p:cNvSpPr>
            <a:spLocks noGrp="1"/>
          </p:cNvSpPr>
          <p:nvPr>
            <p:ph idx="1"/>
          </p:nvPr>
        </p:nvSpPr>
        <p:spPr>
          <a:xfrm>
            <a:off x="363415" y="872198"/>
            <a:ext cx="11465169" cy="5556739"/>
          </a:xfrm>
        </p:spPr>
        <p:txBody>
          <a:bodyPr>
            <a:normAutofit/>
          </a:bodyPr>
          <a:lstStyle/>
          <a:p>
            <a:pPr algn="just"/>
            <a:r>
              <a:rPr lang="es-MX" sz="2400" dirty="0">
                <a:latin typeface="Times New Roman" panose="02020603050405020304" pitchFamily="18" charset="0"/>
                <a:cs typeface="Times New Roman" panose="02020603050405020304" pitchFamily="18" charset="0"/>
              </a:rPr>
              <a:t>Obtener o consultar los estilos de una propiedad:</a:t>
            </a: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marL="0" indent="0" algn="just">
              <a:buNone/>
            </a:pPr>
            <a:endParaRPr lang="es-MX" sz="24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Poner o colocar estilos a una propiedad:</a:t>
            </a:r>
          </a:p>
        </p:txBody>
      </p:sp>
      <p:pic>
        <p:nvPicPr>
          <p:cNvPr id="5" name="Imagen 4">
            <a:extLst>
              <a:ext uri="{FF2B5EF4-FFF2-40B4-BE49-F238E27FC236}">
                <a16:creationId xmlns:a16="http://schemas.microsoft.com/office/drawing/2014/main" id="{4B5B21B3-E2F7-4046-AA79-DA9063ED69AF}"/>
              </a:ext>
            </a:extLst>
          </p:cNvPr>
          <p:cNvPicPr>
            <a:picLocks noChangeAspect="1"/>
          </p:cNvPicPr>
          <p:nvPr/>
        </p:nvPicPr>
        <p:blipFill>
          <a:blip r:embed="rId2"/>
          <a:stretch>
            <a:fillRect/>
          </a:stretch>
        </p:blipFill>
        <p:spPr>
          <a:xfrm>
            <a:off x="3035043" y="1371334"/>
            <a:ext cx="6121914" cy="2493595"/>
          </a:xfrm>
          <a:prstGeom prst="rect">
            <a:avLst/>
          </a:prstGeom>
        </p:spPr>
      </p:pic>
      <p:pic>
        <p:nvPicPr>
          <p:cNvPr id="7" name="Imagen 6">
            <a:extLst>
              <a:ext uri="{FF2B5EF4-FFF2-40B4-BE49-F238E27FC236}">
                <a16:creationId xmlns:a16="http://schemas.microsoft.com/office/drawing/2014/main" id="{7D9224FD-64AA-4264-99A1-F0BD39549407}"/>
              </a:ext>
            </a:extLst>
          </p:cNvPr>
          <p:cNvPicPr>
            <a:picLocks noChangeAspect="1"/>
          </p:cNvPicPr>
          <p:nvPr/>
        </p:nvPicPr>
        <p:blipFill>
          <a:blip r:embed="rId3"/>
          <a:stretch>
            <a:fillRect/>
          </a:stretch>
        </p:blipFill>
        <p:spPr>
          <a:xfrm>
            <a:off x="3035043" y="4517145"/>
            <a:ext cx="6121914" cy="2322599"/>
          </a:xfrm>
          <a:prstGeom prst="rect">
            <a:avLst/>
          </a:prstGeom>
        </p:spPr>
      </p:pic>
    </p:spTree>
    <p:extLst>
      <p:ext uri="{BB962C8B-B14F-4D97-AF65-F5344CB8AC3E}">
        <p14:creationId xmlns:p14="http://schemas.microsoft.com/office/powerpoint/2010/main" val="37534303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43D9E77-3C21-46D4-A633-3734719D72AC}"/>
              </a:ext>
            </a:extLst>
          </p:cNvPr>
          <p:cNvPicPr>
            <a:picLocks noChangeAspect="1"/>
          </p:cNvPicPr>
          <p:nvPr/>
        </p:nvPicPr>
        <p:blipFill>
          <a:blip r:embed="rId2"/>
          <a:stretch>
            <a:fillRect/>
          </a:stretch>
        </p:blipFill>
        <p:spPr>
          <a:xfrm>
            <a:off x="4845267" y="0"/>
            <a:ext cx="7346733" cy="6858000"/>
          </a:xfrm>
          <a:prstGeom prst="rect">
            <a:avLst/>
          </a:prstGeom>
        </p:spPr>
      </p:pic>
      <p:pic>
        <p:nvPicPr>
          <p:cNvPr id="9" name="Imagen 8">
            <a:extLst>
              <a:ext uri="{FF2B5EF4-FFF2-40B4-BE49-F238E27FC236}">
                <a16:creationId xmlns:a16="http://schemas.microsoft.com/office/drawing/2014/main" id="{CCBEFDC3-B37D-45EC-B571-9D36B7A88339}"/>
              </a:ext>
            </a:extLst>
          </p:cNvPr>
          <p:cNvPicPr>
            <a:picLocks noChangeAspect="1"/>
          </p:cNvPicPr>
          <p:nvPr/>
        </p:nvPicPr>
        <p:blipFill>
          <a:blip r:embed="rId3"/>
          <a:stretch>
            <a:fillRect/>
          </a:stretch>
        </p:blipFill>
        <p:spPr>
          <a:xfrm>
            <a:off x="-1" y="-1"/>
            <a:ext cx="4845267" cy="3784715"/>
          </a:xfrm>
          <a:prstGeom prst="rect">
            <a:avLst/>
          </a:prstGeom>
        </p:spPr>
      </p:pic>
      <p:sp>
        <p:nvSpPr>
          <p:cNvPr id="10" name="CuadroTexto 9">
            <a:extLst>
              <a:ext uri="{FF2B5EF4-FFF2-40B4-BE49-F238E27FC236}">
                <a16:creationId xmlns:a16="http://schemas.microsoft.com/office/drawing/2014/main" id="{8A69A7B0-B7E5-44F6-A9C9-3A07B3F9DB82}"/>
              </a:ext>
            </a:extLst>
          </p:cNvPr>
          <p:cNvSpPr txBox="1"/>
          <p:nvPr/>
        </p:nvSpPr>
        <p:spPr>
          <a:xfrm>
            <a:off x="516460" y="4544673"/>
            <a:ext cx="3812344" cy="1569660"/>
          </a:xfrm>
          <a:prstGeom prst="rect">
            <a:avLst/>
          </a:prstGeom>
          <a:noFill/>
        </p:spPr>
        <p:txBody>
          <a:bodyPr wrap="square" rtlCol="0">
            <a:spAutoFit/>
          </a:bodyPr>
          <a:lstStyle/>
          <a:p>
            <a:pPr algn="just"/>
            <a:r>
              <a:rPr lang="es-MX" sz="2400" dirty="0">
                <a:latin typeface="Times New Roman" panose="02020603050405020304" pitchFamily="18" charset="0"/>
                <a:cs typeface="Times New Roman" panose="02020603050405020304" pitchFamily="18" charset="0"/>
              </a:rPr>
              <a:t>Básicamente esta obteniendo los atributos asignados en el HTML con </a:t>
            </a:r>
            <a:r>
              <a:rPr lang="es-MX" sz="2400" dirty="0" err="1">
                <a:latin typeface="Times New Roman" panose="02020603050405020304" pitchFamily="18" charset="0"/>
                <a:cs typeface="Times New Roman" panose="02020603050405020304" pitchFamily="18" charset="0"/>
              </a:rPr>
              <a:t>root</a:t>
            </a:r>
            <a:r>
              <a:rPr lang="es-MX" sz="2400" dirty="0">
                <a:latin typeface="Times New Roman" panose="02020603050405020304" pitchFamily="18" charset="0"/>
                <a:cs typeface="Times New Roman" panose="02020603050405020304" pitchFamily="18" charset="0"/>
              </a:rPr>
              <a:t> y los esta asignando al elemento </a:t>
            </a:r>
            <a:r>
              <a:rPr lang="es-MX" sz="2400" dirty="0" err="1">
                <a:latin typeface="Times New Roman" panose="02020603050405020304" pitchFamily="18" charset="0"/>
                <a:cs typeface="Times New Roman" panose="02020603050405020304" pitchFamily="18" charset="0"/>
              </a:rPr>
              <a:t>body</a:t>
            </a:r>
            <a:r>
              <a:rPr lang="es-MX"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933530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EBA692-E796-4C39-B546-0D648CABA7BF}"/>
              </a:ext>
            </a:extLst>
          </p:cNvPr>
          <p:cNvSpPr>
            <a:spLocks noGrp="1"/>
          </p:cNvSpPr>
          <p:nvPr>
            <p:ph type="title"/>
          </p:nvPr>
        </p:nvSpPr>
        <p:spPr>
          <a:xfrm>
            <a:off x="838200" y="18255"/>
            <a:ext cx="10515600" cy="1325563"/>
          </a:xfrm>
        </p:spPr>
        <p:txBody>
          <a:bodyPr/>
          <a:lstStyle/>
          <a:p>
            <a:pPr algn="ctr"/>
            <a:r>
              <a:rPr lang="es-MX" b="1" dirty="0">
                <a:latin typeface="Times New Roman" panose="02020603050405020304" pitchFamily="18" charset="0"/>
                <a:cs typeface="Times New Roman" panose="02020603050405020304" pitchFamily="18" charset="0"/>
              </a:rPr>
              <a:t>65. DOM: Clases CSS</a:t>
            </a:r>
          </a:p>
        </p:txBody>
      </p:sp>
      <p:sp>
        <p:nvSpPr>
          <p:cNvPr id="3" name="Marcador de contenido 2">
            <a:extLst>
              <a:ext uri="{FF2B5EF4-FFF2-40B4-BE49-F238E27FC236}">
                <a16:creationId xmlns:a16="http://schemas.microsoft.com/office/drawing/2014/main" id="{4AC45759-F09A-4B39-B8D4-A53DD671AB43}"/>
              </a:ext>
            </a:extLst>
          </p:cNvPr>
          <p:cNvSpPr>
            <a:spLocks noGrp="1"/>
          </p:cNvSpPr>
          <p:nvPr>
            <p:ph idx="1"/>
          </p:nvPr>
        </p:nvSpPr>
        <p:spPr>
          <a:xfrm>
            <a:off x="412652" y="1076532"/>
            <a:ext cx="11366695" cy="5514182"/>
          </a:xfrm>
        </p:spPr>
        <p:txBody>
          <a:bodyPr>
            <a:normAutofit/>
          </a:bodyPr>
          <a:lstStyle/>
          <a:p>
            <a:pPr algn="just"/>
            <a:r>
              <a:rPr lang="es-MX" sz="2400" dirty="0">
                <a:latin typeface="Times New Roman" panose="02020603050405020304" pitchFamily="18" charset="0"/>
                <a:cs typeface="Times New Roman" panose="02020603050405020304" pitchFamily="18" charset="0"/>
              </a:rPr>
              <a:t>Las propiedades:</a:t>
            </a:r>
          </a:p>
          <a:p>
            <a:pPr algn="just"/>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className</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devuelve el nombre de la clase que contenga el elemento.</a:t>
            </a:r>
          </a:p>
          <a:p>
            <a:pPr algn="just"/>
            <a:r>
              <a:rPr lang="es-MX" sz="2400" b="1" dirty="0">
                <a:latin typeface="Times New Roman" panose="02020603050405020304" pitchFamily="18" charset="0"/>
                <a:cs typeface="Times New Roman" panose="02020603050405020304" pitchFamily="18" charset="0"/>
                <a:sym typeface="Wingdings" panose="05000000000000000000" pitchFamily="2" charset="2"/>
              </a:rPr>
              <a:t>.</a:t>
            </a:r>
            <a:r>
              <a:rPr lang="es-MX" sz="2400" b="1" dirty="0" err="1">
                <a:latin typeface="Times New Roman" panose="02020603050405020304" pitchFamily="18" charset="0"/>
                <a:cs typeface="Times New Roman" panose="02020603050405020304" pitchFamily="18" charset="0"/>
                <a:sym typeface="Wingdings" panose="05000000000000000000" pitchFamily="2" charset="2"/>
              </a:rPr>
              <a:t>classList</a:t>
            </a:r>
            <a:r>
              <a:rPr lang="es-MX" sz="2400" b="1"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enlista todas las clases que contenga ese elemento.</a:t>
            </a:r>
          </a:p>
          <a:p>
            <a:pPr algn="just"/>
            <a:r>
              <a:rPr lang="es-MX" sz="2400" dirty="0">
                <a:latin typeface="Times New Roman" panose="02020603050405020304" pitchFamily="18" charset="0"/>
                <a:cs typeface="Times New Roman" panose="02020603050405020304" pitchFamily="18" charset="0"/>
                <a:sym typeface="Wingdings" panose="05000000000000000000" pitchFamily="2" charset="2"/>
              </a:rPr>
              <a:t>Los métodos:</a:t>
            </a:r>
          </a:p>
          <a:p>
            <a:pPr algn="just"/>
            <a:r>
              <a:rPr lang="es-MX" sz="2400" b="1" dirty="0">
                <a:latin typeface="Times New Roman" panose="02020603050405020304" pitchFamily="18" charset="0"/>
                <a:cs typeface="Times New Roman" panose="02020603050405020304" pitchFamily="18" charset="0"/>
                <a:sym typeface="Wingdings" panose="05000000000000000000" pitchFamily="2" charset="2"/>
              </a:rPr>
              <a:t>.</a:t>
            </a:r>
            <a:r>
              <a:rPr lang="es-MX" sz="2400" b="1" dirty="0" err="1">
                <a:latin typeface="Times New Roman" panose="02020603050405020304" pitchFamily="18" charset="0"/>
                <a:cs typeface="Times New Roman" panose="02020603050405020304" pitchFamily="18" charset="0"/>
                <a:sym typeface="Wingdings" panose="05000000000000000000" pitchFamily="2" charset="2"/>
              </a:rPr>
              <a:t>classList.add</a:t>
            </a:r>
            <a:r>
              <a:rPr lang="es-MX" sz="2400" b="1"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agrega una clase nueva al elemento.</a:t>
            </a:r>
          </a:p>
          <a:p>
            <a:pPr algn="just"/>
            <a:r>
              <a:rPr lang="es-MX" sz="2400" b="1" dirty="0">
                <a:latin typeface="Times New Roman" panose="02020603050405020304" pitchFamily="18" charset="0"/>
                <a:cs typeface="Times New Roman" panose="02020603050405020304" pitchFamily="18" charset="0"/>
                <a:sym typeface="Wingdings" panose="05000000000000000000" pitchFamily="2" charset="2"/>
              </a:rPr>
              <a:t>.</a:t>
            </a:r>
            <a:r>
              <a:rPr lang="es-MX" sz="2400" b="1" dirty="0" err="1">
                <a:latin typeface="Times New Roman" panose="02020603050405020304" pitchFamily="18" charset="0"/>
                <a:cs typeface="Times New Roman" panose="02020603050405020304" pitchFamily="18" charset="0"/>
                <a:sym typeface="Wingdings" panose="05000000000000000000" pitchFamily="2" charset="2"/>
              </a:rPr>
              <a:t>classList.contains</a:t>
            </a:r>
            <a:r>
              <a:rPr lang="es-MX" sz="2400" b="1"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(contiene) devuelve true/false si contiene esa clase.</a:t>
            </a:r>
          </a:p>
          <a:p>
            <a:pPr algn="just"/>
            <a:r>
              <a:rPr lang="es-MX" sz="2400" b="1" dirty="0">
                <a:latin typeface="Times New Roman" panose="02020603050405020304" pitchFamily="18" charset="0"/>
                <a:cs typeface="Times New Roman" panose="02020603050405020304" pitchFamily="18" charset="0"/>
                <a:sym typeface="Wingdings" panose="05000000000000000000" pitchFamily="2" charset="2"/>
              </a:rPr>
              <a:t>.</a:t>
            </a:r>
            <a:r>
              <a:rPr lang="es-MX" sz="2400" b="1" dirty="0" err="1">
                <a:latin typeface="Times New Roman" panose="02020603050405020304" pitchFamily="18" charset="0"/>
                <a:cs typeface="Times New Roman" panose="02020603050405020304" pitchFamily="18" charset="0"/>
                <a:sym typeface="Wingdings" panose="05000000000000000000" pitchFamily="2" charset="2"/>
              </a:rPr>
              <a:t>classList.remove</a:t>
            </a:r>
            <a:r>
              <a:rPr lang="es-MX" sz="2400" b="1"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Remueve (elimina) una clase del elemento.</a:t>
            </a:r>
          </a:p>
          <a:p>
            <a:pPr algn="just"/>
            <a:r>
              <a:rPr lang="es-MX" sz="2400" b="1" dirty="0">
                <a:latin typeface="Times New Roman" panose="02020603050405020304" pitchFamily="18" charset="0"/>
                <a:cs typeface="Times New Roman" panose="02020603050405020304" pitchFamily="18" charset="0"/>
                <a:sym typeface="Wingdings" panose="05000000000000000000" pitchFamily="2" charset="2"/>
              </a:rPr>
              <a:t>.</a:t>
            </a:r>
            <a:r>
              <a:rPr lang="es-MX" sz="2400" b="1" dirty="0" err="1">
                <a:latin typeface="Times New Roman" panose="02020603050405020304" pitchFamily="18" charset="0"/>
                <a:cs typeface="Times New Roman" panose="02020603050405020304" pitchFamily="18" charset="0"/>
                <a:sym typeface="Wingdings" panose="05000000000000000000" pitchFamily="2" charset="2"/>
              </a:rPr>
              <a:t>classList.toggle</a:t>
            </a:r>
            <a:r>
              <a:rPr lang="es-MX" sz="2400" b="1"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Es un interruptor(palanca), el cual evalúa dos cosas: si contiene la clase el elemento entonces lo elimina, si no la contiene entonces la agrega.</a:t>
            </a:r>
          </a:p>
          <a:p>
            <a:pPr algn="just"/>
            <a:r>
              <a:rPr lang="es-MX" sz="2400" b="1" dirty="0">
                <a:latin typeface="Times New Roman" panose="02020603050405020304" pitchFamily="18" charset="0"/>
                <a:cs typeface="Times New Roman" panose="02020603050405020304" pitchFamily="18" charset="0"/>
                <a:sym typeface="Wingdings" panose="05000000000000000000" pitchFamily="2" charset="2"/>
              </a:rPr>
              <a:t>.</a:t>
            </a:r>
            <a:r>
              <a:rPr lang="es-MX" sz="2400" b="1" dirty="0" err="1">
                <a:latin typeface="Times New Roman" panose="02020603050405020304" pitchFamily="18" charset="0"/>
                <a:cs typeface="Times New Roman" panose="02020603050405020304" pitchFamily="18" charset="0"/>
                <a:sym typeface="Wingdings" panose="05000000000000000000" pitchFamily="2" charset="2"/>
              </a:rPr>
              <a:t>classList.replace</a:t>
            </a:r>
            <a:r>
              <a:rPr lang="es-MX" sz="2400" b="1" dirty="0">
                <a:latin typeface="Times New Roman" panose="02020603050405020304" pitchFamily="18" charset="0"/>
                <a:cs typeface="Times New Roman" panose="02020603050405020304" pitchFamily="18" charset="0"/>
                <a:sym typeface="Wingdings" panose="05000000000000000000" pitchFamily="2" charset="2"/>
              </a:rPr>
              <a:t>(“ ”, “ “) </a:t>
            </a:r>
            <a:r>
              <a:rPr lang="es-MX" sz="2400" dirty="0">
                <a:latin typeface="Times New Roman" panose="02020603050405020304" pitchFamily="18" charset="0"/>
                <a:cs typeface="Times New Roman" panose="02020603050405020304" pitchFamily="18" charset="0"/>
                <a:sym typeface="Wingdings" panose="05000000000000000000" pitchFamily="2" charset="2"/>
              </a:rPr>
              <a:t> (remplazar) este método recibe dos parámetros, el primero es la clase a ser removida, el segundo la clase que por la cual será remplazada.</a:t>
            </a:r>
          </a:p>
          <a:p>
            <a:pPr algn="just"/>
            <a:r>
              <a:rPr lang="es-MX" sz="2400" dirty="0">
                <a:latin typeface="Times New Roman" panose="02020603050405020304" pitchFamily="18" charset="0"/>
                <a:cs typeface="Times New Roman" panose="02020603050405020304" pitchFamily="18" charset="0"/>
                <a:sym typeface="Wingdings" panose="05000000000000000000" pitchFamily="2" charset="2"/>
              </a:rPr>
              <a:t>Los métodos .</a:t>
            </a:r>
            <a:r>
              <a:rPr lang="es-MX" sz="2400" dirty="0" err="1">
                <a:latin typeface="Times New Roman" panose="02020603050405020304" pitchFamily="18" charset="0"/>
                <a:cs typeface="Times New Roman" panose="02020603050405020304" pitchFamily="18" charset="0"/>
                <a:sym typeface="Wingdings" panose="05000000000000000000" pitchFamily="2" charset="2"/>
              </a:rPr>
              <a:t>add</a:t>
            </a:r>
            <a:r>
              <a:rPr lang="es-MX" sz="2400"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err="1">
                <a:latin typeface="Times New Roman" panose="02020603050405020304" pitchFamily="18" charset="0"/>
                <a:cs typeface="Times New Roman" panose="02020603050405020304" pitchFamily="18" charset="0"/>
                <a:sym typeface="Wingdings" panose="05000000000000000000" pitchFamily="2" charset="2"/>
              </a:rPr>
              <a:t>remove</a:t>
            </a:r>
            <a:r>
              <a:rPr lang="es-MX" sz="2400"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err="1">
                <a:latin typeface="Times New Roman" panose="02020603050405020304" pitchFamily="18" charset="0"/>
                <a:cs typeface="Times New Roman" panose="02020603050405020304" pitchFamily="18" charset="0"/>
                <a:sym typeface="Wingdings" panose="05000000000000000000" pitchFamily="2" charset="2"/>
              </a:rPr>
              <a:t>toggle</a:t>
            </a:r>
            <a:r>
              <a:rPr lang="es-MX" sz="2400" dirty="0">
                <a:latin typeface="Times New Roman" panose="02020603050405020304" pitchFamily="18" charset="0"/>
                <a:cs typeface="Times New Roman" panose="02020603050405020304" pitchFamily="18" charset="0"/>
                <a:sym typeface="Wingdings" panose="05000000000000000000" pitchFamily="2" charset="2"/>
              </a:rPr>
              <a:t> también pueden recibir (x) numero de clases separadas por (,), igual se van a agregar, a remover.</a:t>
            </a:r>
          </a:p>
        </p:txBody>
      </p:sp>
    </p:spTree>
    <p:extLst>
      <p:ext uri="{BB962C8B-B14F-4D97-AF65-F5344CB8AC3E}">
        <p14:creationId xmlns:p14="http://schemas.microsoft.com/office/powerpoint/2010/main" val="12259974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01F026B-375C-40C7-A41C-0E6EA13EB35A}"/>
              </a:ext>
            </a:extLst>
          </p:cNvPr>
          <p:cNvPicPr>
            <a:picLocks noChangeAspect="1"/>
          </p:cNvPicPr>
          <p:nvPr/>
        </p:nvPicPr>
        <p:blipFill>
          <a:blip r:embed="rId2"/>
          <a:stretch>
            <a:fillRect/>
          </a:stretch>
        </p:blipFill>
        <p:spPr>
          <a:xfrm>
            <a:off x="12156" y="0"/>
            <a:ext cx="6343650" cy="6858000"/>
          </a:xfrm>
          <a:prstGeom prst="rect">
            <a:avLst/>
          </a:prstGeom>
        </p:spPr>
      </p:pic>
      <p:pic>
        <p:nvPicPr>
          <p:cNvPr id="7" name="Imagen 6">
            <a:extLst>
              <a:ext uri="{FF2B5EF4-FFF2-40B4-BE49-F238E27FC236}">
                <a16:creationId xmlns:a16="http://schemas.microsoft.com/office/drawing/2014/main" id="{C4D4439D-5D73-4B8C-B3F7-E2A8359C88F9}"/>
              </a:ext>
            </a:extLst>
          </p:cNvPr>
          <p:cNvPicPr>
            <a:picLocks noChangeAspect="1"/>
          </p:cNvPicPr>
          <p:nvPr/>
        </p:nvPicPr>
        <p:blipFill>
          <a:blip r:embed="rId3"/>
          <a:stretch>
            <a:fillRect/>
          </a:stretch>
        </p:blipFill>
        <p:spPr>
          <a:xfrm>
            <a:off x="6771501" y="0"/>
            <a:ext cx="5420499" cy="4740813"/>
          </a:xfrm>
          <a:prstGeom prst="rect">
            <a:avLst/>
          </a:prstGeom>
        </p:spPr>
      </p:pic>
    </p:spTree>
    <p:extLst>
      <p:ext uri="{BB962C8B-B14F-4D97-AF65-F5344CB8AC3E}">
        <p14:creationId xmlns:p14="http://schemas.microsoft.com/office/powerpoint/2010/main" val="196430544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97987B-A30E-422D-B23E-D7339ECFF0BC}"/>
              </a:ext>
            </a:extLst>
          </p:cNvPr>
          <p:cNvSpPr>
            <a:spLocks noGrp="1"/>
          </p:cNvSpPr>
          <p:nvPr>
            <p:ph type="title"/>
          </p:nvPr>
        </p:nvSpPr>
        <p:spPr/>
        <p:txBody>
          <a:bodyPr/>
          <a:lstStyle/>
          <a:p>
            <a:pPr algn="ctr"/>
            <a:r>
              <a:rPr lang="es-MX" b="1" dirty="0">
                <a:latin typeface="Times New Roman" panose="02020603050405020304" pitchFamily="18" charset="0"/>
                <a:cs typeface="Times New Roman" panose="02020603050405020304" pitchFamily="18" charset="0"/>
              </a:rPr>
              <a:t>66. DOM: Texto y HTML.</a:t>
            </a:r>
          </a:p>
        </p:txBody>
      </p:sp>
      <p:sp>
        <p:nvSpPr>
          <p:cNvPr id="3" name="Marcador de contenido 2">
            <a:extLst>
              <a:ext uri="{FF2B5EF4-FFF2-40B4-BE49-F238E27FC236}">
                <a16:creationId xmlns:a16="http://schemas.microsoft.com/office/drawing/2014/main" id="{AFEE78EA-3727-4953-B14B-A50C314287B4}"/>
              </a:ext>
            </a:extLst>
          </p:cNvPr>
          <p:cNvSpPr>
            <a:spLocks noGrp="1"/>
          </p:cNvSpPr>
          <p:nvPr>
            <p:ph idx="1"/>
          </p:nvPr>
        </p:nvSpPr>
        <p:spPr/>
        <p:txBody>
          <a:bodyPr>
            <a:normAutofit/>
          </a:bodyPr>
          <a:lstStyle/>
          <a:p>
            <a:pPr algn="just"/>
            <a:r>
              <a:rPr lang="es-MX" sz="2400" dirty="0">
                <a:latin typeface="Times New Roman" panose="02020603050405020304" pitchFamily="18" charset="0"/>
                <a:cs typeface="Times New Roman" panose="02020603050405020304" pitchFamily="18" charset="0"/>
              </a:rPr>
              <a:t>Propiedades para insertar textos y HTML a un elemento:</a:t>
            </a:r>
          </a:p>
          <a:p>
            <a:pPr marL="514350" indent="-514350" algn="just">
              <a:buFont typeface="+mj-lt"/>
              <a:buAutoNum type="arabicPeriod"/>
            </a:pP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innerText</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(Texto interior/interno) Es una forma de insertar texto NO estándar.</a:t>
            </a:r>
          </a:p>
          <a:p>
            <a:pPr marL="514350" indent="-514350" algn="just">
              <a:buFont typeface="+mj-lt"/>
              <a:buAutoNum type="arabicPeriod"/>
            </a:pPr>
            <a:r>
              <a:rPr lang="es-MX" sz="2400" b="1" dirty="0">
                <a:latin typeface="Times New Roman" panose="02020603050405020304" pitchFamily="18" charset="0"/>
                <a:cs typeface="Times New Roman" panose="02020603050405020304" pitchFamily="18" charset="0"/>
                <a:sym typeface="Wingdings" panose="05000000000000000000" pitchFamily="2" charset="2"/>
              </a:rPr>
              <a:t>.</a:t>
            </a:r>
            <a:r>
              <a:rPr lang="es-MX" sz="2400" b="1" dirty="0" err="1">
                <a:latin typeface="Times New Roman" panose="02020603050405020304" pitchFamily="18" charset="0"/>
                <a:cs typeface="Times New Roman" panose="02020603050405020304" pitchFamily="18" charset="0"/>
                <a:sym typeface="Wingdings" panose="05000000000000000000" pitchFamily="2" charset="2"/>
              </a:rPr>
              <a:t>textContent</a:t>
            </a:r>
            <a:r>
              <a:rPr lang="es-MX" sz="2400" b="1"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(Contenido de texto) Forma estándar para agregar puro texto, si se ingresan etiquetas (código HTML) la propiedad lo interpretara como texto.</a:t>
            </a:r>
          </a:p>
          <a:p>
            <a:pPr marL="514350" indent="-514350" algn="just">
              <a:buFont typeface="+mj-lt"/>
              <a:buAutoNum type="arabicPeriod"/>
            </a:pPr>
            <a:r>
              <a:rPr lang="es-MX" sz="2400" b="1" dirty="0">
                <a:latin typeface="Times New Roman" panose="02020603050405020304" pitchFamily="18" charset="0"/>
                <a:cs typeface="Times New Roman" panose="02020603050405020304" pitchFamily="18" charset="0"/>
                <a:sym typeface="Wingdings" panose="05000000000000000000" pitchFamily="2" charset="2"/>
              </a:rPr>
              <a:t>.</a:t>
            </a:r>
            <a:r>
              <a:rPr lang="es-MX" sz="2400" b="1" dirty="0" err="1">
                <a:latin typeface="Times New Roman" panose="02020603050405020304" pitchFamily="18" charset="0"/>
                <a:cs typeface="Times New Roman" panose="02020603050405020304" pitchFamily="18" charset="0"/>
                <a:sym typeface="Wingdings" panose="05000000000000000000" pitchFamily="2" charset="2"/>
              </a:rPr>
              <a:t>innerHTML</a:t>
            </a:r>
            <a:r>
              <a:rPr lang="es-MX" sz="2400" b="1"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(código HTML interior/interno) Es una forma para agregar texto y si se agregan etiquetas las interpretara como código HTML. </a:t>
            </a:r>
          </a:p>
          <a:p>
            <a:pPr marL="514350" indent="-514350" algn="just">
              <a:buFont typeface="+mj-lt"/>
              <a:buAutoNum type="arabicPeriod"/>
            </a:pPr>
            <a:r>
              <a:rPr lang="es-MX" sz="2400" b="1" dirty="0">
                <a:latin typeface="Times New Roman" panose="02020603050405020304" pitchFamily="18" charset="0"/>
                <a:cs typeface="Times New Roman" panose="02020603050405020304" pitchFamily="18" charset="0"/>
                <a:sym typeface="Wingdings" panose="05000000000000000000" pitchFamily="2" charset="2"/>
              </a:rPr>
              <a:t>.</a:t>
            </a:r>
            <a:r>
              <a:rPr lang="es-MX" sz="2400" b="1" dirty="0" err="1">
                <a:latin typeface="Times New Roman" panose="02020603050405020304" pitchFamily="18" charset="0"/>
                <a:cs typeface="Times New Roman" panose="02020603050405020304" pitchFamily="18" charset="0"/>
                <a:sym typeface="Wingdings" panose="05000000000000000000" pitchFamily="2" charset="2"/>
              </a:rPr>
              <a:t>outerHTML</a:t>
            </a:r>
            <a:r>
              <a:rPr lang="es-MX" sz="2400" b="1"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(código HTML externo) Es una forma en la que se reemplaza completamente un elemento de HTML por otro (al que se iguala).</a:t>
            </a:r>
          </a:p>
          <a:p>
            <a:pPr marL="514350" indent="-514350" algn="just">
              <a:buFont typeface="+mj-lt"/>
              <a:buAutoNum type="arabicPeriod"/>
            </a:pPr>
            <a:endParaRPr lang="es-MX"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37117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E2D201-CC11-44C4-A368-06C01F893C9A}"/>
              </a:ext>
            </a:extLst>
          </p:cNvPr>
          <p:cNvSpPr>
            <a:spLocks noGrp="1"/>
          </p:cNvSpPr>
          <p:nvPr>
            <p:ph type="title"/>
          </p:nvPr>
        </p:nvSpPr>
        <p:spPr>
          <a:xfrm>
            <a:off x="0" y="0"/>
            <a:ext cx="2284828" cy="872832"/>
          </a:xfrm>
        </p:spPr>
        <p:txBody>
          <a:bodyPr>
            <a:normAutofit/>
          </a:bodyPr>
          <a:lstStyle/>
          <a:p>
            <a:r>
              <a:rPr lang="es-MX" sz="4000">
                <a:latin typeface="Times New Roman" panose="02020603050405020304" pitchFamily="18" charset="0"/>
                <a:cs typeface="Times New Roman" panose="02020603050405020304" pitchFamily="18" charset="0"/>
              </a:rPr>
              <a:t>Ejemplo:</a:t>
            </a:r>
          </a:p>
        </p:txBody>
      </p:sp>
      <p:sp>
        <p:nvSpPr>
          <p:cNvPr id="3" name="Marcador de contenido 2">
            <a:extLst>
              <a:ext uri="{FF2B5EF4-FFF2-40B4-BE49-F238E27FC236}">
                <a16:creationId xmlns:a16="http://schemas.microsoft.com/office/drawing/2014/main" id="{2F7CA3C7-D75B-47DA-B91A-F4020E20F04A}"/>
              </a:ext>
            </a:extLst>
          </p:cNvPr>
          <p:cNvSpPr>
            <a:spLocks noGrp="1"/>
          </p:cNvSpPr>
          <p:nvPr>
            <p:ph idx="1"/>
          </p:nvPr>
        </p:nvSpPr>
        <p:spPr>
          <a:xfrm>
            <a:off x="2245201" y="235977"/>
            <a:ext cx="9700846" cy="2633834"/>
          </a:xfrm>
        </p:spPr>
        <p:txBody>
          <a:bodyPr>
            <a:normAutofit/>
          </a:bodyPr>
          <a:lstStyle/>
          <a:p>
            <a:pPr algn="just"/>
            <a:r>
              <a:rPr lang="es-MX" sz="2400" dirty="0">
                <a:latin typeface="Times New Roman" panose="02020603050405020304" pitchFamily="18" charset="0"/>
                <a:cs typeface="Times New Roman" panose="02020603050405020304" pitchFamily="18" charset="0"/>
              </a:rPr>
              <a:t>Se guarda un elemento en una nueva variable.</a:t>
            </a:r>
          </a:p>
          <a:p>
            <a:pPr algn="just"/>
            <a:r>
              <a:rPr lang="es-MX" sz="2400" dirty="0">
                <a:latin typeface="Times New Roman" panose="02020603050405020304" pitchFamily="18" charset="0"/>
                <a:cs typeface="Times New Roman" panose="02020603050405020304" pitchFamily="18" charset="0"/>
              </a:rPr>
              <a:t>Después se crea una nueva variable , en la que ese agrega un pequeño código HTML.</a:t>
            </a:r>
          </a:p>
        </p:txBody>
      </p:sp>
      <p:pic>
        <p:nvPicPr>
          <p:cNvPr id="5" name="Imagen 4">
            <a:extLst>
              <a:ext uri="{FF2B5EF4-FFF2-40B4-BE49-F238E27FC236}">
                <a16:creationId xmlns:a16="http://schemas.microsoft.com/office/drawing/2014/main" id="{D1448F6E-41B9-45BD-9D7D-189E750C51C1}"/>
              </a:ext>
            </a:extLst>
          </p:cNvPr>
          <p:cNvPicPr>
            <a:picLocks noChangeAspect="1"/>
          </p:cNvPicPr>
          <p:nvPr/>
        </p:nvPicPr>
        <p:blipFill>
          <a:blip r:embed="rId2"/>
          <a:stretch>
            <a:fillRect/>
          </a:stretch>
        </p:blipFill>
        <p:spPr>
          <a:xfrm>
            <a:off x="138145" y="2267008"/>
            <a:ext cx="6754701" cy="4454091"/>
          </a:xfrm>
          <a:prstGeom prst="rect">
            <a:avLst/>
          </a:prstGeom>
        </p:spPr>
      </p:pic>
      <p:sp>
        <p:nvSpPr>
          <p:cNvPr id="8" name="CuadroTexto 7">
            <a:extLst>
              <a:ext uri="{FF2B5EF4-FFF2-40B4-BE49-F238E27FC236}">
                <a16:creationId xmlns:a16="http://schemas.microsoft.com/office/drawing/2014/main" id="{9A185AA1-C112-4EA5-85C7-CE447CCFE2B2}"/>
              </a:ext>
            </a:extLst>
          </p:cNvPr>
          <p:cNvSpPr txBox="1"/>
          <p:nvPr/>
        </p:nvSpPr>
        <p:spPr>
          <a:xfrm>
            <a:off x="7568418" y="1680449"/>
            <a:ext cx="4269821" cy="1200329"/>
          </a:xfrm>
          <a:prstGeom prst="rect">
            <a:avLst/>
          </a:prstGeom>
          <a:noFill/>
        </p:spPr>
        <p:txBody>
          <a:bodyPr wrap="square" rtlCol="0">
            <a:spAutoFit/>
          </a:bodyPr>
          <a:lstStyle/>
          <a:p>
            <a:r>
              <a:rPr lang="es-MX" sz="2400" dirty="0">
                <a:latin typeface="Times New Roman" panose="02020603050405020304" pitchFamily="18" charset="0"/>
                <a:cs typeface="Times New Roman" panose="02020603050405020304" pitchFamily="18" charset="0"/>
              </a:rPr>
              <a:t>Utilizando la forma 1:</a:t>
            </a:r>
          </a:p>
          <a:p>
            <a:r>
              <a:rPr lang="es-MX" sz="2400" dirty="0">
                <a:latin typeface="Times New Roman" panose="02020603050405020304" pitchFamily="18" charset="0"/>
                <a:cs typeface="Times New Roman" panose="02020603050405020304" pitchFamily="18" charset="0"/>
              </a:rPr>
              <a:t>$</a:t>
            </a:r>
            <a:r>
              <a:rPr lang="es-MX" sz="2400" dirty="0" err="1">
                <a:latin typeface="Times New Roman" panose="02020603050405020304" pitchFamily="18" charset="0"/>
                <a:cs typeface="Times New Roman" panose="02020603050405020304" pitchFamily="18" charset="0"/>
              </a:rPr>
              <a:t>whatIsDOM.innerText</a:t>
            </a:r>
            <a:r>
              <a:rPr lang="es-MX" sz="2400" dirty="0">
                <a:latin typeface="Times New Roman" panose="02020603050405020304" pitchFamily="18" charset="0"/>
                <a:cs typeface="Times New Roman" panose="02020603050405020304" pitchFamily="18" charset="0"/>
              </a:rPr>
              <a:t> = </a:t>
            </a:r>
            <a:r>
              <a:rPr lang="es-MX" sz="2400" dirty="0" err="1">
                <a:latin typeface="Times New Roman" panose="02020603050405020304" pitchFamily="18" charset="0"/>
                <a:cs typeface="Times New Roman" panose="02020603050405020304" pitchFamily="18" charset="0"/>
              </a:rPr>
              <a:t>text</a:t>
            </a:r>
            <a:r>
              <a:rPr lang="es-MX" sz="2400" dirty="0">
                <a:latin typeface="Times New Roman" panose="02020603050405020304" pitchFamily="18" charset="0"/>
                <a:cs typeface="Times New Roman" panose="02020603050405020304" pitchFamily="18" charset="0"/>
              </a:rPr>
              <a:t>;</a:t>
            </a:r>
          </a:p>
          <a:p>
            <a:r>
              <a:rPr lang="es-MX" sz="2400" dirty="0">
                <a:latin typeface="Times New Roman" panose="02020603050405020304" pitchFamily="18" charset="0"/>
                <a:cs typeface="Times New Roman" panose="02020603050405020304" pitchFamily="18" charset="0"/>
              </a:rPr>
              <a:t>Resultado:</a:t>
            </a:r>
          </a:p>
        </p:txBody>
      </p:sp>
      <p:pic>
        <p:nvPicPr>
          <p:cNvPr id="10" name="Imagen 9">
            <a:extLst>
              <a:ext uri="{FF2B5EF4-FFF2-40B4-BE49-F238E27FC236}">
                <a16:creationId xmlns:a16="http://schemas.microsoft.com/office/drawing/2014/main" id="{396AB7CC-23B7-4B4B-8E9C-7944EBBCC40C}"/>
              </a:ext>
            </a:extLst>
          </p:cNvPr>
          <p:cNvPicPr>
            <a:picLocks noChangeAspect="1"/>
          </p:cNvPicPr>
          <p:nvPr/>
        </p:nvPicPr>
        <p:blipFill>
          <a:blip r:embed="rId3"/>
          <a:stretch>
            <a:fillRect/>
          </a:stretch>
        </p:blipFill>
        <p:spPr>
          <a:xfrm>
            <a:off x="7000654" y="3105788"/>
            <a:ext cx="5191346" cy="3492116"/>
          </a:xfrm>
          <a:prstGeom prst="rect">
            <a:avLst/>
          </a:prstGeom>
        </p:spPr>
      </p:pic>
    </p:spTree>
    <p:extLst>
      <p:ext uri="{BB962C8B-B14F-4D97-AF65-F5344CB8AC3E}">
        <p14:creationId xmlns:p14="http://schemas.microsoft.com/office/powerpoint/2010/main" val="14599201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59F5482-A8C0-41D0-8A3F-45D1A4B1B897}"/>
              </a:ext>
            </a:extLst>
          </p:cNvPr>
          <p:cNvSpPr>
            <a:spLocks noGrp="1"/>
          </p:cNvSpPr>
          <p:nvPr>
            <p:ph idx="1"/>
          </p:nvPr>
        </p:nvSpPr>
        <p:spPr>
          <a:xfrm>
            <a:off x="504038" y="221908"/>
            <a:ext cx="4831078" cy="1519456"/>
          </a:xfrm>
        </p:spPr>
        <p:txBody>
          <a:bodyPr>
            <a:normAutofit/>
          </a:bodyPr>
          <a:lstStyle/>
          <a:p>
            <a:pPr algn="just"/>
            <a:r>
              <a:rPr lang="en-US" sz="2400" b="1" dirty="0">
                <a:latin typeface="Times New Roman" panose="02020603050405020304" pitchFamily="18" charset="0"/>
                <a:cs typeface="Times New Roman" panose="02020603050405020304" pitchFamily="18" charset="0"/>
              </a:rPr>
              <a:t>Forma </a:t>
            </a:r>
            <a:r>
              <a:rPr lang="es-MX" sz="2400" b="1" dirty="0">
                <a:latin typeface="Times New Roman" panose="02020603050405020304" pitchFamily="18" charset="0"/>
                <a:cs typeface="Times New Roman" panose="02020603050405020304" pitchFamily="18" charset="0"/>
              </a:rPr>
              <a:t>numero</a:t>
            </a:r>
            <a:r>
              <a:rPr lang="en-US" sz="2400" b="1" dirty="0">
                <a:latin typeface="Times New Roman" panose="02020603050405020304" pitchFamily="18" charset="0"/>
                <a:cs typeface="Times New Roman" panose="02020603050405020304" pitchFamily="18" charset="0"/>
              </a:rPr>
              <a:t> 2:</a:t>
            </a:r>
          </a:p>
          <a:p>
            <a:pPr algn="just"/>
            <a:r>
              <a:rPr lang="es-MX" sz="2400" dirty="0">
                <a:latin typeface="Times New Roman" panose="02020603050405020304" pitchFamily="18" charset="0"/>
                <a:cs typeface="Times New Roman" panose="02020603050405020304" pitchFamily="18" charset="0"/>
              </a:rPr>
              <a:t>$</a:t>
            </a:r>
            <a:r>
              <a:rPr lang="es-MX" sz="2400" dirty="0" err="1">
                <a:latin typeface="Times New Roman" panose="02020603050405020304" pitchFamily="18" charset="0"/>
                <a:cs typeface="Times New Roman" panose="02020603050405020304" pitchFamily="18" charset="0"/>
              </a:rPr>
              <a:t>whatIsDOM.textContent</a:t>
            </a:r>
            <a:r>
              <a:rPr lang="es-MX" sz="2400" dirty="0">
                <a:latin typeface="Times New Roman" panose="02020603050405020304" pitchFamily="18" charset="0"/>
                <a:cs typeface="Times New Roman" panose="02020603050405020304" pitchFamily="18" charset="0"/>
              </a:rPr>
              <a:t> = </a:t>
            </a:r>
            <a:r>
              <a:rPr lang="es-MX" sz="2400" dirty="0" err="1">
                <a:latin typeface="Times New Roman" panose="02020603050405020304" pitchFamily="18" charset="0"/>
                <a:cs typeface="Times New Roman" panose="02020603050405020304" pitchFamily="18" charset="0"/>
              </a:rPr>
              <a:t>text</a:t>
            </a:r>
            <a:r>
              <a:rPr lang="es-MX" sz="2400" dirty="0">
                <a:latin typeface="Times New Roman" panose="02020603050405020304" pitchFamily="18" charset="0"/>
                <a:cs typeface="Times New Roman" panose="02020603050405020304" pitchFamily="18" charset="0"/>
              </a:rPr>
              <a:t>;</a:t>
            </a:r>
          </a:p>
          <a:p>
            <a:pPr algn="just"/>
            <a:r>
              <a:rPr lang="es-MX" sz="2400" dirty="0">
                <a:latin typeface="Times New Roman" panose="02020603050405020304" pitchFamily="18" charset="0"/>
                <a:cs typeface="Times New Roman" panose="02020603050405020304" pitchFamily="18" charset="0"/>
              </a:rPr>
              <a:t>Resultado:</a:t>
            </a:r>
          </a:p>
        </p:txBody>
      </p:sp>
      <p:pic>
        <p:nvPicPr>
          <p:cNvPr id="5" name="Imagen 4">
            <a:extLst>
              <a:ext uri="{FF2B5EF4-FFF2-40B4-BE49-F238E27FC236}">
                <a16:creationId xmlns:a16="http://schemas.microsoft.com/office/drawing/2014/main" id="{7B7E02A9-0840-4AA8-B8D5-A2239A59643A}"/>
              </a:ext>
            </a:extLst>
          </p:cNvPr>
          <p:cNvPicPr>
            <a:picLocks noChangeAspect="1"/>
          </p:cNvPicPr>
          <p:nvPr/>
        </p:nvPicPr>
        <p:blipFill>
          <a:blip r:embed="rId2"/>
          <a:stretch>
            <a:fillRect/>
          </a:stretch>
        </p:blipFill>
        <p:spPr>
          <a:xfrm>
            <a:off x="6096000" y="0"/>
            <a:ext cx="5591962" cy="1882041"/>
          </a:xfrm>
          <a:prstGeom prst="rect">
            <a:avLst/>
          </a:prstGeom>
        </p:spPr>
      </p:pic>
      <p:sp>
        <p:nvSpPr>
          <p:cNvPr id="6" name="Marcador de contenido 2">
            <a:extLst>
              <a:ext uri="{FF2B5EF4-FFF2-40B4-BE49-F238E27FC236}">
                <a16:creationId xmlns:a16="http://schemas.microsoft.com/office/drawing/2014/main" id="{1D29A378-F6AC-4E56-A65B-64DF71A0AF6D}"/>
              </a:ext>
            </a:extLst>
          </p:cNvPr>
          <p:cNvSpPr txBox="1">
            <a:spLocks/>
          </p:cNvSpPr>
          <p:nvPr/>
        </p:nvSpPr>
        <p:spPr>
          <a:xfrm>
            <a:off x="6420170" y="2029647"/>
            <a:ext cx="5267792" cy="2176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1" dirty="0">
                <a:latin typeface="Times New Roman" panose="02020603050405020304" pitchFamily="18" charset="0"/>
                <a:cs typeface="Times New Roman" panose="02020603050405020304" pitchFamily="18" charset="0"/>
              </a:rPr>
              <a:t>Forma </a:t>
            </a:r>
            <a:r>
              <a:rPr lang="es-MX" sz="2400" b="1" dirty="0">
                <a:latin typeface="Times New Roman" panose="02020603050405020304" pitchFamily="18" charset="0"/>
                <a:cs typeface="Times New Roman" panose="02020603050405020304" pitchFamily="18" charset="0"/>
              </a:rPr>
              <a:t>numero</a:t>
            </a:r>
            <a:r>
              <a:rPr lang="en-US" sz="2400" b="1" dirty="0">
                <a:latin typeface="Times New Roman" panose="02020603050405020304" pitchFamily="18" charset="0"/>
                <a:cs typeface="Times New Roman" panose="02020603050405020304" pitchFamily="18" charset="0"/>
              </a:rPr>
              <a:t> 3:</a:t>
            </a:r>
          </a:p>
          <a:p>
            <a:pPr algn="just"/>
            <a:r>
              <a:rPr lang="es-MX" sz="2400" dirty="0">
                <a:latin typeface="Times New Roman" panose="02020603050405020304" pitchFamily="18" charset="0"/>
                <a:cs typeface="Times New Roman" panose="02020603050405020304" pitchFamily="18" charset="0"/>
              </a:rPr>
              <a:t>$</a:t>
            </a:r>
            <a:r>
              <a:rPr lang="es-MX" sz="2400" dirty="0" err="1">
                <a:latin typeface="Times New Roman" panose="02020603050405020304" pitchFamily="18" charset="0"/>
                <a:cs typeface="Times New Roman" panose="02020603050405020304" pitchFamily="18" charset="0"/>
              </a:rPr>
              <a:t>whatIsDOM.innerHTML</a:t>
            </a:r>
            <a:r>
              <a:rPr lang="es-MX" sz="2400" dirty="0">
                <a:latin typeface="Times New Roman" panose="02020603050405020304" pitchFamily="18" charset="0"/>
                <a:cs typeface="Times New Roman" panose="02020603050405020304" pitchFamily="18" charset="0"/>
              </a:rPr>
              <a:t> = </a:t>
            </a:r>
            <a:r>
              <a:rPr lang="es-MX" sz="2400" dirty="0" err="1">
                <a:latin typeface="Times New Roman" panose="02020603050405020304" pitchFamily="18" charset="0"/>
                <a:cs typeface="Times New Roman" panose="02020603050405020304" pitchFamily="18" charset="0"/>
              </a:rPr>
              <a:t>text</a:t>
            </a:r>
            <a:r>
              <a:rPr lang="es-MX" sz="2400" dirty="0">
                <a:latin typeface="Times New Roman" panose="02020603050405020304" pitchFamily="18" charset="0"/>
                <a:cs typeface="Times New Roman" panose="02020603050405020304" pitchFamily="18" charset="0"/>
              </a:rPr>
              <a:t>;</a:t>
            </a:r>
          </a:p>
          <a:p>
            <a:pPr algn="just"/>
            <a:r>
              <a:rPr lang="es-MX" sz="2000" dirty="0">
                <a:latin typeface="Times New Roman" panose="02020603050405020304" pitchFamily="18" charset="0"/>
                <a:cs typeface="Times New Roman" panose="02020603050405020304" pitchFamily="18" charset="0"/>
              </a:rPr>
              <a:t>Resultado: Se inserto bien el código </a:t>
            </a:r>
            <a:r>
              <a:rPr lang="es-MX" sz="2000" dirty="0" err="1">
                <a:latin typeface="Times New Roman" panose="02020603050405020304" pitchFamily="18" charset="0"/>
                <a:cs typeface="Times New Roman" panose="02020603050405020304" pitchFamily="18" charset="0"/>
              </a:rPr>
              <a:t>HTMl</a:t>
            </a:r>
            <a:r>
              <a:rPr lang="es-MX" sz="2000" dirty="0">
                <a:latin typeface="Times New Roman" panose="02020603050405020304" pitchFamily="18" charset="0"/>
                <a:cs typeface="Times New Roman" panose="02020603050405020304" pitchFamily="18" charset="0"/>
              </a:rPr>
              <a:t>, solo en este caso como es incongruente tener etiquetas &lt;p&gt; dentro de otras etiquetas &lt;p&gt;, se opta por la siguiente opción.</a:t>
            </a:r>
          </a:p>
        </p:txBody>
      </p:sp>
      <p:pic>
        <p:nvPicPr>
          <p:cNvPr id="10" name="Imagen 9">
            <a:extLst>
              <a:ext uri="{FF2B5EF4-FFF2-40B4-BE49-F238E27FC236}">
                <a16:creationId xmlns:a16="http://schemas.microsoft.com/office/drawing/2014/main" id="{64B1DC3C-245D-49F5-A64B-1C0D170642B2}"/>
              </a:ext>
            </a:extLst>
          </p:cNvPr>
          <p:cNvPicPr>
            <a:picLocks noChangeAspect="1"/>
          </p:cNvPicPr>
          <p:nvPr/>
        </p:nvPicPr>
        <p:blipFill>
          <a:blip r:embed="rId3"/>
          <a:stretch>
            <a:fillRect/>
          </a:stretch>
        </p:blipFill>
        <p:spPr>
          <a:xfrm>
            <a:off x="149630" y="2146534"/>
            <a:ext cx="6110494" cy="1651743"/>
          </a:xfrm>
          <a:prstGeom prst="rect">
            <a:avLst/>
          </a:prstGeom>
        </p:spPr>
      </p:pic>
      <p:sp>
        <p:nvSpPr>
          <p:cNvPr id="11" name="Marcador de contenido 2">
            <a:extLst>
              <a:ext uri="{FF2B5EF4-FFF2-40B4-BE49-F238E27FC236}">
                <a16:creationId xmlns:a16="http://schemas.microsoft.com/office/drawing/2014/main" id="{0C230963-7442-4952-BF80-00E7C642C9C3}"/>
              </a:ext>
            </a:extLst>
          </p:cNvPr>
          <p:cNvSpPr txBox="1">
            <a:spLocks/>
          </p:cNvSpPr>
          <p:nvPr/>
        </p:nvSpPr>
        <p:spPr>
          <a:xfrm>
            <a:off x="285681" y="4385298"/>
            <a:ext cx="5049436" cy="2176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1" dirty="0">
                <a:latin typeface="Times New Roman" panose="02020603050405020304" pitchFamily="18" charset="0"/>
                <a:cs typeface="Times New Roman" panose="02020603050405020304" pitchFamily="18" charset="0"/>
              </a:rPr>
              <a:t>Forma </a:t>
            </a:r>
            <a:r>
              <a:rPr lang="es-MX" sz="2400" b="1" dirty="0">
                <a:latin typeface="Times New Roman" panose="02020603050405020304" pitchFamily="18" charset="0"/>
                <a:cs typeface="Times New Roman" panose="02020603050405020304" pitchFamily="18" charset="0"/>
              </a:rPr>
              <a:t>numero</a:t>
            </a:r>
            <a:r>
              <a:rPr lang="en-US" sz="2400" b="1" dirty="0">
                <a:latin typeface="Times New Roman" panose="02020603050405020304" pitchFamily="18" charset="0"/>
                <a:cs typeface="Times New Roman" panose="02020603050405020304" pitchFamily="18" charset="0"/>
              </a:rPr>
              <a:t> 4:</a:t>
            </a:r>
          </a:p>
          <a:p>
            <a:pPr algn="just"/>
            <a:r>
              <a:rPr lang="es-MX" sz="2400" dirty="0">
                <a:latin typeface="Times New Roman" panose="02020603050405020304" pitchFamily="18" charset="0"/>
                <a:cs typeface="Times New Roman" panose="02020603050405020304" pitchFamily="18" charset="0"/>
              </a:rPr>
              <a:t>$</a:t>
            </a:r>
            <a:r>
              <a:rPr lang="es-MX" sz="2400" dirty="0" err="1">
                <a:latin typeface="Times New Roman" panose="02020603050405020304" pitchFamily="18" charset="0"/>
                <a:cs typeface="Times New Roman" panose="02020603050405020304" pitchFamily="18" charset="0"/>
              </a:rPr>
              <a:t>whatIsDOM.outerHTML</a:t>
            </a:r>
            <a:r>
              <a:rPr lang="es-MX" sz="2400" dirty="0">
                <a:latin typeface="Times New Roman" panose="02020603050405020304" pitchFamily="18" charset="0"/>
                <a:cs typeface="Times New Roman" panose="02020603050405020304" pitchFamily="18" charset="0"/>
              </a:rPr>
              <a:t> = </a:t>
            </a:r>
            <a:r>
              <a:rPr lang="es-MX" sz="2400" dirty="0" err="1">
                <a:latin typeface="Times New Roman" panose="02020603050405020304" pitchFamily="18" charset="0"/>
                <a:cs typeface="Times New Roman" panose="02020603050405020304" pitchFamily="18" charset="0"/>
              </a:rPr>
              <a:t>text</a:t>
            </a:r>
            <a:r>
              <a:rPr lang="es-MX" sz="2400" dirty="0">
                <a:latin typeface="Times New Roman" panose="02020603050405020304" pitchFamily="18" charset="0"/>
                <a:cs typeface="Times New Roman" panose="02020603050405020304" pitchFamily="18" charset="0"/>
              </a:rPr>
              <a:t>;</a:t>
            </a:r>
          </a:p>
          <a:p>
            <a:pPr algn="just"/>
            <a:r>
              <a:rPr lang="es-MX" sz="2000" dirty="0">
                <a:latin typeface="Times New Roman" panose="02020603050405020304" pitchFamily="18" charset="0"/>
                <a:cs typeface="Times New Roman" panose="02020603050405020304" pitchFamily="18" charset="0"/>
              </a:rPr>
              <a:t>Resultado: Se inserto bien el código </a:t>
            </a:r>
            <a:r>
              <a:rPr lang="es-MX" sz="2000" dirty="0" err="1">
                <a:latin typeface="Times New Roman" panose="02020603050405020304" pitchFamily="18" charset="0"/>
                <a:cs typeface="Times New Roman" panose="02020603050405020304" pitchFamily="18" charset="0"/>
              </a:rPr>
              <a:t>HTMl</a:t>
            </a:r>
            <a:r>
              <a:rPr lang="es-MX" sz="2000" dirty="0">
                <a:latin typeface="Times New Roman" panose="02020603050405020304" pitchFamily="18" charset="0"/>
                <a:cs typeface="Times New Roman" panose="02020603050405020304" pitchFamily="18" charset="0"/>
              </a:rPr>
              <a:t>,  se elimina el elemento &lt;p&gt; original y dinámicamente se insertan 3 etiquetas &lt;p&gt; mas.</a:t>
            </a:r>
          </a:p>
        </p:txBody>
      </p:sp>
      <p:pic>
        <p:nvPicPr>
          <p:cNvPr id="13" name="Imagen 12">
            <a:extLst>
              <a:ext uri="{FF2B5EF4-FFF2-40B4-BE49-F238E27FC236}">
                <a16:creationId xmlns:a16="http://schemas.microsoft.com/office/drawing/2014/main" id="{D676F8F7-3F6A-47C9-8CB8-40D12161C440}"/>
              </a:ext>
            </a:extLst>
          </p:cNvPr>
          <p:cNvPicPr>
            <a:picLocks noChangeAspect="1"/>
          </p:cNvPicPr>
          <p:nvPr/>
        </p:nvPicPr>
        <p:blipFill>
          <a:blip r:embed="rId4"/>
          <a:stretch>
            <a:fillRect/>
          </a:stretch>
        </p:blipFill>
        <p:spPr>
          <a:xfrm>
            <a:off x="5397095" y="4392150"/>
            <a:ext cx="6509224" cy="2169741"/>
          </a:xfrm>
          <a:prstGeom prst="rect">
            <a:avLst/>
          </a:prstGeom>
        </p:spPr>
      </p:pic>
    </p:spTree>
    <p:extLst>
      <p:ext uri="{BB962C8B-B14F-4D97-AF65-F5344CB8AC3E}">
        <p14:creationId xmlns:p14="http://schemas.microsoft.com/office/powerpoint/2010/main" val="25122562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C1E768-EE69-4493-B7BC-3E46AAF568AE}"/>
              </a:ext>
            </a:extLst>
          </p:cNvPr>
          <p:cNvSpPr>
            <a:spLocks noGrp="1"/>
          </p:cNvSpPr>
          <p:nvPr>
            <p:ph type="title"/>
          </p:nvPr>
        </p:nvSpPr>
        <p:spPr>
          <a:xfrm>
            <a:off x="658251" y="0"/>
            <a:ext cx="10875498" cy="788426"/>
          </a:xfrm>
        </p:spPr>
        <p:txBody>
          <a:bodyPr/>
          <a:lstStyle/>
          <a:p>
            <a:pPr algn="ctr"/>
            <a:r>
              <a:rPr lang="es-MX" b="1" dirty="0">
                <a:latin typeface="Times New Roman" panose="02020603050405020304" pitchFamily="18" charset="0"/>
                <a:cs typeface="Times New Roman" panose="02020603050405020304" pitchFamily="18" charset="0"/>
              </a:rPr>
              <a:t>67. DOM </a:t>
            </a:r>
            <a:r>
              <a:rPr lang="es-MX" b="1" dirty="0" err="1">
                <a:latin typeface="Times New Roman" panose="02020603050405020304" pitchFamily="18" charset="0"/>
                <a:cs typeface="Times New Roman" panose="02020603050405020304" pitchFamily="18" charset="0"/>
              </a:rPr>
              <a:t>Traversing</a:t>
            </a:r>
            <a:r>
              <a:rPr lang="es-MX" b="1" dirty="0">
                <a:latin typeface="Times New Roman" panose="02020603050405020304" pitchFamily="18" charset="0"/>
                <a:cs typeface="Times New Roman" panose="02020603050405020304" pitchFamily="18" charset="0"/>
              </a:rPr>
              <a:t>: Recorriendo el DOM.</a:t>
            </a:r>
          </a:p>
        </p:txBody>
      </p:sp>
      <p:sp>
        <p:nvSpPr>
          <p:cNvPr id="3" name="Marcador de contenido 2">
            <a:extLst>
              <a:ext uri="{FF2B5EF4-FFF2-40B4-BE49-F238E27FC236}">
                <a16:creationId xmlns:a16="http://schemas.microsoft.com/office/drawing/2014/main" id="{746EEE7B-FE4A-44E3-AB6E-144D22439FDC}"/>
              </a:ext>
            </a:extLst>
          </p:cNvPr>
          <p:cNvSpPr>
            <a:spLocks noGrp="1"/>
          </p:cNvSpPr>
          <p:nvPr>
            <p:ph idx="1"/>
          </p:nvPr>
        </p:nvSpPr>
        <p:spPr>
          <a:xfrm>
            <a:off x="323557" y="900332"/>
            <a:ext cx="11591778" cy="5739619"/>
          </a:xfrm>
        </p:spPr>
        <p:txBody>
          <a:bodyPr>
            <a:normAutofit/>
          </a:bodyPr>
          <a:lstStyle/>
          <a:p>
            <a:r>
              <a:rPr lang="es-MX" sz="2400" dirty="0">
                <a:latin typeface="Times New Roman" panose="02020603050405020304" pitchFamily="18" charset="0"/>
                <a:cs typeface="Times New Roman" panose="02020603050405020304" pitchFamily="18" charset="0"/>
              </a:rPr>
              <a:t>Propiedades para recorrer el DOM (antes del (.) va un elemento al cual se le </a:t>
            </a:r>
            <a:r>
              <a:rPr lang="es-MX" sz="2400" dirty="0" err="1">
                <a:latin typeface="Times New Roman" panose="02020603050405020304" pitchFamily="18" charset="0"/>
                <a:cs typeface="Times New Roman" panose="02020603050405020304" pitchFamily="18" charset="0"/>
              </a:rPr>
              <a:t>recorrera</a:t>
            </a:r>
            <a:r>
              <a:rPr lang="es-MX" sz="2400" dirty="0">
                <a:latin typeface="Times New Roman" panose="02020603050405020304" pitchFamily="18" charset="0"/>
                <a:cs typeface="Times New Roman" panose="02020603050405020304" pitchFamily="18" charset="0"/>
              </a:rPr>
              <a:t>):</a:t>
            </a:r>
          </a:p>
          <a:p>
            <a:pPr marL="514350" indent="-514350">
              <a:buFont typeface="+mj-lt"/>
              <a:buAutoNum type="arabicPeriod"/>
            </a:pP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children</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Arroja un </a:t>
            </a:r>
            <a:r>
              <a:rPr lang="es-MX" sz="2400" dirty="0" err="1">
                <a:latin typeface="Times New Roman" panose="02020603050405020304" pitchFamily="18" charset="0"/>
                <a:cs typeface="Times New Roman" panose="02020603050405020304" pitchFamily="18" charset="0"/>
                <a:sym typeface="Wingdings" panose="05000000000000000000" pitchFamily="2" charset="2"/>
              </a:rPr>
              <a:t>HTMLcollection</a:t>
            </a:r>
            <a:r>
              <a:rPr lang="es-MX" sz="2400" dirty="0">
                <a:latin typeface="Times New Roman" panose="02020603050405020304" pitchFamily="18" charset="0"/>
                <a:cs typeface="Times New Roman" panose="02020603050405020304" pitchFamily="18" charset="0"/>
                <a:sym typeface="Wingdings" panose="05000000000000000000" pitchFamily="2" charset="2"/>
              </a:rPr>
              <a:t> con el numero total de elementos hijos que contiene el elemento padre.</a:t>
            </a:r>
          </a:p>
          <a:p>
            <a:pPr marL="514350" indent="-514350">
              <a:buFont typeface="+mj-lt"/>
              <a:buAutoNum type="arabicPeriod"/>
            </a:pP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children</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Arroja el elemento hijo seleccionado dentro de los corchetes, del elemento padre.</a:t>
            </a:r>
          </a:p>
          <a:p>
            <a:pPr marL="514350" indent="-514350">
              <a:buFont typeface="+mj-lt"/>
              <a:buAutoNum type="arabicPeriod"/>
            </a:pP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parentElement</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Arroja al elemento padre (En este caso arroja al elemento padre del elemento que se esta recorriendo).</a:t>
            </a:r>
          </a:p>
          <a:p>
            <a:pPr marL="514350" indent="-514350">
              <a:buFont typeface="+mj-lt"/>
              <a:buAutoNum type="arabicPeriod"/>
            </a:pP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firstElementChild</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Arroja al primer hijo del elemento padre.</a:t>
            </a:r>
          </a:p>
          <a:p>
            <a:pPr marL="514350" indent="-514350">
              <a:buFont typeface="+mj-lt"/>
              <a:buAutoNum type="arabicPeriod"/>
            </a:pP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lastElementChild</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Arroja a el ultimo elemento del elemento padre.</a:t>
            </a:r>
          </a:p>
          <a:p>
            <a:pPr marL="514350" indent="-514350">
              <a:buFont typeface="+mj-lt"/>
              <a:buAutoNum type="arabicPeriod"/>
            </a:pPr>
            <a:r>
              <a:rPr lang="es-MX" sz="2400" b="1" dirty="0">
                <a:latin typeface="Times New Roman" panose="02020603050405020304" pitchFamily="18" charset="0"/>
                <a:cs typeface="Times New Roman" panose="02020603050405020304" pitchFamily="18" charset="0"/>
                <a:sym typeface="Wingdings" panose="05000000000000000000" pitchFamily="2" charset="2"/>
              </a:rPr>
              <a:t>.</a:t>
            </a:r>
            <a:r>
              <a:rPr lang="es-MX" sz="2400" b="1" dirty="0" err="1">
                <a:latin typeface="Times New Roman" panose="02020603050405020304" pitchFamily="18" charset="0"/>
                <a:cs typeface="Times New Roman" panose="02020603050405020304" pitchFamily="18" charset="0"/>
                <a:sym typeface="Wingdings" panose="05000000000000000000" pitchFamily="2" charset="2"/>
              </a:rPr>
              <a:t>previousElementSibling</a:t>
            </a:r>
            <a:r>
              <a:rPr lang="es-MX" sz="2400" b="1"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Arroja al hermano anterior del elemento.</a:t>
            </a:r>
          </a:p>
          <a:p>
            <a:pPr marL="514350" indent="-514350">
              <a:buFont typeface="+mj-lt"/>
              <a:buAutoNum type="arabicPeriod"/>
            </a:pPr>
            <a:r>
              <a:rPr lang="es-MX" sz="2400" b="1" dirty="0">
                <a:latin typeface="Times New Roman" panose="02020603050405020304" pitchFamily="18" charset="0"/>
                <a:cs typeface="Times New Roman" panose="02020603050405020304" pitchFamily="18" charset="0"/>
                <a:sym typeface="Wingdings" panose="05000000000000000000" pitchFamily="2" charset="2"/>
              </a:rPr>
              <a:t>.</a:t>
            </a:r>
            <a:r>
              <a:rPr lang="es-MX" sz="2400" b="1" dirty="0" err="1">
                <a:latin typeface="Times New Roman" panose="02020603050405020304" pitchFamily="18" charset="0"/>
                <a:cs typeface="Times New Roman" panose="02020603050405020304" pitchFamily="18" charset="0"/>
                <a:sym typeface="Wingdings" panose="05000000000000000000" pitchFamily="2" charset="2"/>
              </a:rPr>
              <a:t>nextElementSibling</a:t>
            </a:r>
            <a:r>
              <a:rPr lang="es-MX" sz="2400" b="1"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Arroja al hermano siguiente del elemento.</a:t>
            </a:r>
          </a:p>
          <a:p>
            <a:r>
              <a:rPr lang="es-MX" sz="2400" dirty="0">
                <a:latin typeface="Times New Roman" panose="02020603050405020304" pitchFamily="18" charset="0"/>
                <a:cs typeface="Times New Roman" panose="02020603050405020304" pitchFamily="18" charset="0"/>
              </a:rPr>
              <a:t>El método </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closest</a:t>
            </a:r>
            <a:r>
              <a:rPr lang="es-MX" sz="2400" b="1" dirty="0">
                <a:latin typeface="Times New Roman" panose="02020603050405020304" pitchFamily="18" charset="0"/>
                <a:cs typeface="Times New Roman" panose="02020603050405020304" pitchFamily="18" charset="0"/>
              </a:rPr>
              <a:t>(“ ”) </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básicamente busca el padre mas cercano, del tipo de selector que nosotros busquemos.</a:t>
            </a:r>
          </a:p>
        </p:txBody>
      </p:sp>
    </p:spTree>
    <p:extLst>
      <p:ext uri="{BB962C8B-B14F-4D97-AF65-F5344CB8AC3E}">
        <p14:creationId xmlns:p14="http://schemas.microsoft.com/office/powerpoint/2010/main" val="1665589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108FD4-F8F3-4817-B434-BFF40FC81DCD}"/>
              </a:ext>
            </a:extLst>
          </p:cNvPr>
          <p:cNvSpPr>
            <a:spLocks noGrp="1"/>
          </p:cNvSpPr>
          <p:nvPr>
            <p:ph type="title"/>
          </p:nvPr>
        </p:nvSpPr>
        <p:spPr/>
        <p:txBody>
          <a:bodyPr>
            <a:normAutofit/>
          </a:bodyPr>
          <a:lstStyle/>
          <a:p>
            <a:pPr algn="ctr"/>
            <a:r>
              <a:rPr lang="es-MX" sz="4400" b="1" i="0" dirty="0">
                <a:solidFill>
                  <a:schemeClr val="tx1"/>
                </a:solidFill>
                <a:effectLst/>
                <a:latin typeface="Times New Roman" panose="02020603050405020304" pitchFamily="18" charset="0"/>
                <a:cs typeface="Times New Roman" panose="02020603050405020304" pitchFamily="18" charset="0"/>
              </a:rPr>
              <a:t>Ordenamiento de código</a:t>
            </a:r>
            <a:br>
              <a:rPr lang="es-MX" b="1" i="0" dirty="0">
                <a:solidFill>
                  <a:srgbClr val="333333"/>
                </a:solidFill>
                <a:effectLst/>
                <a:latin typeface="Raleway"/>
              </a:rPr>
            </a:br>
            <a:endParaRPr lang="es-MX" dirty="0"/>
          </a:p>
        </p:txBody>
      </p:sp>
      <p:sp>
        <p:nvSpPr>
          <p:cNvPr id="3" name="Marcador de contenido 2">
            <a:extLst>
              <a:ext uri="{FF2B5EF4-FFF2-40B4-BE49-F238E27FC236}">
                <a16:creationId xmlns:a16="http://schemas.microsoft.com/office/drawing/2014/main" id="{444B24F7-A051-4948-81A2-ED806D290888}"/>
              </a:ext>
            </a:extLst>
          </p:cNvPr>
          <p:cNvSpPr>
            <a:spLocks noGrp="1"/>
          </p:cNvSpPr>
          <p:nvPr>
            <p:ph idx="1"/>
          </p:nvPr>
        </p:nvSpPr>
        <p:spPr/>
        <p:txBody>
          <a:bodyPr>
            <a:normAutofit/>
          </a:bodyPr>
          <a:lstStyle/>
          <a:p>
            <a:pPr algn="l">
              <a:buFont typeface="+mj-lt"/>
              <a:buAutoNum type="arabicPeriod"/>
            </a:pPr>
            <a:r>
              <a:rPr lang="es-MX" sz="2400" i="0" dirty="0">
                <a:effectLst/>
                <a:latin typeface="Times New Roman" panose="02020603050405020304" pitchFamily="18" charset="0"/>
                <a:cs typeface="Times New Roman" panose="02020603050405020304" pitchFamily="18" charset="0"/>
              </a:rPr>
              <a:t>IMPORTACIÓN DE MÓDULOS.</a:t>
            </a:r>
          </a:p>
          <a:p>
            <a:pPr algn="l">
              <a:buFont typeface="+mj-lt"/>
              <a:buAutoNum type="arabicPeriod"/>
            </a:pPr>
            <a:endParaRPr lang="es-MX" sz="2400" i="0" dirty="0">
              <a:effectLst/>
              <a:latin typeface="Times New Roman" panose="02020603050405020304" pitchFamily="18" charset="0"/>
              <a:cs typeface="Times New Roman" panose="02020603050405020304" pitchFamily="18" charset="0"/>
            </a:endParaRPr>
          </a:p>
          <a:p>
            <a:pPr algn="l">
              <a:buFont typeface="+mj-lt"/>
              <a:buAutoNum type="arabicPeriod"/>
            </a:pPr>
            <a:r>
              <a:rPr lang="es-MX" sz="2400" i="0" dirty="0">
                <a:effectLst/>
                <a:latin typeface="Times New Roman" panose="02020603050405020304" pitchFamily="18" charset="0"/>
                <a:cs typeface="Times New Roman" panose="02020603050405020304" pitchFamily="18" charset="0"/>
              </a:rPr>
              <a:t>DECLARACIÓN DE VARIABLES.</a:t>
            </a:r>
          </a:p>
          <a:p>
            <a:pPr algn="l">
              <a:buFont typeface="+mj-lt"/>
              <a:buAutoNum type="arabicPeriod"/>
            </a:pPr>
            <a:endParaRPr lang="es-MX" sz="2400" i="0" dirty="0">
              <a:effectLst/>
              <a:latin typeface="Times New Roman" panose="02020603050405020304" pitchFamily="18" charset="0"/>
              <a:cs typeface="Times New Roman" panose="02020603050405020304" pitchFamily="18" charset="0"/>
            </a:endParaRPr>
          </a:p>
          <a:p>
            <a:pPr algn="l">
              <a:buFont typeface="+mj-lt"/>
              <a:buAutoNum type="arabicPeriod"/>
            </a:pPr>
            <a:r>
              <a:rPr lang="es-MX" sz="2400" i="0" dirty="0">
                <a:effectLst/>
                <a:latin typeface="Times New Roman" panose="02020603050405020304" pitchFamily="18" charset="0"/>
                <a:cs typeface="Times New Roman" panose="02020603050405020304" pitchFamily="18" charset="0"/>
              </a:rPr>
              <a:t>DECLARACIÓN DE FUNCIONES.</a:t>
            </a:r>
          </a:p>
          <a:p>
            <a:pPr algn="l">
              <a:buFont typeface="+mj-lt"/>
              <a:buAutoNum type="arabicPeriod"/>
            </a:pPr>
            <a:endParaRPr lang="es-MX" sz="2400" i="0" dirty="0">
              <a:effectLst/>
              <a:latin typeface="Times New Roman" panose="02020603050405020304" pitchFamily="18" charset="0"/>
              <a:cs typeface="Times New Roman" panose="02020603050405020304" pitchFamily="18" charset="0"/>
            </a:endParaRPr>
          </a:p>
          <a:p>
            <a:pPr algn="l">
              <a:buFont typeface="+mj-lt"/>
              <a:buAutoNum type="arabicPeriod"/>
            </a:pPr>
            <a:r>
              <a:rPr lang="es-MX" sz="2400" i="0" dirty="0">
                <a:effectLst/>
                <a:latin typeface="Times New Roman" panose="02020603050405020304" pitchFamily="18" charset="0"/>
                <a:cs typeface="Times New Roman" panose="02020603050405020304" pitchFamily="18" charset="0"/>
              </a:rPr>
              <a:t>EJECUCIÓN DE CÓDIGO.</a:t>
            </a:r>
          </a:p>
          <a:p>
            <a:endParaRPr lang="es-MX" dirty="0"/>
          </a:p>
        </p:txBody>
      </p:sp>
    </p:spTree>
    <p:extLst>
      <p:ext uri="{BB962C8B-B14F-4D97-AF65-F5344CB8AC3E}">
        <p14:creationId xmlns:p14="http://schemas.microsoft.com/office/powerpoint/2010/main" val="181079938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2FF9C26-0164-450D-94AA-6550EBFBE5E0}"/>
              </a:ext>
            </a:extLst>
          </p:cNvPr>
          <p:cNvPicPr>
            <a:picLocks noChangeAspect="1"/>
          </p:cNvPicPr>
          <p:nvPr/>
        </p:nvPicPr>
        <p:blipFill>
          <a:blip r:embed="rId2"/>
          <a:stretch>
            <a:fillRect/>
          </a:stretch>
        </p:blipFill>
        <p:spPr>
          <a:xfrm>
            <a:off x="7080437" y="1080688"/>
            <a:ext cx="5111564" cy="4951828"/>
          </a:xfrm>
          <a:prstGeom prst="rect">
            <a:avLst/>
          </a:prstGeom>
        </p:spPr>
      </p:pic>
      <p:pic>
        <p:nvPicPr>
          <p:cNvPr id="9" name="Imagen 8">
            <a:extLst>
              <a:ext uri="{FF2B5EF4-FFF2-40B4-BE49-F238E27FC236}">
                <a16:creationId xmlns:a16="http://schemas.microsoft.com/office/drawing/2014/main" id="{E7C41A06-E4C6-4935-92B4-5A68689A7FE6}"/>
              </a:ext>
            </a:extLst>
          </p:cNvPr>
          <p:cNvPicPr>
            <a:picLocks noChangeAspect="1"/>
          </p:cNvPicPr>
          <p:nvPr/>
        </p:nvPicPr>
        <p:blipFill>
          <a:blip r:embed="rId3"/>
          <a:stretch>
            <a:fillRect/>
          </a:stretch>
        </p:blipFill>
        <p:spPr>
          <a:xfrm>
            <a:off x="0" y="633045"/>
            <a:ext cx="7080437" cy="5399471"/>
          </a:xfrm>
          <a:prstGeom prst="rect">
            <a:avLst/>
          </a:prstGeom>
        </p:spPr>
      </p:pic>
    </p:spTree>
    <p:extLst>
      <p:ext uri="{BB962C8B-B14F-4D97-AF65-F5344CB8AC3E}">
        <p14:creationId xmlns:p14="http://schemas.microsoft.com/office/powerpoint/2010/main" val="29460379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C9596-D58C-4B0C-86F6-B47C2FE60FED}"/>
              </a:ext>
            </a:extLst>
          </p:cNvPr>
          <p:cNvSpPr>
            <a:spLocks noGrp="1"/>
          </p:cNvSpPr>
          <p:nvPr>
            <p:ph type="title"/>
          </p:nvPr>
        </p:nvSpPr>
        <p:spPr/>
        <p:txBody>
          <a:bodyPr/>
          <a:lstStyle/>
          <a:p>
            <a:pPr algn="ctr"/>
            <a:r>
              <a:rPr lang="es-MX" b="1" dirty="0">
                <a:latin typeface="Times New Roman" panose="02020603050405020304" pitchFamily="18" charset="0"/>
                <a:cs typeface="Times New Roman" panose="02020603050405020304" pitchFamily="18" charset="0"/>
              </a:rPr>
              <a:t>DOM: Creando Elementos y Fragmentos</a:t>
            </a:r>
          </a:p>
        </p:txBody>
      </p:sp>
      <p:sp>
        <p:nvSpPr>
          <p:cNvPr id="3" name="Marcador de contenido 2">
            <a:extLst>
              <a:ext uri="{FF2B5EF4-FFF2-40B4-BE49-F238E27FC236}">
                <a16:creationId xmlns:a16="http://schemas.microsoft.com/office/drawing/2014/main" id="{47BB4919-0B46-49AA-909B-C9FD6C470537}"/>
              </a:ext>
            </a:extLst>
          </p:cNvPr>
          <p:cNvSpPr>
            <a:spLocks noGrp="1"/>
          </p:cNvSpPr>
          <p:nvPr>
            <p:ph idx="1"/>
          </p:nvPr>
        </p:nvSpPr>
        <p:spPr/>
        <p:txBody>
          <a:bodyPr>
            <a:normAutofit/>
          </a:bodyPr>
          <a:lstStyle/>
          <a:p>
            <a:pPr algn="just"/>
            <a:r>
              <a:rPr lang="es-MX" sz="2400" b="1" dirty="0">
                <a:latin typeface="Times New Roman" panose="02020603050405020304" pitchFamily="18" charset="0"/>
                <a:cs typeface="Times New Roman" panose="02020603050405020304" pitchFamily="18" charset="0"/>
              </a:rPr>
              <a:t>Método para crear nuevos Nodos(Elementos):</a:t>
            </a:r>
          </a:p>
          <a:p>
            <a:pPr algn="just"/>
            <a:r>
              <a:rPr lang="es-MX" sz="2400" dirty="0">
                <a:latin typeface="Times New Roman" panose="02020603050405020304" pitchFamily="18" charset="0"/>
                <a:cs typeface="Times New Roman" panose="02020603050405020304" pitchFamily="18" charset="0"/>
              </a:rPr>
              <a:t>.</a:t>
            </a:r>
            <a:r>
              <a:rPr lang="es-MX" sz="2400" dirty="0" err="1">
                <a:latin typeface="Times New Roman" panose="02020603050405020304" pitchFamily="18" charset="0"/>
                <a:cs typeface="Times New Roman" panose="02020603050405020304" pitchFamily="18" charset="0"/>
              </a:rPr>
              <a:t>createElement</a:t>
            </a:r>
            <a:r>
              <a:rPr lang="es-MX" sz="2400"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(Crear Elemento).</a:t>
            </a:r>
          </a:p>
          <a:p>
            <a:pPr algn="just"/>
            <a:endParaRPr lang="es-MX" sz="2400" dirty="0">
              <a:latin typeface="Times New Roman" panose="02020603050405020304" pitchFamily="18" charset="0"/>
              <a:cs typeface="Times New Roman" panose="02020603050405020304" pitchFamily="18" charset="0"/>
              <a:sym typeface="Wingdings" panose="05000000000000000000" pitchFamily="2" charset="2"/>
            </a:endParaRPr>
          </a:p>
          <a:p>
            <a:pPr algn="just"/>
            <a:r>
              <a:rPr lang="es-MX" sz="2400" b="1" dirty="0">
                <a:latin typeface="Times New Roman" panose="02020603050405020304" pitchFamily="18" charset="0"/>
                <a:cs typeface="Times New Roman" panose="02020603050405020304" pitchFamily="18" charset="0"/>
                <a:sym typeface="Wingdings" panose="05000000000000000000" pitchFamily="2" charset="2"/>
              </a:rPr>
              <a:t>Método para agregar los elementos creados uno en uno: </a:t>
            </a:r>
          </a:p>
          <a:p>
            <a:pPr algn="just"/>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s-MX" sz="2400" dirty="0" err="1">
                <a:latin typeface="Times New Roman" panose="02020603050405020304" pitchFamily="18" charset="0"/>
                <a:cs typeface="Times New Roman" panose="02020603050405020304" pitchFamily="18" charset="0"/>
                <a:sym typeface="Wingdings" panose="05000000000000000000" pitchFamily="2" charset="2"/>
              </a:rPr>
              <a:t>appendChild</a:t>
            </a:r>
            <a:r>
              <a:rPr lang="es-MX" sz="2400" dirty="0">
                <a:latin typeface="Times New Roman" panose="02020603050405020304" pitchFamily="18" charset="0"/>
                <a:cs typeface="Times New Roman" panose="02020603050405020304" pitchFamily="18" charset="0"/>
                <a:sym typeface="Wingdings" panose="05000000000000000000" pitchFamily="2" charset="2"/>
              </a:rPr>
              <a:t>(“”)  (Añadir Niño/Hijo).</a:t>
            </a:r>
          </a:p>
          <a:p>
            <a:pPr algn="just"/>
            <a:endParaRPr lang="es-MX" sz="2400" b="1" dirty="0">
              <a:latin typeface="Times New Roman" panose="02020603050405020304" pitchFamily="18" charset="0"/>
              <a:cs typeface="Times New Roman" panose="02020603050405020304" pitchFamily="18" charset="0"/>
              <a:sym typeface="Wingdings" panose="05000000000000000000" pitchFamily="2" charset="2"/>
            </a:endParaRPr>
          </a:p>
          <a:p>
            <a:pPr algn="just"/>
            <a:r>
              <a:rPr lang="es-MX" sz="2400" b="1" dirty="0">
                <a:latin typeface="Times New Roman" panose="02020603050405020304" pitchFamily="18" charset="0"/>
                <a:cs typeface="Times New Roman" panose="02020603050405020304" pitchFamily="18" charset="0"/>
                <a:sym typeface="Wingdings" panose="05000000000000000000" pitchFamily="2" charset="2"/>
              </a:rPr>
              <a:t>Método para crear fragmentos:</a:t>
            </a:r>
          </a:p>
          <a:p>
            <a:pPr algn="just"/>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s-MX" sz="2400" dirty="0" err="1">
                <a:latin typeface="Times New Roman" panose="02020603050405020304" pitchFamily="18" charset="0"/>
                <a:cs typeface="Times New Roman" panose="02020603050405020304" pitchFamily="18" charset="0"/>
                <a:sym typeface="Wingdings" panose="05000000000000000000" pitchFamily="2" charset="2"/>
              </a:rPr>
              <a:t>createDocumentFragment</a:t>
            </a:r>
            <a:r>
              <a:rPr lang="es-MX" sz="2400" dirty="0">
                <a:latin typeface="Times New Roman" panose="02020603050405020304" pitchFamily="18" charset="0"/>
                <a:cs typeface="Times New Roman" panose="02020603050405020304" pitchFamily="18" charset="0"/>
                <a:sym typeface="Wingdings" panose="05000000000000000000" pitchFamily="2" charset="2"/>
              </a:rPr>
              <a:t>(“”)  (Crear un Fragmento de Documento).</a:t>
            </a:r>
          </a:p>
          <a:p>
            <a:pPr algn="just"/>
            <a:endParaRPr lang="es-MX"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57201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E2B56B1-D473-4ACB-896D-0AF2A1ADD76A}"/>
              </a:ext>
            </a:extLst>
          </p:cNvPr>
          <p:cNvSpPr>
            <a:spLocks noGrp="1"/>
          </p:cNvSpPr>
          <p:nvPr>
            <p:ph idx="1"/>
          </p:nvPr>
        </p:nvSpPr>
        <p:spPr>
          <a:xfrm>
            <a:off x="2935751" y="207841"/>
            <a:ext cx="6320497" cy="917576"/>
          </a:xfrm>
        </p:spPr>
        <p:txBody>
          <a:bodyPr>
            <a:normAutofit/>
          </a:bodyPr>
          <a:lstStyle/>
          <a:p>
            <a:pPr algn="just"/>
            <a:r>
              <a:rPr lang="es-MX" sz="2400" dirty="0">
                <a:latin typeface="Times New Roman" panose="02020603050405020304" pitchFamily="18" charset="0"/>
                <a:cs typeface="Times New Roman" panose="02020603050405020304" pitchFamily="18" charset="0"/>
              </a:rPr>
              <a:t>Formas de crear elementos de UNO en UNO: </a:t>
            </a:r>
          </a:p>
        </p:txBody>
      </p:sp>
      <p:pic>
        <p:nvPicPr>
          <p:cNvPr id="5" name="Imagen 4">
            <a:extLst>
              <a:ext uri="{FF2B5EF4-FFF2-40B4-BE49-F238E27FC236}">
                <a16:creationId xmlns:a16="http://schemas.microsoft.com/office/drawing/2014/main" id="{8A75D68B-C625-4AB3-8DD6-23A3FC70C455}"/>
              </a:ext>
            </a:extLst>
          </p:cNvPr>
          <p:cNvPicPr>
            <a:picLocks noChangeAspect="1"/>
          </p:cNvPicPr>
          <p:nvPr/>
        </p:nvPicPr>
        <p:blipFill>
          <a:blip r:embed="rId2"/>
          <a:stretch>
            <a:fillRect/>
          </a:stretch>
        </p:blipFill>
        <p:spPr>
          <a:xfrm>
            <a:off x="-3616" y="1382587"/>
            <a:ext cx="5878734" cy="5475413"/>
          </a:xfrm>
          <a:prstGeom prst="rect">
            <a:avLst/>
          </a:prstGeom>
        </p:spPr>
      </p:pic>
      <p:pic>
        <p:nvPicPr>
          <p:cNvPr id="7" name="Imagen 6">
            <a:extLst>
              <a:ext uri="{FF2B5EF4-FFF2-40B4-BE49-F238E27FC236}">
                <a16:creationId xmlns:a16="http://schemas.microsoft.com/office/drawing/2014/main" id="{DE720738-96D4-4FFA-A1BE-0737965E227C}"/>
              </a:ext>
            </a:extLst>
          </p:cNvPr>
          <p:cNvPicPr>
            <a:picLocks noChangeAspect="1"/>
          </p:cNvPicPr>
          <p:nvPr/>
        </p:nvPicPr>
        <p:blipFill>
          <a:blip r:embed="rId3"/>
          <a:stretch>
            <a:fillRect/>
          </a:stretch>
        </p:blipFill>
        <p:spPr>
          <a:xfrm>
            <a:off x="5989366" y="1382587"/>
            <a:ext cx="6202634" cy="2665703"/>
          </a:xfrm>
          <a:prstGeom prst="rect">
            <a:avLst/>
          </a:prstGeom>
        </p:spPr>
      </p:pic>
      <p:sp>
        <p:nvSpPr>
          <p:cNvPr id="8" name="Marcador de contenido 2">
            <a:extLst>
              <a:ext uri="{FF2B5EF4-FFF2-40B4-BE49-F238E27FC236}">
                <a16:creationId xmlns:a16="http://schemas.microsoft.com/office/drawing/2014/main" id="{51B99DBC-A38E-46D9-8681-6F1A32DEC771}"/>
              </a:ext>
            </a:extLst>
          </p:cNvPr>
          <p:cNvSpPr txBox="1">
            <a:spLocks/>
          </p:cNvSpPr>
          <p:nvPr/>
        </p:nvSpPr>
        <p:spPr>
          <a:xfrm>
            <a:off x="2123490" y="800294"/>
            <a:ext cx="1624527" cy="5713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2400" dirty="0">
                <a:latin typeface="Times New Roman" panose="02020603050405020304" pitchFamily="18" charset="0"/>
                <a:cs typeface="Times New Roman" panose="02020603050405020304" pitchFamily="18" charset="0"/>
              </a:rPr>
              <a:t>Forma 1:</a:t>
            </a:r>
          </a:p>
        </p:txBody>
      </p:sp>
      <p:sp>
        <p:nvSpPr>
          <p:cNvPr id="9" name="Marcador de contenido 2">
            <a:extLst>
              <a:ext uri="{FF2B5EF4-FFF2-40B4-BE49-F238E27FC236}">
                <a16:creationId xmlns:a16="http://schemas.microsoft.com/office/drawing/2014/main" id="{13536E00-A1E9-4037-A75C-335839F37EBB}"/>
              </a:ext>
            </a:extLst>
          </p:cNvPr>
          <p:cNvSpPr txBox="1">
            <a:spLocks/>
          </p:cNvSpPr>
          <p:nvPr/>
        </p:nvSpPr>
        <p:spPr>
          <a:xfrm>
            <a:off x="8443984" y="800294"/>
            <a:ext cx="1624527" cy="5713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2400" dirty="0">
                <a:latin typeface="Times New Roman" panose="02020603050405020304" pitchFamily="18" charset="0"/>
                <a:cs typeface="Times New Roman" panose="02020603050405020304" pitchFamily="18" charset="0"/>
              </a:rPr>
              <a:t>Forma 2:</a:t>
            </a:r>
          </a:p>
        </p:txBody>
      </p:sp>
    </p:spTree>
    <p:extLst>
      <p:ext uri="{BB962C8B-B14F-4D97-AF65-F5344CB8AC3E}">
        <p14:creationId xmlns:p14="http://schemas.microsoft.com/office/powerpoint/2010/main" val="38360889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753D468-6D7F-47D5-ACEE-6683CD6FF401}"/>
              </a:ext>
            </a:extLst>
          </p:cNvPr>
          <p:cNvSpPr>
            <a:spLocks noGrp="1"/>
          </p:cNvSpPr>
          <p:nvPr>
            <p:ph idx="1"/>
          </p:nvPr>
        </p:nvSpPr>
        <p:spPr>
          <a:xfrm>
            <a:off x="254976" y="103899"/>
            <a:ext cx="11682046" cy="847235"/>
          </a:xfrm>
        </p:spPr>
        <p:txBody>
          <a:bodyPr>
            <a:normAutofit/>
          </a:bodyPr>
          <a:lstStyle/>
          <a:p>
            <a:pPr algn="just"/>
            <a:r>
              <a:rPr lang="es-MX" sz="2400" dirty="0">
                <a:latin typeface="Times New Roman" panose="02020603050405020304" pitchFamily="18" charset="0"/>
                <a:cs typeface="Times New Roman" panose="02020603050405020304" pitchFamily="18" charset="0"/>
              </a:rPr>
              <a:t>Formas de agregar varios nodos al mismo tiempo(agregar colecciones de elementos), las opciones son:</a:t>
            </a:r>
          </a:p>
        </p:txBody>
      </p:sp>
      <p:pic>
        <p:nvPicPr>
          <p:cNvPr id="5" name="Imagen 4">
            <a:extLst>
              <a:ext uri="{FF2B5EF4-FFF2-40B4-BE49-F238E27FC236}">
                <a16:creationId xmlns:a16="http://schemas.microsoft.com/office/drawing/2014/main" id="{6DB0C0C6-CD90-433D-BA6D-E257A56E6689}"/>
              </a:ext>
            </a:extLst>
          </p:cNvPr>
          <p:cNvPicPr>
            <a:picLocks noChangeAspect="1"/>
          </p:cNvPicPr>
          <p:nvPr/>
        </p:nvPicPr>
        <p:blipFill>
          <a:blip r:embed="rId2"/>
          <a:stretch>
            <a:fillRect/>
          </a:stretch>
        </p:blipFill>
        <p:spPr>
          <a:xfrm>
            <a:off x="147917" y="1132464"/>
            <a:ext cx="5833403" cy="3356038"/>
          </a:xfrm>
          <a:prstGeom prst="rect">
            <a:avLst/>
          </a:prstGeom>
        </p:spPr>
      </p:pic>
      <p:sp>
        <p:nvSpPr>
          <p:cNvPr id="6" name="Marcador de contenido 2">
            <a:extLst>
              <a:ext uri="{FF2B5EF4-FFF2-40B4-BE49-F238E27FC236}">
                <a16:creationId xmlns:a16="http://schemas.microsoft.com/office/drawing/2014/main" id="{54D30261-2F7C-46A2-92FE-89824AC94915}"/>
              </a:ext>
            </a:extLst>
          </p:cNvPr>
          <p:cNvSpPr txBox="1">
            <a:spLocks/>
          </p:cNvSpPr>
          <p:nvPr/>
        </p:nvSpPr>
        <p:spPr>
          <a:xfrm>
            <a:off x="2161397" y="737636"/>
            <a:ext cx="1624527" cy="5713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2400" dirty="0">
                <a:latin typeface="Times New Roman" panose="02020603050405020304" pitchFamily="18" charset="0"/>
                <a:cs typeface="Times New Roman" panose="02020603050405020304" pitchFamily="18" charset="0"/>
              </a:rPr>
              <a:t>Forma 1:</a:t>
            </a:r>
          </a:p>
        </p:txBody>
      </p:sp>
      <p:pic>
        <p:nvPicPr>
          <p:cNvPr id="8" name="Imagen 7">
            <a:extLst>
              <a:ext uri="{FF2B5EF4-FFF2-40B4-BE49-F238E27FC236}">
                <a16:creationId xmlns:a16="http://schemas.microsoft.com/office/drawing/2014/main" id="{0E3C4859-03C9-43E5-BA12-3FB02463435C}"/>
              </a:ext>
            </a:extLst>
          </p:cNvPr>
          <p:cNvPicPr>
            <a:picLocks noChangeAspect="1"/>
          </p:cNvPicPr>
          <p:nvPr/>
        </p:nvPicPr>
        <p:blipFill>
          <a:blip r:embed="rId3"/>
          <a:stretch>
            <a:fillRect/>
          </a:stretch>
        </p:blipFill>
        <p:spPr>
          <a:xfrm>
            <a:off x="6095999" y="1132464"/>
            <a:ext cx="5948084" cy="2980303"/>
          </a:xfrm>
          <a:prstGeom prst="rect">
            <a:avLst/>
          </a:prstGeom>
        </p:spPr>
      </p:pic>
      <p:sp>
        <p:nvSpPr>
          <p:cNvPr id="9" name="Marcador de contenido 2">
            <a:extLst>
              <a:ext uri="{FF2B5EF4-FFF2-40B4-BE49-F238E27FC236}">
                <a16:creationId xmlns:a16="http://schemas.microsoft.com/office/drawing/2014/main" id="{A9E31F61-51D3-415E-9B47-79E3A77655A4}"/>
              </a:ext>
            </a:extLst>
          </p:cNvPr>
          <p:cNvSpPr txBox="1">
            <a:spLocks/>
          </p:cNvSpPr>
          <p:nvPr/>
        </p:nvSpPr>
        <p:spPr>
          <a:xfrm>
            <a:off x="8406076" y="737636"/>
            <a:ext cx="1624527" cy="5713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2400" dirty="0">
                <a:latin typeface="Times New Roman" panose="02020603050405020304" pitchFamily="18" charset="0"/>
                <a:cs typeface="Times New Roman" panose="02020603050405020304" pitchFamily="18" charset="0"/>
              </a:rPr>
              <a:t>Forma 2:</a:t>
            </a:r>
          </a:p>
        </p:txBody>
      </p:sp>
      <p:sp>
        <p:nvSpPr>
          <p:cNvPr id="10" name="Marcador de contenido 2">
            <a:extLst>
              <a:ext uri="{FF2B5EF4-FFF2-40B4-BE49-F238E27FC236}">
                <a16:creationId xmlns:a16="http://schemas.microsoft.com/office/drawing/2014/main" id="{AE0F4C30-BD0D-4375-9BC9-CB66E3569B45}"/>
              </a:ext>
            </a:extLst>
          </p:cNvPr>
          <p:cNvSpPr txBox="1">
            <a:spLocks/>
          </p:cNvSpPr>
          <p:nvPr/>
        </p:nvSpPr>
        <p:spPr>
          <a:xfrm>
            <a:off x="1862255" y="5759155"/>
            <a:ext cx="8815123" cy="5713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MX" sz="2400" dirty="0">
              <a:latin typeface="Times New Roman" panose="02020603050405020304" pitchFamily="18" charset="0"/>
              <a:cs typeface="Times New Roman" panose="02020603050405020304" pitchFamily="18" charset="0"/>
            </a:endParaRPr>
          </a:p>
        </p:txBody>
      </p:sp>
      <p:sp>
        <p:nvSpPr>
          <p:cNvPr id="12" name="CuadroTexto 11">
            <a:extLst>
              <a:ext uri="{FF2B5EF4-FFF2-40B4-BE49-F238E27FC236}">
                <a16:creationId xmlns:a16="http://schemas.microsoft.com/office/drawing/2014/main" id="{4E3936A6-3C28-4320-B54D-4AD63D9A9881}"/>
              </a:ext>
            </a:extLst>
          </p:cNvPr>
          <p:cNvSpPr txBox="1"/>
          <p:nvPr/>
        </p:nvSpPr>
        <p:spPr>
          <a:xfrm>
            <a:off x="147917" y="4943547"/>
            <a:ext cx="11896166" cy="1785104"/>
          </a:xfrm>
          <a:prstGeom prst="rect">
            <a:avLst/>
          </a:prstGeom>
          <a:noFill/>
        </p:spPr>
        <p:txBody>
          <a:bodyPr wrap="square">
            <a:spAutoFit/>
          </a:bodyPr>
          <a:lstStyle/>
          <a:p>
            <a:pPr marL="342900" indent="-342900" algn="just">
              <a:buFont typeface="Arial" panose="020B0604020202020204" pitchFamily="34" charset="0"/>
              <a:buChar char="•"/>
            </a:pPr>
            <a:r>
              <a:rPr lang="es-MX" sz="2200" dirty="0">
                <a:latin typeface="Times New Roman" panose="02020603050405020304" pitchFamily="18" charset="0"/>
                <a:cs typeface="Times New Roman" panose="02020603050405020304" pitchFamily="18" charset="0"/>
              </a:rPr>
              <a:t>Las dos formas anteriores son correctas.</a:t>
            </a:r>
          </a:p>
          <a:p>
            <a:pPr marL="342900" indent="-342900" algn="just">
              <a:buFont typeface="Arial" panose="020B0604020202020204" pitchFamily="34" charset="0"/>
              <a:buChar char="•"/>
            </a:pPr>
            <a:r>
              <a:rPr lang="es-MX" sz="2200" dirty="0">
                <a:latin typeface="Times New Roman" panose="02020603050405020304" pitchFamily="18" charset="0"/>
                <a:cs typeface="Times New Roman" panose="02020603050405020304" pitchFamily="18" charset="0"/>
              </a:rPr>
              <a:t>Las inserciones al DOM es de las cosas mas demandantes en el desarrollo </a:t>
            </a:r>
            <a:r>
              <a:rPr lang="es-MX" sz="2200" dirty="0" err="1">
                <a:latin typeface="Times New Roman" panose="02020603050405020304" pitchFamily="18" charset="0"/>
                <a:cs typeface="Times New Roman" panose="02020603050405020304" pitchFamily="18" charset="0"/>
              </a:rPr>
              <a:t>FrontEnd</a:t>
            </a:r>
            <a:r>
              <a:rPr lang="es-MX" sz="2200" dirty="0">
                <a:latin typeface="Times New Roman" panose="02020603050405020304" pitchFamily="18" charset="0"/>
                <a:cs typeface="Times New Roman" panose="02020603050405020304" pitchFamily="18" charset="0"/>
              </a:rPr>
              <a:t> por lo tanto si nos vemos en la necesidad de insertar una colección de cientos o miles de datos, la utilización de recursos de la computadora para cargar la información de la pagina será mayor, además que dependiendo de la conexión de internet, puede hacer que la aplicación sea lenta.</a:t>
            </a:r>
          </a:p>
        </p:txBody>
      </p:sp>
      <p:pic>
        <p:nvPicPr>
          <p:cNvPr id="14" name="Imagen 13">
            <a:extLst>
              <a:ext uri="{FF2B5EF4-FFF2-40B4-BE49-F238E27FC236}">
                <a16:creationId xmlns:a16="http://schemas.microsoft.com/office/drawing/2014/main" id="{1E578CB6-19D1-40EF-8528-BE67AAAB807A}"/>
              </a:ext>
            </a:extLst>
          </p:cNvPr>
          <p:cNvPicPr>
            <a:picLocks noChangeAspect="1"/>
          </p:cNvPicPr>
          <p:nvPr/>
        </p:nvPicPr>
        <p:blipFill rotWithShape="1">
          <a:blip r:embed="rId4"/>
          <a:srcRect b="54099"/>
          <a:stretch/>
        </p:blipFill>
        <p:spPr>
          <a:xfrm>
            <a:off x="4354277" y="3785893"/>
            <a:ext cx="1741722" cy="1086954"/>
          </a:xfrm>
          <a:prstGeom prst="rect">
            <a:avLst/>
          </a:prstGeom>
        </p:spPr>
      </p:pic>
      <p:pic>
        <p:nvPicPr>
          <p:cNvPr id="15" name="Imagen 14">
            <a:extLst>
              <a:ext uri="{FF2B5EF4-FFF2-40B4-BE49-F238E27FC236}">
                <a16:creationId xmlns:a16="http://schemas.microsoft.com/office/drawing/2014/main" id="{06A5F1A5-36CF-46E2-B5B5-E073BCA7D3FD}"/>
              </a:ext>
            </a:extLst>
          </p:cNvPr>
          <p:cNvPicPr>
            <a:picLocks noChangeAspect="1"/>
          </p:cNvPicPr>
          <p:nvPr/>
        </p:nvPicPr>
        <p:blipFill rotWithShape="1">
          <a:blip r:embed="rId4"/>
          <a:srcRect t="46811"/>
          <a:stretch/>
        </p:blipFill>
        <p:spPr>
          <a:xfrm>
            <a:off x="9335436" y="3945276"/>
            <a:ext cx="1933845" cy="1398489"/>
          </a:xfrm>
          <a:prstGeom prst="rect">
            <a:avLst/>
          </a:prstGeom>
        </p:spPr>
      </p:pic>
    </p:spTree>
    <p:extLst>
      <p:ext uri="{BB962C8B-B14F-4D97-AF65-F5344CB8AC3E}">
        <p14:creationId xmlns:p14="http://schemas.microsoft.com/office/powerpoint/2010/main" val="74940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375F534-6B02-4960-A300-5D1AEC7BFB6E}"/>
              </a:ext>
            </a:extLst>
          </p:cNvPr>
          <p:cNvSpPr>
            <a:spLocks noGrp="1"/>
          </p:cNvSpPr>
          <p:nvPr>
            <p:ph idx="1"/>
          </p:nvPr>
        </p:nvSpPr>
        <p:spPr>
          <a:xfrm>
            <a:off x="239151" y="227012"/>
            <a:ext cx="4979963" cy="6403976"/>
          </a:xfrm>
        </p:spPr>
        <p:txBody>
          <a:bodyPr>
            <a:normAutofit fontScale="92500" lnSpcReduction="10000"/>
          </a:bodyPr>
          <a:lstStyle/>
          <a:p>
            <a:pPr algn="just"/>
            <a:r>
              <a:rPr lang="es-MX" sz="2400" b="1" dirty="0">
                <a:latin typeface="Times New Roman" panose="02020603050405020304" pitchFamily="18" charset="0"/>
                <a:cs typeface="Times New Roman" panose="02020603050405020304" pitchFamily="18" charset="0"/>
              </a:rPr>
              <a:t>Forma 3:</a:t>
            </a:r>
          </a:p>
          <a:p>
            <a:pPr algn="just"/>
            <a:r>
              <a:rPr lang="es-MX" sz="2400" dirty="0">
                <a:latin typeface="Times New Roman" panose="02020603050405020304" pitchFamily="18" charset="0"/>
                <a:cs typeface="Times New Roman" panose="02020603050405020304" pitchFamily="18" charset="0"/>
              </a:rPr>
              <a:t>La forma correcta en que se deben de crear los elementos, es con ayuda de los FRAGMENTOS.</a:t>
            </a:r>
          </a:p>
          <a:p>
            <a:pPr algn="just"/>
            <a:r>
              <a:rPr lang="es-MX" sz="2400" dirty="0">
                <a:latin typeface="Times New Roman" panose="02020603050405020304" pitchFamily="18" charset="0"/>
                <a:cs typeface="Times New Roman" panose="02020603050405020304" pitchFamily="18" charset="0"/>
              </a:rPr>
              <a:t>En el Dom se pueden crear fragmentos dinámicos, que son una variable que se crea dinámicamente, y a esa variable la podemos iterar, de esta forma podemos pegarle al fragmento del DOM que esta en memoria no directamente en el DOM.</a:t>
            </a:r>
          </a:p>
          <a:p>
            <a:pPr algn="just"/>
            <a:r>
              <a:rPr lang="es-MX" sz="2400" dirty="0">
                <a:latin typeface="Times New Roman" panose="02020603050405020304" pitchFamily="18" charset="0"/>
                <a:cs typeface="Times New Roman" panose="02020603050405020304" pitchFamily="18" charset="0"/>
              </a:rPr>
              <a:t>Después de ya tener los elementos cargados en ese fragmento ya solo hacemos UNA SOLA inserción al DOM con los (x) elementos a agregar.</a:t>
            </a:r>
          </a:p>
          <a:p>
            <a:pPr algn="just"/>
            <a:r>
              <a:rPr lang="es-MX" sz="2400" dirty="0">
                <a:latin typeface="Times New Roman" panose="02020603050405020304" pitchFamily="18" charset="0"/>
                <a:cs typeface="Times New Roman" panose="02020603050405020304" pitchFamily="18" charset="0"/>
              </a:rPr>
              <a:t>No se puede utilizar la propiedad </a:t>
            </a:r>
            <a:r>
              <a:rPr lang="es-MX" sz="2400" dirty="0" err="1">
                <a:latin typeface="Times New Roman" panose="02020603050405020304" pitchFamily="18" charset="0"/>
                <a:cs typeface="Times New Roman" panose="02020603050405020304" pitchFamily="18" charset="0"/>
              </a:rPr>
              <a:t>innerHTML</a:t>
            </a:r>
            <a:r>
              <a:rPr lang="es-MX" sz="2400" dirty="0">
                <a:latin typeface="Times New Roman" panose="02020603050405020304" pitchFamily="18" charset="0"/>
                <a:cs typeface="Times New Roman" panose="02020603050405020304" pitchFamily="18" charset="0"/>
              </a:rPr>
              <a:t>, solo con el método .</a:t>
            </a:r>
            <a:r>
              <a:rPr lang="es-MX" sz="2400" dirty="0" err="1">
                <a:latin typeface="Times New Roman" panose="02020603050405020304" pitchFamily="18" charset="0"/>
                <a:cs typeface="Times New Roman" panose="02020603050405020304" pitchFamily="18" charset="0"/>
              </a:rPr>
              <a:t>createElement</a:t>
            </a:r>
            <a:r>
              <a:rPr lang="es-MX" sz="2400" dirty="0">
                <a:latin typeface="Times New Roman" panose="02020603050405020304" pitchFamily="18" charset="0"/>
                <a:cs typeface="Times New Roman" panose="02020603050405020304" pitchFamily="18" charset="0"/>
              </a:rPr>
              <a:t>().</a:t>
            </a:r>
          </a:p>
          <a:p>
            <a:pPr algn="just"/>
            <a:r>
              <a:rPr lang="es-MX" sz="2400" dirty="0">
                <a:latin typeface="Times New Roman" panose="02020603050405020304" pitchFamily="18" charset="0"/>
                <a:cs typeface="Times New Roman" panose="02020603050405020304" pitchFamily="18" charset="0"/>
              </a:rPr>
              <a:t>Los fragmentos son otro tipo de nodos.</a:t>
            </a:r>
          </a:p>
        </p:txBody>
      </p:sp>
      <p:pic>
        <p:nvPicPr>
          <p:cNvPr id="5" name="Imagen 4">
            <a:extLst>
              <a:ext uri="{FF2B5EF4-FFF2-40B4-BE49-F238E27FC236}">
                <a16:creationId xmlns:a16="http://schemas.microsoft.com/office/drawing/2014/main" id="{BC8B3F52-D61B-48C6-A488-B93494735969}"/>
              </a:ext>
            </a:extLst>
          </p:cNvPr>
          <p:cNvPicPr>
            <a:picLocks noChangeAspect="1"/>
          </p:cNvPicPr>
          <p:nvPr/>
        </p:nvPicPr>
        <p:blipFill>
          <a:blip r:embed="rId2"/>
          <a:stretch>
            <a:fillRect/>
          </a:stretch>
        </p:blipFill>
        <p:spPr>
          <a:xfrm>
            <a:off x="5485150" y="0"/>
            <a:ext cx="6706850" cy="4761573"/>
          </a:xfrm>
          <a:prstGeom prst="rect">
            <a:avLst/>
          </a:prstGeom>
        </p:spPr>
      </p:pic>
      <p:pic>
        <p:nvPicPr>
          <p:cNvPr id="7" name="Imagen 6">
            <a:extLst>
              <a:ext uri="{FF2B5EF4-FFF2-40B4-BE49-F238E27FC236}">
                <a16:creationId xmlns:a16="http://schemas.microsoft.com/office/drawing/2014/main" id="{E64CF850-4ABF-4606-A8BE-E018DF107844}"/>
              </a:ext>
            </a:extLst>
          </p:cNvPr>
          <p:cNvPicPr>
            <a:picLocks noChangeAspect="1"/>
          </p:cNvPicPr>
          <p:nvPr/>
        </p:nvPicPr>
        <p:blipFill>
          <a:blip r:embed="rId3"/>
          <a:stretch>
            <a:fillRect/>
          </a:stretch>
        </p:blipFill>
        <p:spPr>
          <a:xfrm>
            <a:off x="10452295" y="3438669"/>
            <a:ext cx="1739705" cy="3306674"/>
          </a:xfrm>
          <a:prstGeom prst="rect">
            <a:avLst/>
          </a:prstGeom>
        </p:spPr>
      </p:pic>
    </p:spTree>
    <p:extLst>
      <p:ext uri="{BB962C8B-B14F-4D97-AF65-F5344CB8AC3E}">
        <p14:creationId xmlns:p14="http://schemas.microsoft.com/office/powerpoint/2010/main" val="245906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539A0A-2331-47F9-8DAD-6DF55E690047}"/>
              </a:ext>
            </a:extLst>
          </p:cNvPr>
          <p:cNvSpPr>
            <a:spLocks noGrp="1"/>
          </p:cNvSpPr>
          <p:nvPr>
            <p:ph type="title"/>
          </p:nvPr>
        </p:nvSpPr>
        <p:spPr>
          <a:xfrm>
            <a:off x="838200" y="18255"/>
            <a:ext cx="10515600" cy="1325563"/>
          </a:xfrm>
        </p:spPr>
        <p:txBody>
          <a:bodyPr/>
          <a:lstStyle/>
          <a:p>
            <a:pPr algn="ctr"/>
            <a:r>
              <a:rPr lang="es-MX" b="1" dirty="0">
                <a:latin typeface="Times New Roman" panose="02020603050405020304" pitchFamily="18" charset="0"/>
                <a:cs typeface="Times New Roman" panose="02020603050405020304" pitchFamily="18" charset="0"/>
              </a:rPr>
              <a:t>69. DOM: </a:t>
            </a:r>
            <a:r>
              <a:rPr lang="es-MX" b="1" dirty="0" err="1">
                <a:latin typeface="Times New Roman" panose="02020603050405020304" pitchFamily="18" charset="0"/>
                <a:cs typeface="Times New Roman" panose="02020603050405020304" pitchFamily="18" charset="0"/>
              </a:rPr>
              <a:t>Templates</a:t>
            </a:r>
            <a:r>
              <a:rPr lang="es-MX" b="1" dirty="0">
                <a:latin typeface="Times New Roman" panose="02020603050405020304" pitchFamily="18" charset="0"/>
                <a:cs typeface="Times New Roman" panose="02020603050405020304" pitchFamily="18" charset="0"/>
              </a:rPr>
              <a:t> HTML</a:t>
            </a:r>
            <a:br>
              <a:rPr lang="es-MX" b="1" dirty="0">
                <a:latin typeface="Times New Roman" panose="02020603050405020304" pitchFamily="18" charset="0"/>
                <a:cs typeface="Times New Roman" panose="02020603050405020304" pitchFamily="18" charset="0"/>
              </a:rPr>
            </a:br>
            <a:endParaRPr lang="es-MX"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EA960846-A49F-48EC-812F-BF6C5308121A}"/>
              </a:ext>
            </a:extLst>
          </p:cNvPr>
          <p:cNvSpPr>
            <a:spLocks noGrp="1"/>
          </p:cNvSpPr>
          <p:nvPr>
            <p:ph idx="1"/>
          </p:nvPr>
        </p:nvSpPr>
        <p:spPr>
          <a:xfrm>
            <a:off x="323557" y="1111348"/>
            <a:ext cx="11507372" cy="5065615"/>
          </a:xfrm>
        </p:spPr>
        <p:txBody>
          <a:bodyPr>
            <a:normAutofit/>
          </a:bodyPr>
          <a:lstStyle/>
          <a:p>
            <a:pPr algn="just"/>
            <a:r>
              <a:rPr lang="es-MX" sz="2400" dirty="0">
                <a:latin typeface="Times New Roman" panose="02020603050405020304" pitchFamily="18" charset="0"/>
                <a:cs typeface="Times New Roman" panose="02020603050405020304" pitchFamily="18" charset="0"/>
              </a:rPr>
              <a:t>La etiqueta </a:t>
            </a:r>
            <a:r>
              <a:rPr lang="es-MX" sz="2400" dirty="0" err="1">
                <a:latin typeface="Times New Roman" panose="02020603050405020304" pitchFamily="18" charset="0"/>
                <a:cs typeface="Times New Roman" panose="02020603050405020304" pitchFamily="18" charset="0"/>
              </a:rPr>
              <a:t>Template</a:t>
            </a:r>
            <a:r>
              <a:rPr lang="es-MX" sz="2400" dirty="0">
                <a:latin typeface="Times New Roman" panose="02020603050405020304" pitchFamily="18" charset="0"/>
                <a:cs typeface="Times New Roman" panose="02020603050405020304" pitchFamily="18" charset="0"/>
              </a:rPr>
              <a:t>: (Modelo/Plantillas) son un modelo a seguir, en el cual tu estructuras el contenido HTML que quieras. Para que esta estructura mediante JS se convierta en código dinámico. Es otra forma de poder interactuar con el DOM.</a:t>
            </a:r>
          </a:p>
          <a:p>
            <a:pPr algn="just"/>
            <a:r>
              <a:rPr lang="es-MX" sz="2400" dirty="0">
                <a:latin typeface="Times New Roman" panose="02020603050405020304" pitchFamily="18" charset="0"/>
                <a:cs typeface="Times New Roman" panose="02020603050405020304" pitchFamily="18" charset="0"/>
              </a:rPr>
              <a:t>La etiqueta </a:t>
            </a:r>
            <a:r>
              <a:rPr lang="es-MX" sz="2400" dirty="0" err="1">
                <a:latin typeface="Times New Roman" panose="02020603050405020304" pitchFamily="18" charset="0"/>
                <a:cs typeface="Times New Roman" panose="02020603050405020304" pitchFamily="18" charset="0"/>
              </a:rPr>
              <a:t>Template</a:t>
            </a:r>
            <a:r>
              <a:rPr lang="es-MX" sz="2400" dirty="0">
                <a:latin typeface="Times New Roman" panose="02020603050405020304" pitchFamily="18" charset="0"/>
                <a:cs typeface="Times New Roman" panose="02020603050405020304" pitchFamily="18" charset="0"/>
              </a:rPr>
              <a:t> no se visualiza, aunque la podemos ver en la pestaña elementos no se visualiza.</a:t>
            </a:r>
          </a:p>
          <a:p>
            <a:pPr algn="just"/>
            <a:endParaRPr lang="es-MX" sz="2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F535B020-02AF-499A-9BF7-D205C3EFEEA4}"/>
              </a:ext>
            </a:extLst>
          </p:cNvPr>
          <p:cNvPicPr>
            <a:picLocks noChangeAspect="1"/>
          </p:cNvPicPr>
          <p:nvPr/>
        </p:nvPicPr>
        <p:blipFill>
          <a:blip r:embed="rId2"/>
          <a:stretch>
            <a:fillRect/>
          </a:stretch>
        </p:blipFill>
        <p:spPr>
          <a:xfrm>
            <a:off x="4072282" y="4236063"/>
            <a:ext cx="4047435" cy="2048909"/>
          </a:xfrm>
          <a:prstGeom prst="rect">
            <a:avLst/>
          </a:prstGeom>
        </p:spPr>
      </p:pic>
      <p:sp>
        <p:nvSpPr>
          <p:cNvPr id="6" name="CuadroTexto 5">
            <a:extLst>
              <a:ext uri="{FF2B5EF4-FFF2-40B4-BE49-F238E27FC236}">
                <a16:creationId xmlns:a16="http://schemas.microsoft.com/office/drawing/2014/main" id="{8A01F602-55B4-49CA-A212-8FF604CF2F06}"/>
              </a:ext>
            </a:extLst>
          </p:cNvPr>
          <p:cNvSpPr txBox="1"/>
          <p:nvPr/>
        </p:nvSpPr>
        <p:spPr>
          <a:xfrm>
            <a:off x="1272285" y="3298725"/>
            <a:ext cx="9647428" cy="461665"/>
          </a:xfrm>
          <a:prstGeom prst="rect">
            <a:avLst/>
          </a:prstGeom>
          <a:noFill/>
        </p:spPr>
        <p:txBody>
          <a:bodyPr wrap="square" rtlCol="0">
            <a:spAutoFit/>
          </a:bodyPr>
          <a:lstStyle/>
          <a:p>
            <a:pPr algn="ctr"/>
            <a:r>
              <a:rPr lang="es-MX" sz="2400" b="1" dirty="0">
                <a:latin typeface="Times New Roman" panose="02020603050405020304" pitchFamily="18" charset="0"/>
                <a:cs typeface="Times New Roman" panose="02020603050405020304" pitchFamily="18" charset="0"/>
              </a:rPr>
              <a:t>Ejemplo: </a:t>
            </a:r>
            <a:r>
              <a:rPr lang="es-MX" sz="2400" dirty="0">
                <a:latin typeface="Times New Roman" panose="02020603050405020304" pitchFamily="18" charset="0"/>
                <a:cs typeface="Times New Roman" panose="02020603050405020304" pitchFamily="18" charset="0"/>
              </a:rPr>
              <a:t>En el documento HTML se agrega la siguinete etiqueta </a:t>
            </a:r>
            <a:r>
              <a:rPr lang="es-MX" sz="2400" dirty="0" err="1">
                <a:latin typeface="Times New Roman" panose="02020603050405020304" pitchFamily="18" charset="0"/>
                <a:cs typeface="Times New Roman" panose="02020603050405020304" pitchFamily="18" charset="0"/>
              </a:rPr>
              <a:t>Template</a:t>
            </a:r>
            <a:r>
              <a:rPr lang="es-MX"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057695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06A4680-5FAA-46A3-8994-57E9A2ED01FD}"/>
              </a:ext>
            </a:extLst>
          </p:cNvPr>
          <p:cNvSpPr>
            <a:spLocks noGrp="1"/>
          </p:cNvSpPr>
          <p:nvPr>
            <p:ph idx="1"/>
          </p:nvPr>
        </p:nvSpPr>
        <p:spPr>
          <a:xfrm>
            <a:off x="247357" y="293857"/>
            <a:ext cx="11569505" cy="845626"/>
          </a:xfrm>
        </p:spPr>
        <p:txBody>
          <a:bodyPr>
            <a:normAutofit/>
          </a:bodyPr>
          <a:lstStyle/>
          <a:p>
            <a:pPr algn="just"/>
            <a:r>
              <a:rPr lang="es-MX" sz="2400" dirty="0">
                <a:latin typeface="Times New Roman" panose="02020603050405020304" pitchFamily="18" charset="0"/>
                <a:cs typeface="Times New Roman" panose="02020603050405020304" pitchFamily="18" charset="0"/>
              </a:rPr>
              <a:t>Forma de utilizar la etiqueta </a:t>
            </a:r>
            <a:r>
              <a:rPr lang="es-MX" sz="2400" b="1" dirty="0" err="1">
                <a:latin typeface="Times New Roman" panose="02020603050405020304" pitchFamily="18" charset="0"/>
                <a:cs typeface="Times New Roman" panose="02020603050405020304" pitchFamily="18" charset="0"/>
              </a:rPr>
              <a:t>Template</a:t>
            </a:r>
            <a:r>
              <a:rPr lang="es-MX" sz="2400" dirty="0">
                <a:latin typeface="Times New Roman" panose="02020603050405020304" pitchFamily="18" charset="0"/>
                <a:cs typeface="Times New Roman" panose="02020603050405020304" pitchFamily="18" charset="0"/>
              </a:rPr>
              <a:t> creada en el HTML anterior, en JavaScript. </a:t>
            </a:r>
          </a:p>
        </p:txBody>
      </p:sp>
      <p:pic>
        <p:nvPicPr>
          <p:cNvPr id="4" name="Imagen 3">
            <a:extLst>
              <a:ext uri="{FF2B5EF4-FFF2-40B4-BE49-F238E27FC236}">
                <a16:creationId xmlns:a16="http://schemas.microsoft.com/office/drawing/2014/main" id="{3F09F0B6-6520-4991-9098-85C69156DD6C}"/>
              </a:ext>
            </a:extLst>
          </p:cNvPr>
          <p:cNvPicPr>
            <a:picLocks noChangeAspect="1"/>
          </p:cNvPicPr>
          <p:nvPr/>
        </p:nvPicPr>
        <p:blipFill>
          <a:blip r:embed="rId2"/>
          <a:stretch>
            <a:fillRect/>
          </a:stretch>
        </p:blipFill>
        <p:spPr>
          <a:xfrm>
            <a:off x="161631" y="926899"/>
            <a:ext cx="5463455" cy="5276951"/>
          </a:xfrm>
          <a:prstGeom prst="rect">
            <a:avLst/>
          </a:prstGeom>
        </p:spPr>
      </p:pic>
      <p:pic>
        <p:nvPicPr>
          <p:cNvPr id="6" name="Imagen 5">
            <a:extLst>
              <a:ext uri="{FF2B5EF4-FFF2-40B4-BE49-F238E27FC236}">
                <a16:creationId xmlns:a16="http://schemas.microsoft.com/office/drawing/2014/main" id="{EB3630EB-1F88-47D9-856E-840B9A8F898B}"/>
              </a:ext>
            </a:extLst>
          </p:cNvPr>
          <p:cNvPicPr>
            <a:picLocks noChangeAspect="1"/>
          </p:cNvPicPr>
          <p:nvPr/>
        </p:nvPicPr>
        <p:blipFill>
          <a:blip r:embed="rId3"/>
          <a:stretch>
            <a:fillRect/>
          </a:stretch>
        </p:blipFill>
        <p:spPr>
          <a:xfrm>
            <a:off x="5899052" y="926899"/>
            <a:ext cx="6068677" cy="3813912"/>
          </a:xfrm>
          <a:prstGeom prst="rect">
            <a:avLst/>
          </a:prstGeom>
        </p:spPr>
      </p:pic>
      <p:sp>
        <p:nvSpPr>
          <p:cNvPr id="7" name="CuadroTexto 6">
            <a:extLst>
              <a:ext uri="{FF2B5EF4-FFF2-40B4-BE49-F238E27FC236}">
                <a16:creationId xmlns:a16="http://schemas.microsoft.com/office/drawing/2014/main" id="{85F151ED-98C6-41D2-9821-78667E67D9A4}"/>
              </a:ext>
            </a:extLst>
          </p:cNvPr>
          <p:cNvSpPr txBox="1"/>
          <p:nvPr/>
        </p:nvSpPr>
        <p:spPr>
          <a:xfrm>
            <a:off x="5899051" y="4961605"/>
            <a:ext cx="6068678" cy="1938992"/>
          </a:xfrm>
          <a:prstGeom prst="rect">
            <a:avLst/>
          </a:prstGeom>
          <a:noFill/>
        </p:spPr>
        <p:txBody>
          <a:bodyPr wrap="square" rtlCol="0">
            <a:spAutoFit/>
          </a:bodyPr>
          <a:lstStyle/>
          <a:p>
            <a:pPr algn="just"/>
            <a:r>
              <a:rPr lang="es-MX" sz="2000" b="1" dirty="0">
                <a:latin typeface="Times New Roman" panose="02020603050405020304" pitchFamily="18" charset="0"/>
                <a:cs typeface="Times New Roman" panose="02020603050405020304" pitchFamily="18" charset="0"/>
              </a:rPr>
              <a:t>Método para crear la variable fragmento:</a:t>
            </a:r>
          </a:p>
          <a:p>
            <a:pPr algn="just"/>
            <a:r>
              <a:rPr lang="es-MX" sz="2000" dirty="0">
                <a:latin typeface="Times New Roman" panose="02020603050405020304" pitchFamily="18" charset="0"/>
                <a:cs typeface="Times New Roman" panose="02020603050405020304" pitchFamily="18" charset="0"/>
              </a:rPr>
              <a:t>$</a:t>
            </a:r>
            <a:r>
              <a:rPr lang="es-MX" sz="2000" dirty="0" err="1">
                <a:latin typeface="Times New Roman" panose="02020603050405020304" pitchFamily="18" charset="0"/>
                <a:cs typeface="Times New Roman" panose="02020603050405020304" pitchFamily="18" charset="0"/>
              </a:rPr>
              <a:t>fragment</a:t>
            </a:r>
            <a:r>
              <a:rPr lang="es-MX" sz="2000" dirty="0">
                <a:latin typeface="Times New Roman" panose="02020603050405020304" pitchFamily="18" charset="0"/>
                <a:cs typeface="Times New Roman" panose="02020603050405020304" pitchFamily="18" charset="0"/>
              </a:rPr>
              <a:t> = </a:t>
            </a:r>
            <a:r>
              <a:rPr lang="es-MX" sz="2000" dirty="0" err="1">
                <a:latin typeface="Times New Roman" panose="02020603050405020304" pitchFamily="18" charset="0"/>
                <a:cs typeface="Times New Roman" panose="02020603050405020304" pitchFamily="18" charset="0"/>
              </a:rPr>
              <a:t>document</a:t>
            </a:r>
            <a:r>
              <a:rPr lang="es-MX" sz="2000" b="1" dirty="0" err="1">
                <a:latin typeface="Times New Roman" panose="02020603050405020304" pitchFamily="18" charset="0"/>
                <a:cs typeface="Times New Roman" panose="02020603050405020304" pitchFamily="18" charset="0"/>
              </a:rPr>
              <a:t>.createDocumentFragment</a:t>
            </a:r>
            <a:r>
              <a:rPr lang="es-MX" sz="2000" b="1" dirty="0">
                <a:latin typeface="Times New Roman" panose="02020603050405020304" pitchFamily="18" charset="0"/>
                <a:cs typeface="Times New Roman" panose="02020603050405020304" pitchFamily="18" charset="0"/>
              </a:rPr>
              <a:t>();</a:t>
            </a:r>
          </a:p>
          <a:p>
            <a:pPr algn="just"/>
            <a:endParaRPr lang="es-MX" sz="2000" dirty="0">
              <a:latin typeface="Times New Roman" panose="02020603050405020304" pitchFamily="18" charset="0"/>
              <a:cs typeface="Times New Roman" panose="02020603050405020304" pitchFamily="18" charset="0"/>
            </a:endParaRPr>
          </a:p>
          <a:p>
            <a:pPr algn="just"/>
            <a:r>
              <a:rPr lang="es-MX" sz="2000" b="1" dirty="0">
                <a:latin typeface="Times New Roman" panose="02020603050405020304" pitchFamily="18" charset="0"/>
                <a:cs typeface="Times New Roman" panose="02020603050405020304" pitchFamily="18" charset="0"/>
              </a:rPr>
              <a:t>Método para clonar un nodo(todo el elemento):</a:t>
            </a:r>
          </a:p>
          <a:p>
            <a:pPr algn="just"/>
            <a:r>
              <a:rPr lang="es-MX" sz="2000" dirty="0" err="1">
                <a:latin typeface="Times New Roman" panose="02020603050405020304" pitchFamily="18" charset="0"/>
                <a:cs typeface="Times New Roman" panose="02020603050405020304" pitchFamily="18" charset="0"/>
              </a:rPr>
              <a:t>document.</a:t>
            </a:r>
            <a:r>
              <a:rPr lang="es-MX" sz="2000" b="1" dirty="0" err="1">
                <a:latin typeface="Times New Roman" panose="02020603050405020304" pitchFamily="18" charset="0"/>
                <a:cs typeface="Times New Roman" panose="02020603050405020304" pitchFamily="18" charset="0"/>
              </a:rPr>
              <a:t>importNode</a:t>
            </a:r>
            <a:r>
              <a:rPr lang="es-MX" sz="2000" b="1" dirty="0">
                <a:latin typeface="Times New Roman" panose="02020603050405020304" pitchFamily="18" charset="0"/>
                <a:cs typeface="Times New Roman" panose="02020603050405020304" pitchFamily="18" charset="0"/>
              </a:rPr>
              <a:t>(“variable a clonar”, true/false);</a:t>
            </a:r>
          </a:p>
          <a:p>
            <a:pPr algn="just"/>
            <a:endParaRPr lang="es-MX"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6372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A36E43-64AB-4998-B382-568EDED632C4}"/>
              </a:ext>
            </a:extLst>
          </p:cNvPr>
          <p:cNvSpPr>
            <a:spLocks noGrp="1"/>
          </p:cNvSpPr>
          <p:nvPr>
            <p:ph type="title"/>
          </p:nvPr>
        </p:nvSpPr>
        <p:spPr>
          <a:xfrm>
            <a:off x="482404" y="18255"/>
            <a:ext cx="11227191" cy="910213"/>
          </a:xfrm>
        </p:spPr>
        <p:txBody>
          <a:bodyPr/>
          <a:lstStyle/>
          <a:p>
            <a:r>
              <a:rPr lang="pt-BR" b="1" dirty="0">
                <a:latin typeface="Times New Roman" panose="02020603050405020304" pitchFamily="18" charset="0"/>
                <a:cs typeface="Times New Roman" panose="02020603050405020304" pitchFamily="18" charset="0"/>
              </a:rPr>
              <a:t>70. DOM: Modificando Elementos (</a:t>
            </a:r>
            <a:r>
              <a:rPr lang="pt-BR" b="1" dirty="0" err="1">
                <a:latin typeface="Times New Roman" panose="02020603050405020304" pitchFamily="18" charset="0"/>
                <a:cs typeface="Times New Roman" panose="02020603050405020304" pitchFamily="18" charset="0"/>
              </a:rPr>
              <a:t>Old</a:t>
            </a:r>
            <a:r>
              <a:rPr lang="pt-BR" b="1" dirty="0">
                <a:latin typeface="Times New Roman" panose="02020603050405020304" pitchFamily="18" charset="0"/>
                <a:cs typeface="Times New Roman" panose="02020603050405020304" pitchFamily="18" charset="0"/>
              </a:rPr>
              <a:t> </a:t>
            </a:r>
            <a:r>
              <a:rPr lang="pt-BR" b="1" dirty="0" err="1">
                <a:latin typeface="Times New Roman" panose="02020603050405020304" pitchFamily="18" charset="0"/>
                <a:cs typeface="Times New Roman" panose="02020603050405020304" pitchFamily="18" charset="0"/>
              </a:rPr>
              <a:t>Style</a:t>
            </a:r>
            <a:r>
              <a:rPr lang="pt-BR" b="1" dirty="0">
                <a:latin typeface="Times New Roman" panose="02020603050405020304" pitchFamily="18" charset="0"/>
                <a:cs typeface="Times New Roman" panose="02020603050405020304" pitchFamily="18" charset="0"/>
              </a:rPr>
              <a:t>)</a:t>
            </a:r>
            <a:endParaRPr lang="es-MX"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E535E01F-9C0A-4BC2-A90E-63DF84139D48}"/>
              </a:ext>
            </a:extLst>
          </p:cNvPr>
          <p:cNvSpPr>
            <a:spLocks noGrp="1"/>
          </p:cNvSpPr>
          <p:nvPr>
            <p:ph idx="1"/>
          </p:nvPr>
        </p:nvSpPr>
        <p:spPr>
          <a:xfrm>
            <a:off x="297178" y="928468"/>
            <a:ext cx="11597641" cy="5911277"/>
          </a:xfrm>
        </p:spPr>
        <p:txBody>
          <a:bodyPr>
            <a:normAutofit/>
          </a:bodyPr>
          <a:lstStyle/>
          <a:p>
            <a:pPr algn="just"/>
            <a:r>
              <a:rPr lang="es-MX" sz="2400" dirty="0">
                <a:latin typeface="Times New Roman" panose="02020603050405020304" pitchFamily="18" charset="0"/>
                <a:cs typeface="Times New Roman" panose="02020603050405020304" pitchFamily="18" charset="0"/>
              </a:rPr>
              <a:t>Métodos para modificar elementos de forma antigua, aunque sigue funcionando bien:</a:t>
            </a:r>
          </a:p>
          <a:p>
            <a:pPr marL="514350" indent="-514350" algn="just">
              <a:buFont typeface="+mj-lt"/>
              <a:buAutoNum type="arabicPeriod"/>
            </a:pP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replaceChild</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newElement</a:t>
            </a:r>
            <a:r>
              <a:rPr lang="es-MX" sz="2400" b="1" dirty="0">
                <a:latin typeface="Times New Roman" panose="02020603050405020304" pitchFamily="18" charset="0"/>
                <a:cs typeface="Times New Roman" panose="02020603050405020304" pitchFamily="18" charset="0"/>
              </a:rPr>
              <a:t>, .</a:t>
            </a:r>
            <a:r>
              <a:rPr lang="es-MX" sz="2400" b="1" dirty="0" err="1">
                <a:latin typeface="Times New Roman" panose="02020603050405020304" pitchFamily="18" charset="0"/>
                <a:cs typeface="Times New Roman" panose="02020603050405020304" pitchFamily="18" charset="0"/>
              </a:rPr>
              <a:t>children</a:t>
            </a:r>
            <a:r>
              <a:rPr lang="es-MX" sz="2400" b="1" dirty="0">
                <a:latin typeface="Times New Roman" panose="02020603050405020304" pitchFamily="18" charset="0"/>
                <a:cs typeface="Times New Roman" panose="02020603050405020304" pitchFamily="18" charset="0"/>
              </a:rPr>
              <a:t>[2]) </a:t>
            </a:r>
            <a:r>
              <a:rPr lang="es-MX" sz="2400" dirty="0">
                <a:latin typeface="Times New Roman" panose="02020603050405020304" pitchFamily="18" charset="0"/>
                <a:cs typeface="Times New Roman" panose="02020603050405020304" pitchFamily="18" charset="0"/>
                <a:sym typeface="Wingdings" panose="05000000000000000000" pitchFamily="2" charset="2"/>
              </a:rPr>
              <a:t> Recibe dos parámetros el primero es el nuevo elemento y el segundo parámetro es el elemento a ser remplazado, entre corchetes se ingresa es índice del elemento.</a:t>
            </a:r>
          </a:p>
          <a:p>
            <a:pPr marL="514350" indent="-514350" algn="just">
              <a:buFont typeface="+mj-lt"/>
              <a:buAutoNum type="arabicPeriod"/>
            </a:pPr>
            <a:endParaRPr lang="es-MX" sz="2400" b="1" dirty="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removeChild</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lastElementChild</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rPr>
              <a:t>Remueve(elimina) algún elemento hijo seleccionado, </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lastElementChild</a:t>
            </a:r>
            <a:r>
              <a:rPr lang="es-MX" sz="2400" dirty="0">
                <a:latin typeface="Times New Roman" panose="02020603050405020304" pitchFamily="18" charset="0"/>
                <a:cs typeface="Times New Roman" panose="02020603050405020304" pitchFamily="18" charset="0"/>
              </a:rPr>
              <a:t>(ultimo hijo) o </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firstElementChild</a:t>
            </a:r>
            <a:r>
              <a:rPr lang="es-MX" sz="2400" dirty="0">
                <a:latin typeface="Times New Roman" panose="02020603050405020304" pitchFamily="18" charset="0"/>
                <a:cs typeface="Times New Roman" panose="02020603050405020304" pitchFamily="18" charset="0"/>
              </a:rPr>
              <a:t>(primer hijo) o también con la propiedad </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children</a:t>
            </a:r>
            <a:r>
              <a:rPr lang="es-MX" sz="2400" b="1" dirty="0">
                <a:latin typeface="Times New Roman" panose="02020603050405020304" pitchFamily="18" charset="0"/>
                <a:cs typeface="Times New Roman" panose="02020603050405020304" pitchFamily="18" charset="0"/>
              </a:rPr>
              <a:t>[2], </a:t>
            </a:r>
            <a:r>
              <a:rPr lang="es-MX" sz="2400" dirty="0">
                <a:latin typeface="Times New Roman" panose="02020603050405020304" pitchFamily="18" charset="0"/>
                <a:cs typeface="Times New Roman" panose="02020603050405020304" pitchFamily="18" charset="0"/>
              </a:rPr>
              <a:t>se elije el elemento a ser eliminado.</a:t>
            </a:r>
          </a:p>
          <a:p>
            <a:pPr marL="514350" indent="-514350" algn="just">
              <a:buFont typeface="+mj-lt"/>
              <a:buAutoNum type="arabicPeriod"/>
            </a:pPr>
            <a:endParaRPr lang="es-MX" sz="2400" b="1" dirty="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insertBefore</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newElement</a:t>
            </a:r>
            <a:r>
              <a:rPr lang="es-MX" sz="2400" b="1" dirty="0">
                <a:latin typeface="Times New Roman" panose="02020603050405020304" pitchFamily="18" charset="0"/>
                <a:cs typeface="Times New Roman" panose="02020603050405020304" pitchFamily="18" charset="0"/>
              </a:rPr>
              <a:t>, .</a:t>
            </a:r>
            <a:r>
              <a:rPr lang="es-MX" sz="2400" b="1" dirty="0" err="1">
                <a:latin typeface="Times New Roman" panose="02020603050405020304" pitchFamily="18" charset="0"/>
                <a:cs typeface="Times New Roman" panose="02020603050405020304" pitchFamily="18" charset="0"/>
              </a:rPr>
              <a:t>lastElementChild</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Recibe dos parámetros el primero es el nuevo elemento y el segundo parámetro es la posición del elemento donde se insertara </a:t>
            </a:r>
            <a:r>
              <a:rPr lang="es-MX" sz="2400" dirty="0">
                <a:latin typeface="Times New Roman" panose="02020603050405020304" pitchFamily="18" charset="0"/>
                <a:cs typeface="Times New Roman" panose="02020603050405020304" pitchFamily="18" charset="0"/>
              </a:rPr>
              <a:t> un nuevo elemento hijo antes de</a:t>
            </a:r>
            <a:r>
              <a:rPr lang="es-MX" sz="2400" dirty="0">
                <a:latin typeface="Times New Roman" panose="02020603050405020304" pitchFamily="18" charset="0"/>
                <a:cs typeface="Times New Roman" panose="02020603050405020304" pitchFamily="18" charset="0"/>
                <a:sym typeface="Wingdings" panose="05000000000000000000" pitchFamily="2" charset="2"/>
              </a:rPr>
              <a:t>. </a:t>
            </a:r>
          </a:p>
          <a:p>
            <a:pPr marL="514350" indent="-514350" algn="just">
              <a:buFont typeface="+mj-lt"/>
              <a:buAutoNum type="arabicPeriod"/>
            </a:pPr>
            <a:endParaRPr lang="es-MX" sz="2400" b="1" dirty="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appendChild</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Adjuntar o agregar hijo</a:t>
            </a:r>
            <a:endParaRPr lang="es-MX"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72668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925778-5C2D-4D4E-BBA3-1EC354709BF7}"/>
              </a:ext>
            </a:extLst>
          </p:cNvPr>
          <p:cNvSpPr>
            <a:spLocks noGrp="1"/>
          </p:cNvSpPr>
          <p:nvPr>
            <p:ph type="title"/>
          </p:nvPr>
        </p:nvSpPr>
        <p:spPr>
          <a:xfrm>
            <a:off x="345830" y="125974"/>
            <a:ext cx="2453641" cy="830629"/>
          </a:xfrm>
        </p:spPr>
        <p:txBody>
          <a:bodyPr/>
          <a:lstStyle/>
          <a:p>
            <a:r>
              <a:rPr lang="es-MX">
                <a:latin typeface="Times New Roman" panose="02020603050405020304" pitchFamily="18" charset="0"/>
                <a:cs typeface="Times New Roman" panose="02020603050405020304" pitchFamily="18" charset="0"/>
              </a:rPr>
              <a:t>Ejemplo:</a:t>
            </a:r>
          </a:p>
        </p:txBody>
      </p:sp>
      <p:pic>
        <p:nvPicPr>
          <p:cNvPr id="6" name="Imagen 5">
            <a:extLst>
              <a:ext uri="{FF2B5EF4-FFF2-40B4-BE49-F238E27FC236}">
                <a16:creationId xmlns:a16="http://schemas.microsoft.com/office/drawing/2014/main" id="{50BA1529-9042-45C0-97FE-728572CC1E3A}"/>
              </a:ext>
            </a:extLst>
          </p:cNvPr>
          <p:cNvPicPr>
            <a:picLocks noChangeAspect="1"/>
          </p:cNvPicPr>
          <p:nvPr/>
        </p:nvPicPr>
        <p:blipFill>
          <a:blip r:embed="rId2"/>
          <a:stretch>
            <a:fillRect/>
          </a:stretch>
        </p:blipFill>
        <p:spPr>
          <a:xfrm>
            <a:off x="2686930" y="-1"/>
            <a:ext cx="7737230" cy="6870535"/>
          </a:xfrm>
          <a:prstGeom prst="rect">
            <a:avLst/>
          </a:prstGeom>
        </p:spPr>
      </p:pic>
      <p:sp>
        <p:nvSpPr>
          <p:cNvPr id="7" name="CuadroTexto 6">
            <a:extLst>
              <a:ext uri="{FF2B5EF4-FFF2-40B4-BE49-F238E27FC236}">
                <a16:creationId xmlns:a16="http://schemas.microsoft.com/office/drawing/2014/main" id="{7B40AB15-0B05-4EA9-B76B-A69120AA12CD}"/>
              </a:ext>
            </a:extLst>
          </p:cNvPr>
          <p:cNvSpPr txBox="1"/>
          <p:nvPr/>
        </p:nvSpPr>
        <p:spPr>
          <a:xfrm>
            <a:off x="313005" y="1859339"/>
            <a:ext cx="2059745" cy="3139321"/>
          </a:xfrm>
          <a:prstGeom prst="rect">
            <a:avLst/>
          </a:prstGeom>
          <a:noFill/>
        </p:spPr>
        <p:txBody>
          <a:bodyPr wrap="square" rtlCol="0">
            <a:spAutoFit/>
          </a:bodyPr>
          <a:lstStyle/>
          <a:p>
            <a:pPr algn="just"/>
            <a:r>
              <a:rPr lang="es-MX" sz="2200" dirty="0">
                <a:latin typeface="Times New Roman" panose="02020603050405020304" pitchFamily="18" charset="0"/>
                <a:cs typeface="Times New Roman" panose="02020603050405020304" pitchFamily="18" charset="0"/>
              </a:rPr>
              <a:t>Estos métodos se pueden utilizar y funcionan bien, pero ya existen nuevos métodos que simplifican todo de mejor manera.</a:t>
            </a:r>
          </a:p>
        </p:txBody>
      </p:sp>
    </p:spTree>
    <p:extLst>
      <p:ext uri="{BB962C8B-B14F-4D97-AF65-F5344CB8AC3E}">
        <p14:creationId xmlns:p14="http://schemas.microsoft.com/office/powerpoint/2010/main" val="20181065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2E752F-4A97-4548-A8B0-A4E488CDB461}"/>
              </a:ext>
            </a:extLst>
          </p:cNvPr>
          <p:cNvSpPr>
            <a:spLocks noGrp="1"/>
          </p:cNvSpPr>
          <p:nvPr>
            <p:ph type="title"/>
          </p:nvPr>
        </p:nvSpPr>
        <p:spPr>
          <a:xfrm>
            <a:off x="356381" y="168178"/>
            <a:ext cx="11479237" cy="816561"/>
          </a:xfrm>
        </p:spPr>
        <p:txBody>
          <a:bodyPr/>
          <a:lstStyle/>
          <a:p>
            <a:r>
              <a:rPr lang="es-MX" b="1" dirty="0">
                <a:latin typeface="Times New Roman" panose="02020603050405020304" pitchFamily="18" charset="0"/>
                <a:cs typeface="Times New Roman" panose="02020603050405020304" pitchFamily="18" charset="0"/>
              </a:rPr>
              <a:t>71. DOM: Modificando Elementos (</a:t>
            </a:r>
            <a:r>
              <a:rPr lang="es-MX" b="1" dirty="0" err="1">
                <a:latin typeface="Times New Roman" panose="02020603050405020304" pitchFamily="18" charset="0"/>
                <a:cs typeface="Times New Roman" panose="02020603050405020304" pitchFamily="18" charset="0"/>
              </a:rPr>
              <a:t>Cool</a:t>
            </a:r>
            <a:r>
              <a:rPr lang="es-MX" b="1" dirty="0">
                <a:latin typeface="Times New Roman" panose="02020603050405020304" pitchFamily="18" charset="0"/>
                <a:cs typeface="Times New Roman" panose="02020603050405020304" pitchFamily="18" charset="0"/>
              </a:rPr>
              <a:t> Style)</a:t>
            </a:r>
          </a:p>
        </p:txBody>
      </p:sp>
      <p:sp>
        <p:nvSpPr>
          <p:cNvPr id="3" name="Marcador de contenido 2">
            <a:extLst>
              <a:ext uri="{FF2B5EF4-FFF2-40B4-BE49-F238E27FC236}">
                <a16:creationId xmlns:a16="http://schemas.microsoft.com/office/drawing/2014/main" id="{24D8A950-EDD1-48AE-B41D-E34F3AF857F8}"/>
              </a:ext>
            </a:extLst>
          </p:cNvPr>
          <p:cNvSpPr>
            <a:spLocks noGrp="1"/>
          </p:cNvSpPr>
          <p:nvPr>
            <p:ph idx="1"/>
          </p:nvPr>
        </p:nvSpPr>
        <p:spPr>
          <a:xfrm>
            <a:off x="356381" y="1139484"/>
            <a:ext cx="11479237" cy="5359790"/>
          </a:xfrm>
        </p:spPr>
        <p:txBody>
          <a:bodyPr>
            <a:noAutofit/>
          </a:bodyPr>
          <a:lstStyle/>
          <a:p>
            <a:pPr algn="just"/>
            <a:r>
              <a:rPr lang="es-MX" sz="2200" b="1" dirty="0">
                <a:latin typeface="Times New Roman" panose="02020603050405020304" pitchFamily="18" charset="0"/>
                <a:cs typeface="Times New Roman" panose="02020603050405020304" pitchFamily="18" charset="0"/>
              </a:rPr>
              <a:t>Los métodos son:</a:t>
            </a:r>
          </a:p>
          <a:p>
            <a:pPr algn="just"/>
            <a:r>
              <a:rPr lang="es-MX" sz="2200" dirty="0">
                <a:latin typeface="Times New Roman" panose="02020603050405020304" pitchFamily="18" charset="0"/>
                <a:cs typeface="Times New Roman" panose="02020603050405020304" pitchFamily="18" charset="0"/>
              </a:rPr>
              <a:t>.</a:t>
            </a:r>
            <a:r>
              <a:rPr lang="es-MX" sz="2200" dirty="0" err="1">
                <a:latin typeface="Times New Roman" panose="02020603050405020304" pitchFamily="18" charset="0"/>
                <a:cs typeface="Times New Roman" panose="02020603050405020304" pitchFamily="18" charset="0"/>
              </a:rPr>
              <a:t>insertAdjacent</a:t>
            </a:r>
            <a:r>
              <a:rPr lang="es-MX" sz="2200" dirty="0">
                <a:latin typeface="Times New Roman" panose="02020603050405020304" pitchFamily="18" charset="0"/>
                <a:cs typeface="Times New Roman" panose="02020603050405020304" pitchFamily="18" charset="0"/>
              </a:rPr>
              <a:t> </a:t>
            </a:r>
            <a:r>
              <a:rPr lang="es-MX" sz="2200" dirty="0">
                <a:latin typeface="Times New Roman" panose="02020603050405020304" pitchFamily="18" charset="0"/>
                <a:cs typeface="Times New Roman" panose="02020603050405020304" pitchFamily="18" charset="0"/>
                <a:sym typeface="Wingdings" panose="05000000000000000000" pitchFamily="2" charset="2"/>
              </a:rPr>
              <a:t> </a:t>
            </a:r>
            <a:r>
              <a:rPr lang="es-MX" sz="2200" dirty="0">
                <a:latin typeface="Times New Roman" panose="02020603050405020304" pitchFamily="18" charset="0"/>
                <a:cs typeface="Times New Roman" panose="02020603050405020304" pitchFamily="18" charset="0"/>
              </a:rPr>
              <a:t>insertar de manera adyacente</a:t>
            </a:r>
          </a:p>
          <a:p>
            <a:pPr marL="514350" indent="-514350" algn="just">
              <a:buFont typeface="+mj-lt"/>
              <a:buAutoNum type="arabicPeriod"/>
            </a:pPr>
            <a:r>
              <a:rPr lang="es-MX" sz="2200" b="1" dirty="0" err="1">
                <a:latin typeface="Times New Roman" panose="02020603050405020304" pitchFamily="18" charset="0"/>
                <a:cs typeface="Times New Roman" panose="02020603050405020304" pitchFamily="18" charset="0"/>
              </a:rPr>
              <a:t>insertAdjacentElement</a:t>
            </a:r>
            <a:r>
              <a:rPr lang="es-MX" sz="2200" b="1" dirty="0">
                <a:latin typeface="Times New Roman" panose="02020603050405020304" pitchFamily="18" charset="0"/>
                <a:cs typeface="Times New Roman" panose="02020603050405020304" pitchFamily="18" charset="0"/>
              </a:rPr>
              <a:t>(position, el) </a:t>
            </a:r>
            <a:r>
              <a:rPr lang="es-MX" sz="2200" dirty="0">
                <a:latin typeface="Times New Roman" panose="02020603050405020304" pitchFamily="18" charset="0"/>
                <a:cs typeface="Times New Roman" panose="02020603050405020304" pitchFamily="18" charset="0"/>
                <a:sym typeface="Wingdings" panose="05000000000000000000" pitchFamily="2" charset="2"/>
              </a:rPr>
              <a:t> (A</a:t>
            </a:r>
            <a:r>
              <a:rPr lang="es-MX" sz="2200" dirty="0">
                <a:latin typeface="Times New Roman" panose="02020603050405020304" pitchFamily="18" charset="0"/>
                <a:cs typeface="Times New Roman" panose="02020603050405020304" pitchFamily="18" charset="0"/>
              </a:rPr>
              <a:t>gregar un Elemento) Reciben dos parámetros: la posición y el elemento.</a:t>
            </a:r>
          </a:p>
          <a:p>
            <a:pPr marL="514350" indent="-514350" algn="just">
              <a:buFont typeface="+mj-lt"/>
              <a:buAutoNum type="arabicPeriod"/>
            </a:pPr>
            <a:r>
              <a:rPr lang="es-MX" sz="2200" b="1" dirty="0">
                <a:latin typeface="Times New Roman" panose="02020603050405020304" pitchFamily="18" charset="0"/>
                <a:cs typeface="Times New Roman" panose="02020603050405020304" pitchFamily="18" charset="0"/>
              </a:rPr>
              <a:t>.</a:t>
            </a:r>
            <a:r>
              <a:rPr lang="es-MX" sz="2200" b="1" dirty="0" err="1">
                <a:latin typeface="Times New Roman" panose="02020603050405020304" pitchFamily="18" charset="0"/>
                <a:cs typeface="Times New Roman" panose="02020603050405020304" pitchFamily="18" charset="0"/>
              </a:rPr>
              <a:t>insertAdjacentHTML</a:t>
            </a:r>
            <a:r>
              <a:rPr lang="es-MX" sz="2200" b="1" dirty="0">
                <a:latin typeface="Times New Roman" panose="02020603050405020304" pitchFamily="18" charset="0"/>
                <a:cs typeface="Times New Roman" panose="02020603050405020304" pitchFamily="18" charset="0"/>
              </a:rPr>
              <a:t>(position, </a:t>
            </a:r>
            <a:r>
              <a:rPr lang="es-MX" sz="2200" b="1" dirty="0" err="1">
                <a:latin typeface="Times New Roman" panose="02020603050405020304" pitchFamily="18" charset="0"/>
                <a:cs typeface="Times New Roman" panose="02020603050405020304" pitchFamily="18" charset="0"/>
              </a:rPr>
              <a:t>html</a:t>
            </a:r>
            <a:r>
              <a:rPr lang="es-MX" sz="2200" b="1" dirty="0">
                <a:latin typeface="Times New Roman" panose="02020603050405020304" pitchFamily="18" charset="0"/>
                <a:cs typeface="Times New Roman" panose="02020603050405020304" pitchFamily="18" charset="0"/>
              </a:rPr>
              <a:t>) </a:t>
            </a:r>
            <a:r>
              <a:rPr lang="es-MX" sz="2200" dirty="0">
                <a:latin typeface="Times New Roman" panose="02020603050405020304" pitchFamily="18" charset="0"/>
                <a:cs typeface="Times New Roman" panose="02020603050405020304" pitchFamily="18" charset="0"/>
                <a:sym typeface="Wingdings" panose="05000000000000000000" pitchFamily="2" charset="2"/>
              </a:rPr>
              <a:t> (A</a:t>
            </a:r>
            <a:r>
              <a:rPr lang="es-MX" sz="2200" dirty="0">
                <a:latin typeface="Times New Roman" panose="02020603050405020304" pitchFamily="18" charset="0"/>
                <a:cs typeface="Times New Roman" panose="02020603050405020304" pitchFamily="18" charset="0"/>
              </a:rPr>
              <a:t>gregar contenido HTML) Reciben dos parámetros: la posición y el código HTML.</a:t>
            </a:r>
          </a:p>
          <a:p>
            <a:pPr marL="514350" indent="-514350" algn="just">
              <a:buFont typeface="+mj-lt"/>
              <a:buAutoNum type="arabicPeriod"/>
            </a:pPr>
            <a:r>
              <a:rPr lang="es-MX" sz="2200" b="1" dirty="0">
                <a:latin typeface="Times New Roman" panose="02020603050405020304" pitchFamily="18" charset="0"/>
                <a:cs typeface="Times New Roman" panose="02020603050405020304" pitchFamily="18" charset="0"/>
              </a:rPr>
              <a:t>.</a:t>
            </a:r>
            <a:r>
              <a:rPr lang="es-MX" sz="2200" b="1" dirty="0" err="1">
                <a:latin typeface="Times New Roman" panose="02020603050405020304" pitchFamily="18" charset="0"/>
                <a:cs typeface="Times New Roman" panose="02020603050405020304" pitchFamily="18" charset="0"/>
              </a:rPr>
              <a:t>insertAdjacentText</a:t>
            </a:r>
            <a:r>
              <a:rPr lang="es-MX" sz="2200" b="1" dirty="0">
                <a:latin typeface="Times New Roman" panose="02020603050405020304" pitchFamily="18" charset="0"/>
                <a:cs typeface="Times New Roman" panose="02020603050405020304" pitchFamily="18" charset="0"/>
              </a:rPr>
              <a:t>(position, </a:t>
            </a:r>
            <a:r>
              <a:rPr lang="es-MX" sz="2200" b="1" dirty="0" err="1">
                <a:latin typeface="Times New Roman" panose="02020603050405020304" pitchFamily="18" charset="0"/>
                <a:cs typeface="Times New Roman" panose="02020603050405020304" pitchFamily="18" charset="0"/>
              </a:rPr>
              <a:t>text</a:t>
            </a:r>
            <a:r>
              <a:rPr lang="es-MX" sz="2200" b="1" dirty="0">
                <a:latin typeface="Times New Roman" panose="02020603050405020304" pitchFamily="18" charset="0"/>
                <a:cs typeface="Times New Roman" panose="02020603050405020304" pitchFamily="18" charset="0"/>
              </a:rPr>
              <a:t>) </a:t>
            </a:r>
            <a:r>
              <a:rPr lang="es-MX" sz="2200" dirty="0">
                <a:latin typeface="Times New Roman" panose="02020603050405020304" pitchFamily="18" charset="0"/>
                <a:cs typeface="Times New Roman" panose="02020603050405020304" pitchFamily="18" charset="0"/>
                <a:sym typeface="Wingdings" panose="05000000000000000000" pitchFamily="2" charset="2"/>
              </a:rPr>
              <a:t> </a:t>
            </a:r>
            <a:r>
              <a:rPr lang="es-MX" sz="2200" dirty="0">
                <a:latin typeface="Times New Roman" panose="02020603050405020304" pitchFamily="18" charset="0"/>
                <a:cs typeface="Times New Roman" panose="02020603050405020304" pitchFamily="18" charset="0"/>
              </a:rPr>
              <a:t>(Agrega un contenedor tipo Texto) Reciben dos parámetros: la posición y el contenido textual.</a:t>
            </a:r>
          </a:p>
          <a:p>
            <a:pPr algn="just"/>
            <a:endParaRPr lang="es-MX" sz="2200" dirty="0">
              <a:latin typeface="Times New Roman" panose="02020603050405020304" pitchFamily="18" charset="0"/>
              <a:cs typeface="Times New Roman" panose="02020603050405020304" pitchFamily="18" charset="0"/>
            </a:endParaRPr>
          </a:p>
          <a:p>
            <a:pPr algn="just"/>
            <a:r>
              <a:rPr lang="es-MX" sz="2200" b="1" dirty="0">
                <a:latin typeface="Times New Roman" panose="02020603050405020304" pitchFamily="18" charset="0"/>
                <a:cs typeface="Times New Roman" panose="02020603050405020304" pitchFamily="18" charset="0"/>
              </a:rPr>
              <a:t>Posiciones:</a:t>
            </a:r>
          </a:p>
          <a:p>
            <a:pPr algn="just"/>
            <a:r>
              <a:rPr lang="es-MX" sz="2200" b="1" dirty="0">
                <a:latin typeface="Times New Roman" panose="02020603050405020304" pitchFamily="18" charset="0"/>
                <a:cs typeface="Times New Roman" panose="02020603050405020304" pitchFamily="18" charset="0"/>
              </a:rPr>
              <a:t>  </a:t>
            </a:r>
            <a:r>
              <a:rPr lang="es-MX" sz="2200" b="1" dirty="0" err="1">
                <a:latin typeface="Times New Roman" panose="02020603050405020304" pitchFamily="18" charset="0"/>
                <a:cs typeface="Times New Roman" panose="02020603050405020304" pitchFamily="18" charset="0"/>
              </a:rPr>
              <a:t>beforebegin</a:t>
            </a:r>
            <a:r>
              <a:rPr lang="es-MX" sz="2200" dirty="0">
                <a:latin typeface="Times New Roman" panose="02020603050405020304" pitchFamily="18" charset="0"/>
                <a:cs typeface="Times New Roman" panose="02020603050405020304" pitchFamily="18" charset="0"/>
              </a:rPr>
              <a:t>(hermano anterior)</a:t>
            </a:r>
          </a:p>
          <a:p>
            <a:pPr algn="just"/>
            <a:r>
              <a:rPr lang="es-MX" sz="2200" dirty="0">
                <a:latin typeface="Times New Roman" panose="02020603050405020304" pitchFamily="18" charset="0"/>
                <a:cs typeface="Times New Roman" panose="02020603050405020304" pitchFamily="18" charset="0"/>
              </a:rPr>
              <a:t> </a:t>
            </a:r>
            <a:r>
              <a:rPr lang="es-MX" sz="2200" b="1" dirty="0">
                <a:latin typeface="Times New Roman" panose="02020603050405020304" pitchFamily="18" charset="0"/>
                <a:cs typeface="Times New Roman" panose="02020603050405020304" pitchFamily="18" charset="0"/>
              </a:rPr>
              <a:t> </a:t>
            </a:r>
            <a:r>
              <a:rPr lang="es-MX" sz="2200" b="1" dirty="0" err="1">
                <a:latin typeface="Times New Roman" panose="02020603050405020304" pitchFamily="18" charset="0"/>
                <a:cs typeface="Times New Roman" panose="02020603050405020304" pitchFamily="18" charset="0"/>
              </a:rPr>
              <a:t>afterbegin</a:t>
            </a:r>
            <a:r>
              <a:rPr lang="es-MX" sz="2200" dirty="0">
                <a:latin typeface="Times New Roman" panose="02020603050405020304" pitchFamily="18" charset="0"/>
                <a:cs typeface="Times New Roman" panose="02020603050405020304" pitchFamily="18" charset="0"/>
              </a:rPr>
              <a:t>(primer hijo)</a:t>
            </a:r>
          </a:p>
          <a:p>
            <a:pPr algn="just"/>
            <a:r>
              <a:rPr lang="es-MX" sz="2200" b="1" dirty="0">
                <a:latin typeface="Times New Roman" panose="02020603050405020304" pitchFamily="18" charset="0"/>
                <a:cs typeface="Times New Roman" panose="02020603050405020304" pitchFamily="18" charset="0"/>
              </a:rPr>
              <a:t>  </a:t>
            </a:r>
            <a:r>
              <a:rPr lang="es-MX" sz="2200" b="1" dirty="0" err="1">
                <a:latin typeface="Times New Roman" panose="02020603050405020304" pitchFamily="18" charset="0"/>
                <a:cs typeface="Times New Roman" panose="02020603050405020304" pitchFamily="18" charset="0"/>
              </a:rPr>
              <a:t>beforeend</a:t>
            </a:r>
            <a:r>
              <a:rPr lang="es-MX" sz="2200" dirty="0">
                <a:latin typeface="Times New Roman" panose="02020603050405020304" pitchFamily="18" charset="0"/>
                <a:cs typeface="Times New Roman" panose="02020603050405020304" pitchFamily="18" charset="0"/>
              </a:rPr>
              <a:t>(ultimo hijo)</a:t>
            </a:r>
          </a:p>
          <a:p>
            <a:pPr algn="just"/>
            <a:r>
              <a:rPr lang="es-MX" sz="2200" b="1" dirty="0">
                <a:latin typeface="Times New Roman" panose="02020603050405020304" pitchFamily="18" charset="0"/>
                <a:cs typeface="Times New Roman" panose="02020603050405020304" pitchFamily="18" charset="0"/>
              </a:rPr>
              <a:t>  </a:t>
            </a:r>
            <a:r>
              <a:rPr lang="es-MX" sz="2200" b="1" dirty="0" err="1">
                <a:latin typeface="Times New Roman" panose="02020603050405020304" pitchFamily="18" charset="0"/>
                <a:cs typeface="Times New Roman" panose="02020603050405020304" pitchFamily="18" charset="0"/>
              </a:rPr>
              <a:t>afterend</a:t>
            </a:r>
            <a:r>
              <a:rPr lang="es-MX" sz="2200" dirty="0">
                <a:latin typeface="Times New Roman" panose="02020603050405020304" pitchFamily="18" charset="0"/>
                <a:cs typeface="Times New Roman" panose="02020603050405020304" pitchFamily="18" charset="0"/>
              </a:rPr>
              <a:t>(hermano siguiente)</a:t>
            </a:r>
          </a:p>
        </p:txBody>
      </p:sp>
    </p:spTree>
    <p:extLst>
      <p:ext uri="{BB962C8B-B14F-4D97-AF65-F5344CB8AC3E}">
        <p14:creationId xmlns:p14="http://schemas.microsoft.com/office/powerpoint/2010/main" val="1149283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0C2A71-6848-4CE9-91E3-5340794B9FDA}"/>
              </a:ext>
            </a:extLst>
          </p:cNvPr>
          <p:cNvSpPr>
            <a:spLocks noGrp="1"/>
          </p:cNvSpPr>
          <p:nvPr>
            <p:ph type="title"/>
          </p:nvPr>
        </p:nvSpPr>
        <p:spPr>
          <a:xfrm>
            <a:off x="1393638" y="2728735"/>
            <a:ext cx="9404723" cy="1400530"/>
          </a:xfrm>
        </p:spPr>
        <p:txBody>
          <a:bodyPr>
            <a:normAutofit/>
          </a:bodyPr>
          <a:lstStyle/>
          <a:p>
            <a:pPr algn="ctr"/>
            <a:r>
              <a:rPr lang="es-MX" b="1" i="0" dirty="0">
                <a:solidFill>
                  <a:schemeClr val="tx1"/>
                </a:solidFill>
                <a:effectLst/>
                <a:latin typeface="Times New Roman" panose="02020603050405020304" pitchFamily="18" charset="0"/>
                <a:cs typeface="Times New Roman" panose="02020603050405020304" pitchFamily="18" charset="0"/>
              </a:rPr>
              <a:t>2.-Tipos de datos en </a:t>
            </a:r>
            <a:r>
              <a:rPr lang="es-MX" b="1" i="1" dirty="0">
                <a:solidFill>
                  <a:schemeClr val="tx1"/>
                </a:solidFill>
                <a:effectLst/>
                <a:latin typeface="Times New Roman" panose="02020603050405020304" pitchFamily="18" charset="0"/>
                <a:cs typeface="Times New Roman" panose="02020603050405020304" pitchFamily="18" charset="0"/>
              </a:rPr>
              <a:t>JavaScript</a:t>
            </a:r>
            <a:br>
              <a:rPr lang="es-MX" b="1" i="0" dirty="0">
                <a:solidFill>
                  <a:srgbClr val="333333"/>
                </a:solidFill>
                <a:effectLst/>
                <a:latin typeface="Raleway"/>
              </a:rPr>
            </a:br>
            <a:endParaRPr lang="es-MX" dirty="0"/>
          </a:p>
        </p:txBody>
      </p:sp>
    </p:spTree>
    <p:extLst>
      <p:ext uri="{BB962C8B-B14F-4D97-AF65-F5344CB8AC3E}">
        <p14:creationId xmlns:p14="http://schemas.microsoft.com/office/powerpoint/2010/main" val="1269263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07D25-843F-4608-80CB-1F883698E5C5}"/>
              </a:ext>
            </a:extLst>
          </p:cNvPr>
          <p:cNvSpPr>
            <a:spLocks noGrp="1"/>
          </p:cNvSpPr>
          <p:nvPr>
            <p:ph type="title"/>
          </p:nvPr>
        </p:nvSpPr>
        <p:spPr>
          <a:xfrm>
            <a:off x="1814731" y="140043"/>
            <a:ext cx="1913205" cy="788426"/>
          </a:xfrm>
        </p:spPr>
        <p:txBody>
          <a:bodyPr>
            <a:normAutofit fontScale="90000"/>
          </a:bodyPr>
          <a:lstStyle/>
          <a:p>
            <a:pPr algn="just"/>
            <a:r>
              <a:rPr lang="es-MX" sz="3600" b="1" dirty="0">
                <a:latin typeface="Times New Roman" panose="02020603050405020304" pitchFamily="18" charset="0"/>
                <a:cs typeface="Times New Roman" panose="02020603050405020304" pitchFamily="18" charset="0"/>
              </a:rPr>
              <a:t>Ejemplo: </a:t>
            </a:r>
          </a:p>
        </p:txBody>
      </p:sp>
      <p:sp>
        <p:nvSpPr>
          <p:cNvPr id="3" name="Marcador de contenido 2">
            <a:extLst>
              <a:ext uri="{FF2B5EF4-FFF2-40B4-BE49-F238E27FC236}">
                <a16:creationId xmlns:a16="http://schemas.microsoft.com/office/drawing/2014/main" id="{F8353361-5BBF-4972-9B3C-06C23156A4AC}"/>
              </a:ext>
            </a:extLst>
          </p:cNvPr>
          <p:cNvSpPr>
            <a:spLocks noGrp="1"/>
          </p:cNvSpPr>
          <p:nvPr>
            <p:ph idx="1"/>
          </p:nvPr>
        </p:nvSpPr>
        <p:spPr>
          <a:xfrm>
            <a:off x="140677" y="1322362"/>
            <a:ext cx="3587261" cy="5317447"/>
          </a:xfrm>
        </p:spPr>
        <p:txBody>
          <a:bodyPr>
            <a:normAutofit lnSpcReduction="10000"/>
          </a:bodyPr>
          <a:lstStyle/>
          <a:p>
            <a:pPr marL="0" indent="0" algn="just">
              <a:buNone/>
            </a:pPr>
            <a:r>
              <a:rPr lang="es-MX" sz="2000" dirty="0">
                <a:latin typeface="Times New Roman" panose="02020603050405020304" pitchFamily="18" charset="0"/>
                <a:cs typeface="Times New Roman" panose="02020603050405020304" pitchFamily="18" charset="0"/>
              </a:rPr>
              <a:t>Existen nuevos métodos para agregar elementos, son formas mas rápidas.</a:t>
            </a:r>
          </a:p>
          <a:p>
            <a:pPr marL="0" indent="0" algn="just">
              <a:buNone/>
            </a:pPr>
            <a:endParaRPr lang="es-MX" sz="2000" dirty="0">
              <a:latin typeface="Times New Roman" panose="02020603050405020304" pitchFamily="18" charset="0"/>
              <a:cs typeface="Times New Roman" panose="02020603050405020304" pitchFamily="18" charset="0"/>
            </a:endParaRPr>
          </a:p>
          <a:p>
            <a:pPr marL="0" indent="0" algn="just">
              <a:buNone/>
            </a:pPr>
            <a:r>
              <a:rPr lang="es-MX" sz="2000" b="1" dirty="0">
                <a:latin typeface="Times New Roman" panose="02020603050405020304" pitchFamily="18" charset="0"/>
                <a:cs typeface="Times New Roman" panose="02020603050405020304" pitchFamily="18" charset="0"/>
              </a:rPr>
              <a:t>.</a:t>
            </a:r>
            <a:r>
              <a:rPr lang="es-MX" sz="2000" b="1" dirty="0" err="1">
                <a:latin typeface="Times New Roman" panose="02020603050405020304" pitchFamily="18" charset="0"/>
                <a:cs typeface="Times New Roman" panose="02020603050405020304" pitchFamily="18" charset="0"/>
              </a:rPr>
              <a:t>prepend</a:t>
            </a:r>
            <a:r>
              <a:rPr lang="es-MX" sz="2000" b="1" dirty="0">
                <a:latin typeface="Times New Roman" panose="02020603050405020304" pitchFamily="18" charset="0"/>
                <a:cs typeface="Times New Roman" panose="02020603050405020304" pitchFamily="18" charset="0"/>
              </a:rPr>
              <a:t>(</a:t>
            </a:r>
            <a:r>
              <a:rPr lang="es-MX" sz="2000" b="1" dirty="0" err="1">
                <a:latin typeface="Times New Roman" panose="02020603050405020304" pitchFamily="18" charset="0"/>
                <a:cs typeface="Times New Roman" panose="02020603050405020304" pitchFamily="18" charset="0"/>
              </a:rPr>
              <a:t>newEl</a:t>
            </a:r>
            <a:r>
              <a:rPr lang="es-MX" sz="2000" b="1" dirty="0">
                <a:latin typeface="Times New Roman" panose="02020603050405020304" pitchFamily="18" charset="0"/>
                <a:cs typeface="Times New Roman" panose="02020603050405020304" pitchFamily="18" charset="0"/>
              </a:rPr>
              <a:t>) </a:t>
            </a:r>
            <a:r>
              <a:rPr lang="es-MX" sz="2000" dirty="0">
                <a:latin typeface="Times New Roman" panose="02020603050405020304" pitchFamily="18" charset="0"/>
                <a:cs typeface="Times New Roman" panose="02020603050405020304" pitchFamily="18" charset="0"/>
                <a:sym typeface="Wingdings" panose="05000000000000000000" pitchFamily="2" charset="2"/>
              </a:rPr>
              <a:t> Agrega el nuevo elemento como primer hijo.</a:t>
            </a:r>
          </a:p>
          <a:p>
            <a:pPr marL="0" indent="0" algn="just">
              <a:buNone/>
            </a:pPr>
            <a:r>
              <a:rPr lang="es-MX" sz="2000" b="1" dirty="0">
                <a:latin typeface="Times New Roman" panose="02020603050405020304" pitchFamily="18" charset="0"/>
                <a:cs typeface="Times New Roman" panose="02020603050405020304" pitchFamily="18" charset="0"/>
                <a:sym typeface="Wingdings" panose="05000000000000000000" pitchFamily="2" charset="2"/>
              </a:rPr>
              <a:t>.</a:t>
            </a:r>
            <a:r>
              <a:rPr lang="es-MX" sz="2000" b="1" dirty="0" err="1">
                <a:latin typeface="Times New Roman" panose="02020603050405020304" pitchFamily="18" charset="0"/>
                <a:cs typeface="Times New Roman" panose="02020603050405020304" pitchFamily="18" charset="0"/>
                <a:sym typeface="Wingdings" panose="05000000000000000000" pitchFamily="2" charset="2"/>
              </a:rPr>
              <a:t>append</a:t>
            </a:r>
            <a:r>
              <a:rPr lang="es-MX" sz="2000" b="1" dirty="0">
                <a:latin typeface="Times New Roman" panose="02020603050405020304" pitchFamily="18" charset="0"/>
                <a:cs typeface="Times New Roman" panose="02020603050405020304" pitchFamily="18" charset="0"/>
                <a:sym typeface="Wingdings" panose="05000000000000000000" pitchFamily="2" charset="2"/>
              </a:rPr>
              <a:t>(</a:t>
            </a:r>
            <a:r>
              <a:rPr lang="es-MX" sz="2000" b="1" dirty="0" err="1">
                <a:latin typeface="Times New Roman" panose="02020603050405020304" pitchFamily="18" charset="0"/>
                <a:cs typeface="Times New Roman" panose="02020603050405020304" pitchFamily="18" charset="0"/>
              </a:rPr>
              <a:t>newEl</a:t>
            </a:r>
            <a:r>
              <a:rPr lang="es-MX" sz="2000" b="1" dirty="0">
                <a:latin typeface="Times New Roman" panose="02020603050405020304" pitchFamily="18" charset="0"/>
                <a:cs typeface="Times New Roman" panose="02020603050405020304" pitchFamily="18" charset="0"/>
                <a:sym typeface="Wingdings" panose="05000000000000000000" pitchFamily="2" charset="2"/>
              </a:rPr>
              <a:t>) </a:t>
            </a:r>
            <a:r>
              <a:rPr lang="es-MX" sz="2000" dirty="0">
                <a:latin typeface="Times New Roman" panose="02020603050405020304" pitchFamily="18" charset="0"/>
                <a:cs typeface="Times New Roman" panose="02020603050405020304" pitchFamily="18" charset="0"/>
                <a:sym typeface="Wingdings" panose="05000000000000000000" pitchFamily="2" charset="2"/>
              </a:rPr>
              <a:t> Agrega el nuevo elemento como ultimo hijo.</a:t>
            </a:r>
          </a:p>
          <a:p>
            <a:pPr marL="0" indent="0" algn="just">
              <a:buNone/>
            </a:pPr>
            <a:r>
              <a:rPr lang="es-MX" sz="2000" b="1" dirty="0">
                <a:latin typeface="Times New Roman" panose="02020603050405020304" pitchFamily="18" charset="0"/>
                <a:cs typeface="Times New Roman" panose="02020603050405020304" pitchFamily="18" charset="0"/>
                <a:sym typeface="Wingdings" panose="05000000000000000000" pitchFamily="2" charset="2"/>
              </a:rPr>
              <a:t>.</a:t>
            </a:r>
            <a:r>
              <a:rPr lang="es-MX" sz="2000" b="1" dirty="0" err="1">
                <a:latin typeface="Times New Roman" panose="02020603050405020304" pitchFamily="18" charset="0"/>
                <a:cs typeface="Times New Roman" panose="02020603050405020304" pitchFamily="18" charset="0"/>
                <a:sym typeface="Wingdings" panose="05000000000000000000" pitchFamily="2" charset="2"/>
              </a:rPr>
              <a:t>before</a:t>
            </a:r>
            <a:r>
              <a:rPr lang="es-MX" sz="2000" b="1" dirty="0">
                <a:latin typeface="Times New Roman" panose="02020603050405020304" pitchFamily="18" charset="0"/>
                <a:cs typeface="Times New Roman" panose="02020603050405020304" pitchFamily="18" charset="0"/>
                <a:sym typeface="Wingdings" panose="05000000000000000000" pitchFamily="2" charset="2"/>
              </a:rPr>
              <a:t>(</a:t>
            </a:r>
            <a:r>
              <a:rPr lang="es-MX" sz="2000" b="1" dirty="0" err="1">
                <a:latin typeface="Times New Roman" panose="02020603050405020304" pitchFamily="18" charset="0"/>
                <a:cs typeface="Times New Roman" panose="02020603050405020304" pitchFamily="18" charset="0"/>
              </a:rPr>
              <a:t>newEl</a:t>
            </a:r>
            <a:r>
              <a:rPr lang="es-MX" sz="2000" b="1" dirty="0">
                <a:latin typeface="Times New Roman" panose="02020603050405020304" pitchFamily="18" charset="0"/>
                <a:cs typeface="Times New Roman" panose="02020603050405020304" pitchFamily="18" charset="0"/>
                <a:sym typeface="Wingdings" panose="05000000000000000000" pitchFamily="2" charset="2"/>
              </a:rPr>
              <a:t>) </a:t>
            </a:r>
            <a:r>
              <a:rPr lang="es-MX" sz="2000" dirty="0">
                <a:latin typeface="Times New Roman" panose="02020603050405020304" pitchFamily="18" charset="0"/>
                <a:cs typeface="Times New Roman" panose="02020603050405020304" pitchFamily="18" charset="0"/>
                <a:sym typeface="Wingdings" panose="05000000000000000000" pitchFamily="2" charset="2"/>
              </a:rPr>
              <a:t> Agrega el nuevo elemento como un hermano anterior (Hermano mayor).</a:t>
            </a:r>
          </a:p>
          <a:p>
            <a:pPr marL="0" indent="0" algn="just">
              <a:buNone/>
            </a:pPr>
            <a:r>
              <a:rPr lang="es-MX" sz="2000" b="1" dirty="0">
                <a:latin typeface="Times New Roman" panose="02020603050405020304" pitchFamily="18" charset="0"/>
                <a:cs typeface="Times New Roman" panose="02020603050405020304" pitchFamily="18" charset="0"/>
                <a:sym typeface="Wingdings" panose="05000000000000000000" pitchFamily="2" charset="2"/>
              </a:rPr>
              <a:t>.after(</a:t>
            </a:r>
            <a:r>
              <a:rPr lang="es-MX" sz="2000" b="1" dirty="0" err="1">
                <a:latin typeface="Times New Roman" panose="02020603050405020304" pitchFamily="18" charset="0"/>
                <a:cs typeface="Times New Roman" panose="02020603050405020304" pitchFamily="18" charset="0"/>
              </a:rPr>
              <a:t>newEl</a:t>
            </a:r>
            <a:r>
              <a:rPr lang="es-MX" sz="2000" b="1" dirty="0">
                <a:latin typeface="Times New Roman" panose="02020603050405020304" pitchFamily="18" charset="0"/>
                <a:cs typeface="Times New Roman" panose="02020603050405020304" pitchFamily="18" charset="0"/>
                <a:sym typeface="Wingdings" panose="05000000000000000000" pitchFamily="2" charset="2"/>
              </a:rPr>
              <a:t>) </a:t>
            </a:r>
            <a:r>
              <a:rPr lang="es-MX" sz="2000" dirty="0">
                <a:latin typeface="Times New Roman" panose="02020603050405020304" pitchFamily="18" charset="0"/>
                <a:cs typeface="Times New Roman" panose="02020603050405020304" pitchFamily="18" charset="0"/>
                <a:sym typeface="Wingdings" panose="05000000000000000000" pitchFamily="2" charset="2"/>
              </a:rPr>
              <a:t> Agrega el nuevo elemento como hermano posterior (Hermano Menor).</a:t>
            </a:r>
          </a:p>
          <a:p>
            <a:pPr marL="0" indent="0" algn="just">
              <a:buNone/>
            </a:pPr>
            <a:endParaRPr lang="es-MX" sz="20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F0581098-EDA9-4E9D-B1DE-32DFFF899272}"/>
              </a:ext>
            </a:extLst>
          </p:cNvPr>
          <p:cNvPicPr>
            <a:picLocks noChangeAspect="1"/>
          </p:cNvPicPr>
          <p:nvPr/>
        </p:nvPicPr>
        <p:blipFill>
          <a:blip r:embed="rId2"/>
          <a:stretch>
            <a:fillRect/>
          </a:stretch>
        </p:blipFill>
        <p:spPr>
          <a:xfrm>
            <a:off x="3892486" y="0"/>
            <a:ext cx="8279135" cy="4797083"/>
          </a:xfrm>
          <a:prstGeom prst="rect">
            <a:avLst/>
          </a:prstGeom>
        </p:spPr>
      </p:pic>
      <p:pic>
        <p:nvPicPr>
          <p:cNvPr id="7" name="Imagen 6">
            <a:extLst>
              <a:ext uri="{FF2B5EF4-FFF2-40B4-BE49-F238E27FC236}">
                <a16:creationId xmlns:a16="http://schemas.microsoft.com/office/drawing/2014/main" id="{69F420BF-49FE-4B11-950A-D12FE3CAF054}"/>
              </a:ext>
            </a:extLst>
          </p:cNvPr>
          <p:cNvPicPr>
            <a:picLocks noChangeAspect="1"/>
          </p:cNvPicPr>
          <p:nvPr/>
        </p:nvPicPr>
        <p:blipFill>
          <a:blip r:embed="rId3"/>
          <a:stretch>
            <a:fillRect/>
          </a:stretch>
        </p:blipFill>
        <p:spPr>
          <a:xfrm>
            <a:off x="3892486" y="4951830"/>
            <a:ext cx="8279135" cy="1687980"/>
          </a:xfrm>
          <a:prstGeom prst="rect">
            <a:avLst/>
          </a:prstGeom>
        </p:spPr>
      </p:pic>
    </p:spTree>
    <p:extLst>
      <p:ext uri="{BB962C8B-B14F-4D97-AF65-F5344CB8AC3E}">
        <p14:creationId xmlns:p14="http://schemas.microsoft.com/office/powerpoint/2010/main" val="390060278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E1DCDA-7F53-4AF5-BAB2-B49E0DA9E394}"/>
              </a:ext>
            </a:extLst>
          </p:cNvPr>
          <p:cNvSpPr>
            <a:spLocks noGrp="1"/>
          </p:cNvSpPr>
          <p:nvPr>
            <p:ph type="title"/>
          </p:nvPr>
        </p:nvSpPr>
        <p:spPr>
          <a:xfrm>
            <a:off x="838200" y="0"/>
            <a:ext cx="10515600" cy="943170"/>
          </a:xfrm>
        </p:spPr>
        <p:txBody>
          <a:bodyPr/>
          <a:lstStyle/>
          <a:p>
            <a:pPr algn="ctr"/>
            <a:r>
              <a:rPr lang="es-MX" b="1" dirty="0">
                <a:latin typeface="Times New Roman" panose="02020603050405020304" pitchFamily="18" charset="0"/>
                <a:cs typeface="Times New Roman" panose="02020603050405020304" pitchFamily="18" charset="0"/>
              </a:rPr>
              <a:t>72. DOM: Manejadores de Eventos</a:t>
            </a:r>
          </a:p>
        </p:txBody>
      </p:sp>
      <p:sp>
        <p:nvSpPr>
          <p:cNvPr id="3" name="Marcador de contenido 2">
            <a:extLst>
              <a:ext uri="{FF2B5EF4-FFF2-40B4-BE49-F238E27FC236}">
                <a16:creationId xmlns:a16="http://schemas.microsoft.com/office/drawing/2014/main" id="{2A96106B-0CBA-45DB-8FB3-868BD9BB1DE9}"/>
              </a:ext>
            </a:extLst>
          </p:cNvPr>
          <p:cNvSpPr>
            <a:spLocks noGrp="1"/>
          </p:cNvSpPr>
          <p:nvPr>
            <p:ph idx="1"/>
          </p:nvPr>
        </p:nvSpPr>
        <p:spPr>
          <a:xfrm>
            <a:off x="398585" y="943170"/>
            <a:ext cx="11394830" cy="5423730"/>
          </a:xfrm>
        </p:spPr>
        <p:txBody>
          <a:bodyPr>
            <a:normAutofit/>
          </a:bodyPr>
          <a:lstStyle/>
          <a:p>
            <a:pPr algn="just"/>
            <a:r>
              <a:rPr lang="es-MX" sz="2400" dirty="0">
                <a:latin typeface="Times New Roman" panose="02020603050405020304" pitchFamily="18" charset="0"/>
                <a:cs typeface="Times New Roman" panose="02020603050405020304" pitchFamily="18" charset="0"/>
              </a:rPr>
              <a:t>Los eventos es aquel mecanismo que tenemos en JS para poder controlar las acciones del usuario y definir ciertos comportamientos del documento que suceden cierto momento o cuando se cumplan ciertas condiciones.</a:t>
            </a:r>
          </a:p>
          <a:p>
            <a:pPr algn="just"/>
            <a:r>
              <a:rPr lang="es-MX" sz="2400" dirty="0">
                <a:latin typeface="Times New Roman" panose="02020603050405020304" pitchFamily="18" charset="0"/>
                <a:cs typeface="Times New Roman" panose="02020603050405020304" pitchFamily="18" charset="0"/>
              </a:rPr>
              <a:t>Las funciones que se ejecutan en un Evento es lo que se le conoce como el </a:t>
            </a:r>
            <a:r>
              <a:rPr lang="es-MX" sz="2400" dirty="0" err="1">
                <a:latin typeface="Times New Roman" panose="02020603050405020304" pitchFamily="18" charset="0"/>
                <a:cs typeface="Times New Roman" panose="02020603050405020304" pitchFamily="18" charset="0"/>
              </a:rPr>
              <a:t>Event</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Handler</a:t>
            </a:r>
            <a:r>
              <a:rPr lang="es-MX" sz="2400" dirty="0">
                <a:latin typeface="Times New Roman" panose="02020603050405020304" pitchFamily="18" charset="0"/>
                <a:cs typeface="Times New Roman" panose="02020603050405020304" pitchFamily="18" charset="0"/>
              </a:rPr>
              <a:t> o traducido Manejadores de Eventos, o también Observadores o Escuchadores.</a:t>
            </a:r>
          </a:p>
          <a:p>
            <a:pPr algn="just"/>
            <a:r>
              <a:rPr lang="es-MX" b="1" dirty="0">
                <a:latin typeface="Times New Roman" panose="02020603050405020304" pitchFamily="18" charset="0"/>
                <a:cs typeface="Times New Roman" panose="02020603050405020304" pitchFamily="18" charset="0"/>
              </a:rPr>
              <a:t>Existen 3 formas para utilizar los manejadores de eventos:</a:t>
            </a:r>
          </a:p>
          <a:p>
            <a:pPr marL="457200" indent="-457200" algn="just">
              <a:buFont typeface="+mj-lt"/>
              <a:buAutoNum type="arabicPeriod"/>
            </a:pPr>
            <a:r>
              <a:rPr lang="es-MX" sz="2400" b="1" dirty="0">
                <a:latin typeface="Times New Roman" panose="02020603050405020304" pitchFamily="18" charset="0"/>
                <a:cs typeface="Times New Roman" panose="02020603050405020304" pitchFamily="18" charset="0"/>
              </a:rPr>
              <a:t>COMO ATRIBUTO DEL HTML</a:t>
            </a:r>
          </a:p>
          <a:p>
            <a:pPr algn="just"/>
            <a:r>
              <a:rPr lang="es-MX" sz="2400" dirty="0">
                <a:latin typeface="Times New Roman" panose="02020603050405020304" pitchFamily="18" charset="0"/>
                <a:cs typeface="Times New Roman" panose="02020603050405020304" pitchFamily="18" charset="0"/>
              </a:rPr>
              <a:t>Esta función se va a convertir en el Manejador de Eventos (</a:t>
            </a:r>
            <a:r>
              <a:rPr lang="es-MX" sz="2400" dirty="0" err="1">
                <a:latin typeface="Times New Roman" panose="02020603050405020304" pitchFamily="18" charset="0"/>
                <a:cs typeface="Times New Roman" panose="02020603050405020304" pitchFamily="18" charset="0"/>
              </a:rPr>
              <a:t>Event</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Handler</a:t>
            </a:r>
            <a:r>
              <a:rPr lang="es-MX" sz="2400" dirty="0">
                <a:latin typeface="Times New Roman" panose="02020603050405020304" pitchFamily="18" charset="0"/>
                <a:cs typeface="Times New Roman" panose="02020603050405020304" pitchFamily="18" charset="0"/>
              </a:rPr>
              <a:t>).</a:t>
            </a:r>
          </a:p>
          <a:p>
            <a:pPr algn="just"/>
            <a:r>
              <a:rPr lang="es-MX" sz="2400" dirty="0">
                <a:latin typeface="Times New Roman" panose="02020603050405020304" pitchFamily="18" charset="0"/>
                <a:cs typeface="Times New Roman" panose="02020603050405020304" pitchFamily="18" charset="0"/>
              </a:rPr>
              <a:t>Cuando una función se convierte en un </a:t>
            </a:r>
            <a:r>
              <a:rPr lang="es-MX" sz="2400" dirty="0" err="1">
                <a:latin typeface="Times New Roman" panose="02020603050405020304" pitchFamily="18" charset="0"/>
                <a:cs typeface="Times New Roman" panose="02020603050405020304" pitchFamily="18" charset="0"/>
              </a:rPr>
              <a:t>Event</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Handler</a:t>
            </a:r>
            <a:r>
              <a:rPr lang="es-MX" sz="2400" dirty="0">
                <a:latin typeface="Times New Roman" panose="02020603050405020304" pitchFamily="18" charset="0"/>
                <a:cs typeface="Times New Roman" panose="02020603050405020304" pitchFamily="18" charset="0"/>
              </a:rPr>
              <a:t>, es decir una función que se ejecuta en un Evento, nosotros podemos acceder a un Objeto especial que es el Evento en sí, y eso lo podemos acceder con la palabra reservada ‘</a:t>
            </a:r>
            <a:r>
              <a:rPr lang="es-MX" sz="2400" dirty="0" err="1">
                <a:latin typeface="Times New Roman" panose="02020603050405020304" pitchFamily="18" charset="0"/>
                <a:cs typeface="Times New Roman" panose="02020603050405020304" pitchFamily="18" charset="0"/>
              </a:rPr>
              <a:t>event</a:t>
            </a:r>
            <a:r>
              <a:rPr lang="es-MX" sz="2400" dirty="0">
                <a:latin typeface="Times New Roman" panose="02020603050405020304" pitchFamily="18" charset="0"/>
                <a:cs typeface="Times New Roman" panose="02020603050405020304" pitchFamily="18" charset="0"/>
              </a:rPr>
              <a:t>’.</a:t>
            </a:r>
          </a:p>
        </p:txBody>
      </p:sp>
      <p:pic>
        <p:nvPicPr>
          <p:cNvPr id="5" name="Imagen 4">
            <a:extLst>
              <a:ext uri="{FF2B5EF4-FFF2-40B4-BE49-F238E27FC236}">
                <a16:creationId xmlns:a16="http://schemas.microsoft.com/office/drawing/2014/main" id="{8F841553-23DF-4BF0-8C00-131767E5B9A8}"/>
              </a:ext>
            </a:extLst>
          </p:cNvPr>
          <p:cNvPicPr>
            <a:picLocks noChangeAspect="1"/>
          </p:cNvPicPr>
          <p:nvPr/>
        </p:nvPicPr>
        <p:blipFill>
          <a:blip r:embed="rId2"/>
          <a:stretch>
            <a:fillRect/>
          </a:stretch>
        </p:blipFill>
        <p:spPr>
          <a:xfrm>
            <a:off x="219207" y="5802923"/>
            <a:ext cx="8169805" cy="408491"/>
          </a:xfrm>
          <a:prstGeom prst="rect">
            <a:avLst/>
          </a:prstGeom>
        </p:spPr>
      </p:pic>
      <p:pic>
        <p:nvPicPr>
          <p:cNvPr id="7" name="Imagen 6">
            <a:extLst>
              <a:ext uri="{FF2B5EF4-FFF2-40B4-BE49-F238E27FC236}">
                <a16:creationId xmlns:a16="http://schemas.microsoft.com/office/drawing/2014/main" id="{B4B779F1-5E51-436D-AC98-640ECDB6B4D9}"/>
              </a:ext>
            </a:extLst>
          </p:cNvPr>
          <p:cNvPicPr>
            <a:picLocks noChangeAspect="1"/>
          </p:cNvPicPr>
          <p:nvPr/>
        </p:nvPicPr>
        <p:blipFill>
          <a:blip r:embed="rId3"/>
          <a:stretch>
            <a:fillRect/>
          </a:stretch>
        </p:blipFill>
        <p:spPr>
          <a:xfrm>
            <a:off x="8568390" y="5340290"/>
            <a:ext cx="3312054" cy="1149079"/>
          </a:xfrm>
          <a:prstGeom prst="rect">
            <a:avLst/>
          </a:prstGeom>
        </p:spPr>
      </p:pic>
    </p:spTree>
    <p:extLst>
      <p:ext uri="{BB962C8B-B14F-4D97-AF65-F5344CB8AC3E}">
        <p14:creationId xmlns:p14="http://schemas.microsoft.com/office/powerpoint/2010/main" val="36904356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E75C1D1-0BEA-469F-BFF9-77E58E6136F8}"/>
              </a:ext>
            </a:extLst>
          </p:cNvPr>
          <p:cNvSpPr>
            <a:spLocks noGrp="1"/>
          </p:cNvSpPr>
          <p:nvPr>
            <p:ph idx="1"/>
          </p:nvPr>
        </p:nvSpPr>
        <p:spPr>
          <a:xfrm>
            <a:off x="111316" y="239149"/>
            <a:ext cx="7048095" cy="6133515"/>
          </a:xfrm>
        </p:spPr>
        <p:txBody>
          <a:bodyPr>
            <a:normAutofit/>
          </a:bodyPr>
          <a:lstStyle/>
          <a:p>
            <a:pPr algn="just"/>
            <a:r>
              <a:rPr lang="es-MX" sz="2400" dirty="0">
                <a:latin typeface="Times New Roman" panose="02020603050405020304" pitchFamily="18" charset="0"/>
                <a:cs typeface="Times New Roman" panose="02020603050405020304" pitchFamily="18" charset="0"/>
              </a:rPr>
              <a:t>La palabra reservada </a:t>
            </a:r>
            <a:r>
              <a:rPr lang="es-MX" sz="2400" b="1" dirty="0" err="1">
                <a:latin typeface="Times New Roman" panose="02020603050405020304" pitchFamily="18" charset="0"/>
                <a:cs typeface="Times New Roman" panose="02020603050405020304" pitchFamily="18" charset="0"/>
              </a:rPr>
              <a:t>event</a:t>
            </a:r>
            <a:r>
              <a:rPr lang="es-MX" sz="2400" dirty="0">
                <a:latin typeface="Times New Roman" panose="02020603050405020304" pitchFamily="18" charset="0"/>
                <a:cs typeface="Times New Roman" panose="02020603050405020304" pitchFamily="18" charset="0"/>
              </a:rPr>
              <a:t> desencadena un tipo de objeto </a:t>
            </a:r>
            <a:r>
              <a:rPr lang="es-MX" sz="2400" dirty="0" err="1">
                <a:latin typeface="Times New Roman" panose="02020603050405020304" pitchFamily="18" charset="0"/>
                <a:cs typeface="Times New Roman" panose="02020603050405020304" pitchFamily="18" charset="0"/>
              </a:rPr>
              <a:t>MouseEvent</a:t>
            </a:r>
            <a:r>
              <a:rPr lang="es-MX" sz="2400" dirty="0">
                <a:latin typeface="Times New Roman" panose="02020603050405020304" pitchFamily="18" charset="0"/>
                <a:cs typeface="Times New Roman" panose="02020603050405020304" pitchFamily="18" charset="0"/>
              </a:rPr>
              <a:t> (evento del Mouse), y dentro de él se encuentran dos propiedades muy importantes: </a:t>
            </a:r>
            <a:r>
              <a:rPr lang="es-MX" sz="2400" dirty="0" err="1">
                <a:latin typeface="Times New Roman" panose="02020603050405020304" pitchFamily="18" charset="0"/>
                <a:cs typeface="Times New Roman" panose="02020603050405020304" pitchFamily="18" charset="0"/>
              </a:rPr>
              <a:t>type</a:t>
            </a:r>
            <a:r>
              <a:rPr lang="es-MX" sz="2400" dirty="0">
                <a:latin typeface="Times New Roman" panose="02020603050405020304" pitchFamily="18" charset="0"/>
                <a:cs typeface="Times New Roman" panose="02020603050405020304" pitchFamily="18" charset="0"/>
              </a:rPr>
              <a:t> y target.</a:t>
            </a:r>
          </a:p>
          <a:p>
            <a:pPr algn="just"/>
            <a:endParaRPr lang="es-MX" sz="24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 </a:t>
            </a:r>
            <a:r>
              <a:rPr lang="es-MX" sz="2400" b="1" dirty="0">
                <a:latin typeface="Times New Roman" panose="02020603050405020304" pitchFamily="18" charset="0"/>
                <a:cs typeface="Times New Roman" panose="02020603050405020304" pitchFamily="18" charset="0"/>
              </a:rPr>
              <a:t> </a:t>
            </a:r>
            <a:r>
              <a:rPr lang="es-MX" sz="2400" b="1" dirty="0" err="1">
                <a:latin typeface="Times New Roman" panose="02020603050405020304" pitchFamily="18" charset="0"/>
                <a:cs typeface="Times New Roman" panose="02020603050405020304" pitchFamily="18" charset="0"/>
              </a:rPr>
              <a:t>event.type</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s-MX" sz="2400" dirty="0">
                <a:latin typeface="Times New Roman" panose="02020603050405020304" pitchFamily="18" charset="0"/>
                <a:cs typeface="Times New Roman" panose="02020603050405020304" pitchFamily="18" charset="0"/>
              </a:rPr>
              <a:t> es el tipo de evento q se desencadeno.</a:t>
            </a:r>
          </a:p>
          <a:p>
            <a:pPr algn="just"/>
            <a:r>
              <a:rPr lang="es-MX" sz="2400" dirty="0">
                <a:latin typeface="Times New Roman" panose="02020603050405020304" pitchFamily="18" charset="0"/>
                <a:cs typeface="Times New Roman" panose="02020603050405020304" pitchFamily="18" charset="0"/>
              </a:rPr>
              <a:t>  </a:t>
            </a:r>
            <a:r>
              <a:rPr lang="es-MX" sz="2400" b="1" dirty="0" err="1">
                <a:latin typeface="Times New Roman" panose="02020603050405020304" pitchFamily="18" charset="0"/>
                <a:cs typeface="Times New Roman" panose="02020603050405020304" pitchFamily="18" charset="0"/>
              </a:rPr>
              <a:t>even</a:t>
            </a:r>
            <a:r>
              <a:rPr lang="es-MX" sz="2400" dirty="0" err="1">
                <a:latin typeface="Times New Roman" panose="02020603050405020304" pitchFamily="18" charset="0"/>
                <a:cs typeface="Times New Roman" panose="02020603050405020304" pitchFamily="18" charset="0"/>
              </a:rPr>
              <a:t>t.</a:t>
            </a:r>
            <a:r>
              <a:rPr lang="es-MX" sz="2400" b="1" dirty="0" err="1">
                <a:latin typeface="Times New Roman" panose="02020603050405020304" pitchFamily="18" charset="0"/>
                <a:cs typeface="Times New Roman" panose="02020603050405020304" pitchFamily="18" charset="0"/>
              </a:rPr>
              <a:t>target</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s-MX" sz="2400" dirty="0">
                <a:latin typeface="Times New Roman" panose="02020603050405020304" pitchFamily="18" charset="0"/>
                <a:cs typeface="Times New Roman" panose="02020603050405020304" pitchFamily="18" charset="0"/>
              </a:rPr>
              <a:t> es el elemento que origino el evento.</a:t>
            </a:r>
          </a:p>
          <a:p>
            <a:pPr algn="just"/>
            <a:endParaRPr lang="es-MX" sz="24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 Dentro de </a:t>
            </a:r>
            <a:r>
              <a:rPr lang="es-MX" sz="2400" b="1" dirty="0" err="1">
                <a:latin typeface="Times New Roman" panose="02020603050405020304" pitchFamily="18" charset="0"/>
                <a:cs typeface="Times New Roman" panose="02020603050405020304" pitchFamily="18" charset="0"/>
              </a:rPr>
              <a:t>event</a:t>
            </a:r>
            <a:r>
              <a:rPr lang="es-MX" sz="2400" dirty="0">
                <a:latin typeface="Times New Roman" panose="02020603050405020304" pitchFamily="18" charset="0"/>
                <a:cs typeface="Times New Roman" panose="02020603050405020304" pitchFamily="18" charset="0"/>
              </a:rPr>
              <a:t> están todos los eventos y propiedades que se pueden usar por dicho elemento y los que están en </a:t>
            </a:r>
            <a:r>
              <a:rPr lang="es-MX" sz="2400" dirty="0" err="1">
                <a:solidFill>
                  <a:schemeClr val="bg2">
                    <a:lumMod val="50000"/>
                  </a:schemeClr>
                </a:solidFill>
                <a:latin typeface="Times New Roman" panose="02020603050405020304" pitchFamily="18" charset="0"/>
                <a:cs typeface="Times New Roman" panose="02020603050405020304" pitchFamily="18" charset="0"/>
              </a:rPr>
              <a:t>null</a:t>
            </a:r>
            <a:r>
              <a:rPr lang="es-MX" sz="2400" dirty="0">
                <a:latin typeface="Times New Roman" panose="02020603050405020304" pitchFamily="18" charset="0"/>
                <a:cs typeface="Times New Roman" panose="02020603050405020304" pitchFamily="18" charset="0"/>
              </a:rPr>
              <a:t> son eventos que no tienen definida dicha función en dichos eventos. </a:t>
            </a:r>
          </a:p>
        </p:txBody>
      </p:sp>
      <p:pic>
        <p:nvPicPr>
          <p:cNvPr id="5" name="Imagen 4">
            <a:extLst>
              <a:ext uri="{FF2B5EF4-FFF2-40B4-BE49-F238E27FC236}">
                <a16:creationId xmlns:a16="http://schemas.microsoft.com/office/drawing/2014/main" id="{29B2F1EF-528D-47C8-8DB3-014CB23F32BF}"/>
              </a:ext>
            </a:extLst>
          </p:cNvPr>
          <p:cNvPicPr>
            <a:picLocks noChangeAspect="1"/>
          </p:cNvPicPr>
          <p:nvPr/>
        </p:nvPicPr>
        <p:blipFill>
          <a:blip r:embed="rId2"/>
          <a:stretch>
            <a:fillRect/>
          </a:stretch>
        </p:blipFill>
        <p:spPr>
          <a:xfrm>
            <a:off x="7357585" y="239149"/>
            <a:ext cx="4596490" cy="5641146"/>
          </a:xfrm>
          <a:prstGeom prst="rect">
            <a:avLst/>
          </a:prstGeom>
        </p:spPr>
      </p:pic>
    </p:spTree>
    <p:extLst>
      <p:ext uri="{BB962C8B-B14F-4D97-AF65-F5344CB8AC3E}">
        <p14:creationId xmlns:p14="http://schemas.microsoft.com/office/powerpoint/2010/main" val="26947831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6020534-5D76-4274-8B0C-BEB2DF87B400}"/>
              </a:ext>
            </a:extLst>
          </p:cNvPr>
          <p:cNvSpPr>
            <a:spLocks noGrp="1"/>
          </p:cNvSpPr>
          <p:nvPr>
            <p:ph idx="1"/>
          </p:nvPr>
        </p:nvSpPr>
        <p:spPr>
          <a:xfrm>
            <a:off x="838200" y="914399"/>
            <a:ext cx="10515600" cy="5262563"/>
          </a:xfrm>
        </p:spPr>
        <p:txBody>
          <a:bodyPr>
            <a:normAutofit/>
          </a:bodyPr>
          <a:lstStyle/>
          <a:p>
            <a:pPr algn="just"/>
            <a:r>
              <a:rPr lang="es-MX" sz="2400" dirty="0">
                <a:latin typeface="Times New Roman" panose="02020603050405020304" pitchFamily="18" charset="0"/>
                <a:cs typeface="Times New Roman" panose="02020603050405020304" pitchFamily="18" charset="0"/>
              </a:rPr>
              <a:t>Para los siguientes dos tipos de manejadores de eventos se crearon dos botones mas en nuestro </a:t>
            </a:r>
            <a:r>
              <a:rPr lang="es-MX" sz="2400" dirty="0" err="1">
                <a:latin typeface="Times New Roman" panose="02020603050405020304" pitchFamily="18" charset="0"/>
                <a:cs typeface="Times New Roman" panose="02020603050405020304" pitchFamily="18" charset="0"/>
              </a:rPr>
              <a:t>codigo</a:t>
            </a:r>
            <a:r>
              <a:rPr lang="es-MX" sz="2400" dirty="0">
                <a:latin typeface="Times New Roman" panose="02020603050405020304" pitchFamily="18" charset="0"/>
                <a:cs typeface="Times New Roman" panose="02020603050405020304" pitchFamily="18" charset="0"/>
              </a:rPr>
              <a:t> HTML.</a:t>
            </a:r>
          </a:p>
        </p:txBody>
      </p:sp>
      <p:pic>
        <p:nvPicPr>
          <p:cNvPr id="5" name="Imagen 4">
            <a:extLst>
              <a:ext uri="{FF2B5EF4-FFF2-40B4-BE49-F238E27FC236}">
                <a16:creationId xmlns:a16="http://schemas.microsoft.com/office/drawing/2014/main" id="{26A3296E-A2AC-4E3D-9853-735934CFDBC5}"/>
              </a:ext>
            </a:extLst>
          </p:cNvPr>
          <p:cNvPicPr>
            <a:picLocks noChangeAspect="1"/>
          </p:cNvPicPr>
          <p:nvPr/>
        </p:nvPicPr>
        <p:blipFill>
          <a:blip r:embed="rId2"/>
          <a:stretch>
            <a:fillRect/>
          </a:stretch>
        </p:blipFill>
        <p:spPr>
          <a:xfrm>
            <a:off x="1609373" y="2323919"/>
            <a:ext cx="8973253" cy="2210161"/>
          </a:xfrm>
          <a:prstGeom prst="rect">
            <a:avLst/>
          </a:prstGeom>
        </p:spPr>
      </p:pic>
    </p:spTree>
    <p:extLst>
      <p:ext uri="{BB962C8B-B14F-4D97-AF65-F5344CB8AC3E}">
        <p14:creationId xmlns:p14="http://schemas.microsoft.com/office/powerpoint/2010/main" val="332989271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D3483EE-1DC7-4938-AE65-85D7268D6789}"/>
              </a:ext>
            </a:extLst>
          </p:cNvPr>
          <p:cNvSpPr>
            <a:spLocks noGrp="1"/>
          </p:cNvSpPr>
          <p:nvPr>
            <p:ph idx="1"/>
          </p:nvPr>
        </p:nvSpPr>
        <p:spPr>
          <a:xfrm>
            <a:off x="154744" y="140677"/>
            <a:ext cx="4262511" cy="6485206"/>
          </a:xfrm>
        </p:spPr>
        <p:txBody>
          <a:bodyPr>
            <a:normAutofit/>
          </a:bodyPr>
          <a:lstStyle/>
          <a:p>
            <a:pPr marL="514350" indent="-514350" algn="just">
              <a:buFont typeface="+mj-lt"/>
              <a:buAutoNum type="arabicPeriod" startAt="2"/>
            </a:pPr>
            <a:r>
              <a:rPr lang="es-MX" sz="2400" b="1" dirty="0">
                <a:latin typeface="Times New Roman" panose="02020603050405020304" pitchFamily="18" charset="0"/>
                <a:cs typeface="Times New Roman" panose="02020603050405020304" pitchFamily="18" charset="0"/>
              </a:rPr>
              <a:t>COMO MANEJADOR SEMÁNTICO</a:t>
            </a:r>
          </a:p>
          <a:p>
            <a:pPr algn="just"/>
            <a:r>
              <a:rPr lang="es-MX" sz="2400" dirty="0">
                <a:latin typeface="Times New Roman" panose="02020603050405020304" pitchFamily="18" charset="0"/>
                <a:cs typeface="Times New Roman" panose="02020603050405020304" pitchFamily="18" charset="0"/>
              </a:rPr>
              <a:t>Se le dice manejador semántico porque va teniendo una coherencia en la manera como la vamos definiendo.</a:t>
            </a:r>
          </a:p>
          <a:p>
            <a:pPr algn="just"/>
            <a:r>
              <a:rPr lang="es-MX" sz="2400" dirty="0">
                <a:latin typeface="Times New Roman" panose="02020603050405020304" pitchFamily="18" charset="0"/>
                <a:cs typeface="Times New Roman" panose="02020603050405020304" pitchFamily="18" charset="0"/>
              </a:rPr>
              <a:t>Cuando definamos un evento como semántico igualamos el evento semántico al nombre de la función pero sin (), porque los () hacen que cuando se cargue el navegador la función se ejecuten de inmediato.</a:t>
            </a:r>
          </a:p>
          <a:p>
            <a:pPr algn="just"/>
            <a:r>
              <a:rPr lang="es-MX" sz="2400" dirty="0">
                <a:latin typeface="Times New Roman" panose="02020603050405020304" pitchFamily="18" charset="0"/>
                <a:cs typeface="Times New Roman" panose="02020603050405020304" pitchFamily="18" charset="0"/>
              </a:rPr>
              <a:t>Este tipo de manejadores no pueden ejecutar varias funciones en un mismo evento, solo es uno a la vez.</a:t>
            </a:r>
          </a:p>
          <a:p>
            <a:pPr algn="just"/>
            <a:endParaRPr lang="es-MX" sz="2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1AE2D5E3-62F7-4B92-AAAC-103064E83AB2}"/>
              </a:ext>
            </a:extLst>
          </p:cNvPr>
          <p:cNvPicPr>
            <a:picLocks noChangeAspect="1"/>
          </p:cNvPicPr>
          <p:nvPr/>
        </p:nvPicPr>
        <p:blipFill>
          <a:blip r:embed="rId2"/>
          <a:stretch>
            <a:fillRect/>
          </a:stretch>
        </p:blipFill>
        <p:spPr>
          <a:xfrm>
            <a:off x="4703557" y="0"/>
            <a:ext cx="7488443" cy="6858000"/>
          </a:xfrm>
          <a:prstGeom prst="rect">
            <a:avLst/>
          </a:prstGeom>
        </p:spPr>
      </p:pic>
    </p:spTree>
    <p:extLst>
      <p:ext uri="{BB962C8B-B14F-4D97-AF65-F5344CB8AC3E}">
        <p14:creationId xmlns:p14="http://schemas.microsoft.com/office/powerpoint/2010/main" val="180764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7A40DBF-0B1A-4F6A-A683-3C8BE0C3B78A}"/>
              </a:ext>
            </a:extLst>
          </p:cNvPr>
          <p:cNvSpPr>
            <a:spLocks noGrp="1"/>
          </p:cNvSpPr>
          <p:nvPr>
            <p:ph idx="1"/>
          </p:nvPr>
        </p:nvSpPr>
        <p:spPr>
          <a:xfrm>
            <a:off x="140675" y="112103"/>
            <a:ext cx="5373859" cy="6584119"/>
          </a:xfrm>
        </p:spPr>
        <p:txBody>
          <a:bodyPr>
            <a:normAutofit/>
          </a:bodyPr>
          <a:lstStyle/>
          <a:p>
            <a:pPr marL="514350" indent="-514350">
              <a:buFont typeface="+mj-lt"/>
              <a:buAutoNum type="arabicPeriod" startAt="3"/>
            </a:pPr>
            <a:r>
              <a:rPr lang="es-MX" sz="2300" b="1" dirty="0">
                <a:latin typeface="Times New Roman" panose="02020603050405020304" pitchFamily="18" charset="0"/>
                <a:cs typeface="Times New Roman" panose="02020603050405020304" pitchFamily="18" charset="0"/>
              </a:rPr>
              <a:t>COMO MANEJADOR MÚLTIPLE</a:t>
            </a:r>
          </a:p>
          <a:p>
            <a:pPr marL="514350" indent="-514350" algn="just">
              <a:buFont typeface="+mj-lt"/>
              <a:buAutoNum type="arabicPeriod" startAt="3"/>
            </a:pPr>
            <a:endParaRPr lang="es-MX" sz="2400" b="1"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Si deseamos asignar varias funciones a un mismo elemento, se utiliza el método </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addEventListener</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que nos permite levantar un escuchador de eventos.</a:t>
            </a:r>
          </a:p>
          <a:p>
            <a:pPr marL="0" indent="0" algn="just">
              <a:buNone/>
            </a:pPr>
            <a:r>
              <a:rPr lang="es-MX" sz="2400" dirty="0">
                <a:latin typeface="Times New Roman" panose="02020603050405020304" pitchFamily="18" charset="0"/>
                <a:cs typeface="Times New Roman" panose="02020603050405020304" pitchFamily="18" charset="0"/>
              </a:rPr>
              <a:t>El método .</a:t>
            </a:r>
            <a:r>
              <a:rPr lang="es-MX" sz="2400" dirty="0" err="1">
                <a:latin typeface="Times New Roman" panose="02020603050405020304" pitchFamily="18" charset="0"/>
                <a:cs typeface="Times New Roman" panose="02020603050405020304" pitchFamily="18" charset="0"/>
              </a:rPr>
              <a:t>addEventListener</a:t>
            </a:r>
            <a:r>
              <a:rPr lang="es-MX" sz="2400" dirty="0">
                <a:latin typeface="Times New Roman" panose="02020603050405020304" pitchFamily="18" charset="0"/>
                <a:cs typeface="Times New Roman" panose="02020603050405020304" pitchFamily="18" charset="0"/>
              </a:rPr>
              <a:t>() recibe varios parámetros, pero los dos mas relevantes son:</a:t>
            </a:r>
          </a:p>
          <a:p>
            <a:pPr marL="0" indent="0" algn="just">
              <a:buNone/>
            </a:pPr>
            <a:endParaRPr lang="es-MX" sz="24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s-MX" sz="2400" dirty="0">
                <a:latin typeface="Times New Roman" panose="02020603050405020304" pitchFamily="18" charset="0"/>
                <a:cs typeface="Times New Roman" panose="02020603050405020304" pitchFamily="18" charset="0"/>
              </a:rPr>
              <a:t>Nombre de evento.</a:t>
            </a:r>
          </a:p>
          <a:p>
            <a:pPr marL="457200" indent="-457200" algn="just">
              <a:buFont typeface="+mj-lt"/>
              <a:buAutoNum type="arabicPeriod"/>
            </a:pPr>
            <a:r>
              <a:rPr lang="es-MX" sz="2400" dirty="0">
                <a:latin typeface="Times New Roman" panose="02020603050405020304" pitchFamily="18" charset="0"/>
                <a:cs typeface="Times New Roman" panose="02020603050405020304" pitchFamily="18" charset="0"/>
              </a:rPr>
              <a:t>Función que se va a ejecutar, pero sin paréntesis.</a:t>
            </a:r>
          </a:p>
        </p:txBody>
      </p:sp>
      <p:pic>
        <p:nvPicPr>
          <p:cNvPr id="5" name="Imagen 4">
            <a:extLst>
              <a:ext uri="{FF2B5EF4-FFF2-40B4-BE49-F238E27FC236}">
                <a16:creationId xmlns:a16="http://schemas.microsoft.com/office/drawing/2014/main" id="{AF2C11D2-DD5D-43FB-AB85-F8605F0ED647}"/>
              </a:ext>
            </a:extLst>
          </p:cNvPr>
          <p:cNvPicPr>
            <a:picLocks noChangeAspect="1"/>
          </p:cNvPicPr>
          <p:nvPr/>
        </p:nvPicPr>
        <p:blipFill>
          <a:blip r:embed="rId2"/>
          <a:stretch>
            <a:fillRect/>
          </a:stretch>
        </p:blipFill>
        <p:spPr>
          <a:xfrm>
            <a:off x="5697417" y="1054638"/>
            <a:ext cx="6353908" cy="3531408"/>
          </a:xfrm>
          <a:prstGeom prst="rect">
            <a:avLst/>
          </a:prstGeom>
        </p:spPr>
      </p:pic>
      <p:pic>
        <p:nvPicPr>
          <p:cNvPr id="7" name="Imagen 6">
            <a:extLst>
              <a:ext uri="{FF2B5EF4-FFF2-40B4-BE49-F238E27FC236}">
                <a16:creationId xmlns:a16="http://schemas.microsoft.com/office/drawing/2014/main" id="{9ED59CF1-1200-4A23-BA88-44D01144D5B5}"/>
              </a:ext>
            </a:extLst>
          </p:cNvPr>
          <p:cNvPicPr>
            <a:picLocks noChangeAspect="1"/>
          </p:cNvPicPr>
          <p:nvPr/>
        </p:nvPicPr>
        <p:blipFill>
          <a:blip r:embed="rId3"/>
          <a:stretch>
            <a:fillRect/>
          </a:stretch>
        </p:blipFill>
        <p:spPr>
          <a:xfrm>
            <a:off x="5697416" y="125950"/>
            <a:ext cx="6295999" cy="718111"/>
          </a:xfrm>
          <a:prstGeom prst="rect">
            <a:avLst/>
          </a:prstGeom>
        </p:spPr>
      </p:pic>
      <p:pic>
        <p:nvPicPr>
          <p:cNvPr id="9" name="Imagen 8">
            <a:extLst>
              <a:ext uri="{FF2B5EF4-FFF2-40B4-BE49-F238E27FC236}">
                <a16:creationId xmlns:a16="http://schemas.microsoft.com/office/drawing/2014/main" id="{36D0B946-F935-45F6-A0E7-97D0DD45FFD1}"/>
              </a:ext>
            </a:extLst>
          </p:cNvPr>
          <p:cNvPicPr>
            <a:picLocks noChangeAspect="1"/>
          </p:cNvPicPr>
          <p:nvPr/>
        </p:nvPicPr>
        <p:blipFill rotWithShape="1">
          <a:blip r:embed="rId4"/>
          <a:srcRect t="25497" r="59685" b="33290"/>
          <a:stretch/>
        </p:blipFill>
        <p:spPr>
          <a:xfrm>
            <a:off x="5847916" y="4796623"/>
            <a:ext cx="1659103" cy="543000"/>
          </a:xfrm>
          <a:prstGeom prst="rect">
            <a:avLst/>
          </a:prstGeom>
        </p:spPr>
      </p:pic>
      <p:pic>
        <p:nvPicPr>
          <p:cNvPr id="11" name="Imagen 10">
            <a:extLst>
              <a:ext uri="{FF2B5EF4-FFF2-40B4-BE49-F238E27FC236}">
                <a16:creationId xmlns:a16="http://schemas.microsoft.com/office/drawing/2014/main" id="{E95B2492-384C-4100-A502-CAA2E36F0450}"/>
              </a:ext>
            </a:extLst>
          </p:cNvPr>
          <p:cNvPicPr>
            <a:picLocks noChangeAspect="1"/>
          </p:cNvPicPr>
          <p:nvPr/>
        </p:nvPicPr>
        <p:blipFill>
          <a:blip r:embed="rId5"/>
          <a:stretch>
            <a:fillRect/>
          </a:stretch>
        </p:blipFill>
        <p:spPr>
          <a:xfrm>
            <a:off x="8593267" y="4586046"/>
            <a:ext cx="3458058" cy="2229161"/>
          </a:xfrm>
          <a:prstGeom prst="rect">
            <a:avLst/>
          </a:prstGeom>
        </p:spPr>
      </p:pic>
      <p:pic>
        <p:nvPicPr>
          <p:cNvPr id="13" name="Imagen 12">
            <a:extLst>
              <a:ext uri="{FF2B5EF4-FFF2-40B4-BE49-F238E27FC236}">
                <a16:creationId xmlns:a16="http://schemas.microsoft.com/office/drawing/2014/main" id="{423CF23F-98F4-4595-B614-A3F8F8CD7278}"/>
              </a:ext>
            </a:extLst>
          </p:cNvPr>
          <p:cNvPicPr>
            <a:picLocks noChangeAspect="1"/>
          </p:cNvPicPr>
          <p:nvPr/>
        </p:nvPicPr>
        <p:blipFill>
          <a:blip r:embed="rId6"/>
          <a:stretch>
            <a:fillRect/>
          </a:stretch>
        </p:blipFill>
        <p:spPr>
          <a:xfrm>
            <a:off x="5200011" y="5700626"/>
            <a:ext cx="3210373" cy="543001"/>
          </a:xfrm>
          <a:prstGeom prst="rect">
            <a:avLst/>
          </a:prstGeom>
        </p:spPr>
      </p:pic>
    </p:spTree>
    <p:extLst>
      <p:ext uri="{BB962C8B-B14F-4D97-AF65-F5344CB8AC3E}">
        <p14:creationId xmlns:p14="http://schemas.microsoft.com/office/powerpoint/2010/main" val="418978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0D2708-44FD-4500-A2AB-AE2CAF7D5EF4}"/>
              </a:ext>
            </a:extLst>
          </p:cNvPr>
          <p:cNvSpPr>
            <a:spLocks noGrp="1"/>
          </p:cNvSpPr>
          <p:nvPr>
            <p:ph idx="1"/>
          </p:nvPr>
        </p:nvSpPr>
        <p:spPr>
          <a:xfrm>
            <a:off x="267286" y="225082"/>
            <a:ext cx="11619914" cy="6358597"/>
          </a:xfrm>
        </p:spPr>
        <p:txBody>
          <a:bodyPr>
            <a:normAutofit/>
          </a:bodyPr>
          <a:lstStyle/>
          <a:p>
            <a:pPr algn="just"/>
            <a:r>
              <a:rPr lang="es-MX" sz="2400" b="1" dirty="0">
                <a:latin typeface="Times New Roman" panose="02020603050405020304" pitchFamily="18" charset="0"/>
                <a:cs typeface="Times New Roman" panose="02020603050405020304" pitchFamily="18" charset="0"/>
              </a:rPr>
              <a:t>Notas:</a:t>
            </a:r>
          </a:p>
          <a:p>
            <a:pPr algn="just"/>
            <a:r>
              <a:rPr lang="es-MX" sz="2400" dirty="0" err="1">
                <a:latin typeface="Times New Roman" panose="02020603050405020304" pitchFamily="18" charset="0"/>
                <a:cs typeface="Times New Roman" panose="02020603050405020304" pitchFamily="18" charset="0"/>
              </a:rPr>
              <a:t>Event</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Handler</a:t>
            </a:r>
            <a:r>
              <a:rPr lang="es-MX" sz="2400" dirty="0">
                <a:latin typeface="Times New Roman" panose="02020603050405020304" pitchFamily="18" charset="0"/>
                <a:cs typeface="Times New Roman" panose="02020603050405020304" pitchFamily="18" charset="0"/>
              </a:rPr>
              <a:t> hace referencia a la función que se ejecuta en dicho Evento.</a:t>
            </a:r>
          </a:p>
          <a:p>
            <a:pPr algn="just"/>
            <a:r>
              <a:rPr lang="es-MX" sz="2400" dirty="0">
                <a:latin typeface="Times New Roman" panose="02020603050405020304" pitchFamily="18" charset="0"/>
                <a:cs typeface="Times New Roman" panose="02020603050405020304" pitchFamily="18" charset="0"/>
              </a:rPr>
              <a:t>Una misma función nos puede servir para desencadenar eventos en diferentes elementos.</a:t>
            </a:r>
          </a:p>
          <a:p>
            <a:pPr algn="just"/>
            <a:r>
              <a:rPr lang="es-MX" sz="2400" dirty="0">
                <a:latin typeface="Times New Roman" panose="02020603050405020304" pitchFamily="18" charset="0"/>
                <a:cs typeface="Times New Roman" panose="02020603050405020304" pitchFamily="18" charset="0"/>
              </a:rPr>
              <a:t>La limitante que tienen los eventos de tipo semántico, es que una vez definido el evento semántico sólo va poder ejecutar una función. Por lo tanto si a un mismo evento del HTML se le requiere asignar mas de un manejador de eventos, es decir diferentes funciones que realizan distintas acciones, con este tipo de manejadores no es posible.  </a:t>
            </a:r>
          </a:p>
          <a:p>
            <a:pPr algn="just"/>
            <a:r>
              <a:rPr lang="es-MX" sz="2400" dirty="0">
                <a:latin typeface="Times New Roman" panose="02020603050405020304" pitchFamily="18" charset="0"/>
                <a:cs typeface="Times New Roman" panose="02020603050405020304" pitchFamily="18" charset="0"/>
              </a:rPr>
              <a:t>Toda función que se convierte en un Manejador de Eventos, es decir una función que se ejecuta en algún momento en un evento </a:t>
            </a:r>
            <a:r>
              <a:rPr lang="es-MX" sz="2400" b="1" dirty="0">
                <a:latin typeface="Times New Roman" panose="02020603050405020304" pitchFamily="18" charset="0"/>
                <a:cs typeface="Times New Roman" panose="02020603050405020304" pitchFamily="18" charset="0"/>
              </a:rPr>
              <a:t>no puede recibir parámetros</a:t>
            </a:r>
            <a:r>
              <a:rPr lang="es-MX" sz="2400" dirty="0">
                <a:latin typeface="Times New Roman" panose="02020603050405020304" pitchFamily="18" charset="0"/>
                <a:cs typeface="Times New Roman" panose="02020603050405020304" pitchFamily="18" charset="0"/>
              </a:rPr>
              <a:t>, el único parámetro que recibe es el evento en sí, que lo podemos obtener con la palabra '</a:t>
            </a:r>
            <a:r>
              <a:rPr lang="es-MX" sz="2400" b="1" dirty="0" err="1">
                <a:latin typeface="Times New Roman" panose="02020603050405020304" pitchFamily="18" charset="0"/>
                <a:cs typeface="Times New Roman" panose="02020603050405020304" pitchFamily="18" charset="0"/>
              </a:rPr>
              <a:t>event</a:t>
            </a:r>
            <a:r>
              <a:rPr lang="es-MX" sz="2400" dirty="0">
                <a:latin typeface="Times New Roman" panose="02020603050405020304" pitchFamily="18" charset="0"/>
                <a:cs typeface="Times New Roman" panose="02020603050405020304" pitchFamily="18" charset="0"/>
              </a:rPr>
              <a:t>' o en algunos casos abreviar con la letra '</a:t>
            </a:r>
            <a:r>
              <a:rPr lang="es-MX" sz="2400" b="1" dirty="0">
                <a:latin typeface="Times New Roman" panose="02020603050405020304" pitchFamily="18" charset="0"/>
                <a:cs typeface="Times New Roman" panose="02020603050405020304" pitchFamily="18" charset="0"/>
              </a:rPr>
              <a:t>e</a:t>
            </a:r>
            <a:r>
              <a:rPr lang="es-MX" sz="2400" dirty="0">
                <a:latin typeface="Times New Roman" panose="02020603050405020304" pitchFamily="18" charset="0"/>
                <a:cs typeface="Times New Roman" panose="02020603050405020304" pitchFamily="18" charset="0"/>
              </a:rPr>
              <a:t>’.</a:t>
            </a:r>
          </a:p>
          <a:p>
            <a:pPr algn="just"/>
            <a:endParaRPr lang="es-MX" sz="2400" dirty="0">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3FBA08A8-2282-4BB5-9BF8-0621E3D0E9F5}"/>
              </a:ext>
            </a:extLst>
          </p:cNvPr>
          <p:cNvPicPr>
            <a:picLocks noChangeAspect="1"/>
          </p:cNvPicPr>
          <p:nvPr/>
        </p:nvPicPr>
        <p:blipFill rotWithShape="1">
          <a:blip r:embed="rId2"/>
          <a:srcRect t="52718"/>
          <a:stretch/>
        </p:blipFill>
        <p:spPr>
          <a:xfrm>
            <a:off x="6077243" y="4270934"/>
            <a:ext cx="5341034" cy="2312745"/>
          </a:xfrm>
          <a:prstGeom prst="rect">
            <a:avLst/>
          </a:prstGeom>
        </p:spPr>
      </p:pic>
    </p:spTree>
    <p:extLst>
      <p:ext uri="{BB962C8B-B14F-4D97-AF65-F5344CB8AC3E}">
        <p14:creationId xmlns:p14="http://schemas.microsoft.com/office/powerpoint/2010/main" val="15895455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29599A-6209-4006-B8CD-3475BB294771}"/>
              </a:ext>
            </a:extLst>
          </p:cNvPr>
          <p:cNvSpPr>
            <a:spLocks noGrp="1"/>
          </p:cNvSpPr>
          <p:nvPr>
            <p:ph type="title"/>
          </p:nvPr>
        </p:nvSpPr>
        <p:spPr>
          <a:xfrm>
            <a:off x="91440" y="126610"/>
            <a:ext cx="12009120" cy="717452"/>
          </a:xfrm>
        </p:spPr>
        <p:txBody>
          <a:bodyPr>
            <a:noAutofit/>
          </a:bodyPr>
          <a:lstStyle/>
          <a:p>
            <a:pPr algn="ctr"/>
            <a:r>
              <a:rPr lang="es-MX" sz="3600" b="1" dirty="0">
                <a:latin typeface="Times New Roman" panose="02020603050405020304" pitchFamily="18" charset="0"/>
                <a:cs typeface="Times New Roman" panose="02020603050405020304" pitchFamily="18" charset="0"/>
              </a:rPr>
              <a:t>73. DOM: Eventos con Parámetros y Remover Eventos</a:t>
            </a:r>
          </a:p>
        </p:txBody>
      </p:sp>
      <p:sp>
        <p:nvSpPr>
          <p:cNvPr id="3" name="Marcador de contenido 2">
            <a:extLst>
              <a:ext uri="{FF2B5EF4-FFF2-40B4-BE49-F238E27FC236}">
                <a16:creationId xmlns:a16="http://schemas.microsoft.com/office/drawing/2014/main" id="{7AB26500-1F4F-42A6-A029-1030AD7514FA}"/>
              </a:ext>
            </a:extLst>
          </p:cNvPr>
          <p:cNvSpPr>
            <a:spLocks noGrp="1"/>
          </p:cNvSpPr>
          <p:nvPr>
            <p:ph idx="1"/>
          </p:nvPr>
        </p:nvSpPr>
        <p:spPr>
          <a:xfrm>
            <a:off x="253217" y="844062"/>
            <a:ext cx="11676185" cy="5725550"/>
          </a:xfrm>
        </p:spPr>
        <p:txBody>
          <a:bodyPr>
            <a:normAutofit/>
          </a:bodyPr>
          <a:lstStyle/>
          <a:p>
            <a:pPr algn="just"/>
            <a:r>
              <a:rPr lang="es-MX" sz="2400" dirty="0">
                <a:latin typeface="Times New Roman" panose="02020603050405020304" pitchFamily="18" charset="0"/>
                <a:cs typeface="Times New Roman" panose="02020603050405020304" pitchFamily="18" charset="0"/>
              </a:rPr>
              <a:t>Toda función que se convierte en un Manejador de Eventos, es decir una función que se ejecuta en algún momento en un evento </a:t>
            </a:r>
            <a:r>
              <a:rPr lang="es-MX" sz="2400" b="1" dirty="0">
                <a:latin typeface="Times New Roman" panose="02020603050405020304" pitchFamily="18" charset="0"/>
                <a:cs typeface="Times New Roman" panose="02020603050405020304" pitchFamily="18" charset="0"/>
              </a:rPr>
              <a:t>no puede recibir parámetros</a:t>
            </a:r>
            <a:r>
              <a:rPr lang="es-MX" sz="2400" dirty="0">
                <a:latin typeface="Times New Roman" panose="02020603050405020304" pitchFamily="18" charset="0"/>
                <a:cs typeface="Times New Roman" panose="02020603050405020304" pitchFamily="18" charset="0"/>
              </a:rPr>
              <a:t>, el único parámetro que recibe es el evento en sí, que lo podemos obtener con la palabra '</a:t>
            </a:r>
            <a:r>
              <a:rPr lang="es-MX" sz="2400" b="1" dirty="0" err="1">
                <a:latin typeface="Times New Roman" panose="02020603050405020304" pitchFamily="18" charset="0"/>
                <a:cs typeface="Times New Roman" panose="02020603050405020304" pitchFamily="18" charset="0"/>
              </a:rPr>
              <a:t>event</a:t>
            </a:r>
            <a:r>
              <a:rPr lang="es-MX" sz="2400" dirty="0">
                <a:latin typeface="Times New Roman" panose="02020603050405020304" pitchFamily="18" charset="0"/>
                <a:cs typeface="Times New Roman" panose="02020603050405020304" pitchFamily="18" charset="0"/>
              </a:rPr>
              <a:t>' o en algunos casos abreviar con la letra ‘</a:t>
            </a:r>
            <a:r>
              <a:rPr lang="es-MX" sz="2400" b="1" dirty="0">
                <a:latin typeface="Times New Roman" panose="02020603050405020304" pitchFamily="18" charset="0"/>
                <a:cs typeface="Times New Roman" panose="02020603050405020304" pitchFamily="18" charset="0"/>
              </a:rPr>
              <a:t>e</a:t>
            </a:r>
            <a:r>
              <a:rPr lang="es-MX" sz="2400" dirty="0">
                <a:latin typeface="Times New Roman" panose="02020603050405020304" pitchFamily="18" charset="0"/>
                <a:cs typeface="Times New Roman" panose="02020603050405020304" pitchFamily="18" charset="0"/>
              </a:rPr>
              <a:t>’. </a:t>
            </a:r>
          </a:p>
          <a:p>
            <a:pPr algn="just"/>
            <a:r>
              <a:rPr lang="es-MX" sz="2400" dirty="0">
                <a:latin typeface="Times New Roman" panose="02020603050405020304" pitchFamily="18" charset="0"/>
                <a:cs typeface="Times New Roman" panose="02020603050405020304" pitchFamily="18" charset="0"/>
              </a:rPr>
              <a:t>También se sabe que con los manejadores de eventos semánticos no se pueden ejecutar varias funciones en un mismo evento, solo es uno a la vez y que con los manejadores de eventos múltiples (</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addEventListener</a:t>
            </a:r>
            <a:r>
              <a:rPr lang="es-MX" sz="2400" b="1" dirty="0">
                <a:latin typeface="Times New Roman" panose="02020603050405020304" pitchFamily="18" charset="0"/>
                <a:cs typeface="Times New Roman" panose="02020603050405020304" pitchFamily="18" charset="0"/>
              </a:rPr>
              <a:t>()</a:t>
            </a:r>
            <a:r>
              <a:rPr lang="es-MX" sz="2400" dirty="0">
                <a:latin typeface="Times New Roman" panose="02020603050405020304" pitchFamily="18" charset="0"/>
                <a:cs typeface="Times New Roman" panose="02020603050405020304" pitchFamily="18" charset="0"/>
              </a:rPr>
              <a:t>) se pueden mandar a llamar mas de una función al evento. </a:t>
            </a:r>
          </a:p>
          <a:p>
            <a:pPr algn="just"/>
            <a:r>
              <a:rPr lang="es-MX" sz="2400" dirty="0">
                <a:latin typeface="Times New Roman" panose="02020603050405020304" pitchFamily="18" charset="0"/>
                <a:cs typeface="Times New Roman" panose="02020603050405020304" pitchFamily="18" charset="0"/>
              </a:rPr>
              <a:t>Ahora bien dentro del </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addEvenListener</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como </a:t>
            </a:r>
            <a:r>
              <a:rPr lang="es-MX" sz="2400" b="1" dirty="0">
                <a:latin typeface="Times New Roman" panose="02020603050405020304" pitchFamily="18" charset="0"/>
                <a:cs typeface="Times New Roman" panose="02020603050405020304" pitchFamily="18" charset="0"/>
              </a:rPr>
              <a:t>primer parámetro</a:t>
            </a:r>
            <a:r>
              <a:rPr lang="es-MX" sz="2400" dirty="0">
                <a:latin typeface="Times New Roman" panose="02020603050405020304" pitchFamily="18" charset="0"/>
                <a:cs typeface="Times New Roman" panose="02020603050405020304" pitchFamily="18" charset="0"/>
              </a:rPr>
              <a:t> se coloca el evento que realizará el elemento del HTML, el </a:t>
            </a:r>
            <a:r>
              <a:rPr lang="es-MX" sz="2400" b="1" dirty="0">
                <a:latin typeface="Times New Roman" panose="02020603050405020304" pitchFamily="18" charset="0"/>
                <a:cs typeface="Times New Roman" panose="02020603050405020304" pitchFamily="18" charset="0"/>
              </a:rPr>
              <a:t>segundo parámetro </a:t>
            </a:r>
            <a:r>
              <a:rPr lang="es-MX" sz="2400" dirty="0">
                <a:latin typeface="Times New Roman" panose="02020603050405020304" pitchFamily="18" charset="0"/>
                <a:cs typeface="Times New Roman" panose="02020603050405020304" pitchFamily="18" charset="0"/>
              </a:rPr>
              <a:t>es una función, la cual expresa las acciones que va a realizar dicho elemento, si la función a sido previamente escrita, esta se manda a llamar sin los (paréntesis) </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addEventListener</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click</a:t>
            </a:r>
            <a:r>
              <a:rPr lang="es-MX" sz="2400" b="1" dirty="0">
                <a:latin typeface="Times New Roman" panose="02020603050405020304" pitchFamily="18" charset="0"/>
                <a:cs typeface="Times New Roman" panose="02020603050405020304" pitchFamily="18" charset="0"/>
              </a:rPr>
              <a:t>", </a:t>
            </a:r>
            <a:r>
              <a:rPr lang="es-MX" sz="2400" b="1" dirty="0" err="1">
                <a:latin typeface="Times New Roman" panose="02020603050405020304" pitchFamily="18" charset="0"/>
                <a:cs typeface="Times New Roman" panose="02020603050405020304" pitchFamily="18" charset="0"/>
              </a:rPr>
              <a:t>holaMundo</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o si no es así se inicializa una nueva función, ya sea anónima o una </a:t>
            </a:r>
            <a:r>
              <a:rPr lang="es-MX" sz="2400" dirty="0" err="1">
                <a:latin typeface="Times New Roman" panose="02020603050405020304" pitchFamily="18" charset="0"/>
                <a:cs typeface="Times New Roman" panose="02020603050405020304" pitchFamily="18" charset="0"/>
              </a:rPr>
              <a:t>arrow</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function</a:t>
            </a:r>
            <a:r>
              <a:rPr lang="es-MX" sz="2400" dirty="0">
                <a:latin typeface="Times New Roman" panose="02020603050405020304" pitchFamily="18" charset="0"/>
                <a:cs typeface="Times New Roman" panose="02020603050405020304" pitchFamily="18" charset="0"/>
              </a:rPr>
              <a:t>, donde esta también solo puede recibir un valor que es la palabra reservada </a:t>
            </a:r>
            <a:r>
              <a:rPr lang="es-MX" sz="2400" b="1" dirty="0" err="1">
                <a:latin typeface="Times New Roman" panose="02020603050405020304" pitchFamily="18" charset="0"/>
                <a:cs typeface="Times New Roman" panose="02020603050405020304" pitchFamily="18" charset="0"/>
              </a:rPr>
              <a:t>event</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pero dentro de esta función se pueden mandar a llamar (x) cantidad de funciones directamente, esta vez si se agregan los (paréntesis).</a:t>
            </a:r>
          </a:p>
        </p:txBody>
      </p:sp>
    </p:spTree>
    <p:extLst>
      <p:ext uri="{BB962C8B-B14F-4D97-AF65-F5344CB8AC3E}">
        <p14:creationId xmlns:p14="http://schemas.microsoft.com/office/powerpoint/2010/main" val="10956963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99B9376-26A4-4BB9-A7C9-A6F1CE691A6F}"/>
              </a:ext>
            </a:extLst>
          </p:cNvPr>
          <p:cNvSpPr>
            <a:spLocks noGrp="1"/>
          </p:cNvSpPr>
          <p:nvPr>
            <p:ph idx="1"/>
          </p:nvPr>
        </p:nvSpPr>
        <p:spPr>
          <a:xfrm>
            <a:off x="281354" y="225081"/>
            <a:ext cx="4740812" cy="6316395"/>
          </a:xfrm>
        </p:spPr>
        <p:txBody>
          <a:bodyPr>
            <a:normAutofit/>
          </a:bodyPr>
          <a:lstStyle/>
          <a:p>
            <a:pPr marL="0" indent="0" algn="just">
              <a:buNone/>
            </a:pPr>
            <a:r>
              <a:rPr lang="es-ES" sz="2000" dirty="0">
                <a:latin typeface="Times New Roman" panose="02020603050405020304" pitchFamily="18" charset="0"/>
                <a:cs typeface="Times New Roman" panose="02020603050405020304" pitchFamily="18" charset="0"/>
              </a:rPr>
              <a:t>Ejemplo: En el siguiente ejemplo, tenemos dos funciones, una que no recibe ningún parámetro (</a:t>
            </a:r>
            <a:r>
              <a:rPr lang="es-ES" sz="2000" dirty="0" err="1">
                <a:latin typeface="Times New Roman" panose="02020603050405020304" pitchFamily="18" charset="0"/>
                <a:cs typeface="Times New Roman" panose="02020603050405020304" pitchFamily="18" charset="0"/>
              </a:rPr>
              <a:t>holaMundo</a:t>
            </a:r>
            <a:r>
              <a:rPr lang="es-ES" sz="2000" dirty="0">
                <a:latin typeface="Times New Roman" panose="02020603050405020304" pitchFamily="18" charset="0"/>
                <a:cs typeface="Times New Roman" panose="02020603050405020304" pitchFamily="18" charset="0"/>
              </a:rPr>
              <a:t>) y otra (saludar) que recibe un nombre.</a:t>
            </a:r>
          </a:p>
          <a:p>
            <a:pPr marL="0" indent="0" algn="just">
              <a:buNone/>
            </a:pPr>
            <a:r>
              <a:rPr lang="es-ES" sz="2000" dirty="0">
                <a:latin typeface="Times New Roman" panose="02020603050405020304" pitchFamily="18" charset="0"/>
                <a:cs typeface="Times New Roman" panose="02020603050405020304" pitchFamily="18" charset="0"/>
              </a:rPr>
              <a:t>El siguiente paso es guardar en una nueva variable el elemento del HTML al que se le va a asignar el nuevo evento ($</a:t>
            </a:r>
            <a:r>
              <a:rPr lang="es-ES" sz="2000" dirty="0" err="1">
                <a:latin typeface="Times New Roman" panose="02020603050405020304" pitchFamily="18" charset="0"/>
                <a:cs typeface="Times New Roman" panose="02020603050405020304" pitchFamily="18" charset="0"/>
              </a:rPr>
              <a:t>eventoMultiple</a:t>
            </a:r>
            <a:r>
              <a:rPr lang="es-ES" sz="2000" dirty="0">
                <a:latin typeface="Times New Roman" panose="02020603050405020304" pitchFamily="18" charset="0"/>
                <a:cs typeface="Times New Roman" panose="02020603050405020304" pitchFamily="18" charset="0"/>
              </a:rPr>
              <a:t>).</a:t>
            </a:r>
          </a:p>
          <a:p>
            <a:pPr marL="0" indent="0" algn="just">
              <a:buNone/>
            </a:pPr>
            <a:r>
              <a:rPr lang="es-ES" sz="2000" dirty="0">
                <a:latin typeface="Times New Roman" panose="02020603050405020304" pitchFamily="18" charset="0"/>
                <a:cs typeface="Times New Roman" panose="02020603050405020304" pitchFamily="18" charset="0"/>
              </a:rPr>
              <a:t>Por ultimo agregamos un manejador de eventos múltiple a nuestro elemento  (.</a:t>
            </a:r>
            <a:r>
              <a:rPr lang="es-ES" sz="2000" dirty="0" err="1">
                <a:latin typeface="Times New Roman" panose="02020603050405020304" pitchFamily="18" charset="0"/>
                <a:cs typeface="Times New Roman" panose="02020603050405020304" pitchFamily="18" charset="0"/>
              </a:rPr>
              <a:t>addEventListener</a:t>
            </a:r>
            <a:r>
              <a:rPr lang="es-ES" sz="2000" dirty="0">
                <a:latin typeface="Times New Roman" panose="02020603050405020304" pitchFamily="18" charset="0"/>
                <a:cs typeface="Times New Roman" panose="02020603050405020304" pitchFamily="18" charset="0"/>
              </a:rPr>
              <a:t>()), al cual se le agregara el evento que desencadenara el elemento, seguido de una </a:t>
            </a:r>
            <a:r>
              <a:rPr lang="es-ES" sz="2000" dirty="0" err="1">
                <a:latin typeface="Times New Roman" panose="02020603050405020304" pitchFamily="18" charset="0"/>
                <a:cs typeface="Times New Roman" panose="02020603050405020304" pitchFamily="18" charset="0"/>
              </a:rPr>
              <a:t>arrow</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function</a:t>
            </a:r>
            <a:r>
              <a:rPr lang="es-ES" sz="2000" dirty="0">
                <a:latin typeface="Times New Roman" panose="02020603050405020304" pitchFamily="18" charset="0"/>
                <a:cs typeface="Times New Roman" panose="02020603050405020304" pitchFamily="18" charset="0"/>
              </a:rPr>
              <a:t>. Dentro de la </a:t>
            </a:r>
            <a:r>
              <a:rPr lang="es-ES" sz="2000" dirty="0" err="1">
                <a:latin typeface="Times New Roman" panose="02020603050405020304" pitchFamily="18" charset="0"/>
                <a:cs typeface="Times New Roman" panose="02020603050405020304" pitchFamily="18" charset="0"/>
              </a:rPr>
              <a:t>arrow</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function</a:t>
            </a:r>
            <a:r>
              <a:rPr lang="es-ES" sz="2000" dirty="0">
                <a:latin typeface="Times New Roman" panose="02020603050405020304" pitchFamily="18" charset="0"/>
                <a:cs typeface="Times New Roman" panose="02020603050405020304" pitchFamily="18" charset="0"/>
              </a:rPr>
              <a:t> se mandaran a llamar las funciones con sus respectivos (paréntesis), para la función que si reciba alguien paramento, dentro de esta se escribe el dato y listo.</a:t>
            </a:r>
          </a:p>
          <a:p>
            <a:pPr marL="0" indent="0" algn="just">
              <a:buNone/>
            </a:pPr>
            <a:r>
              <a:rPr lang="es-ES" sz="2000" dirty="0">
                <a:latin typeface="Times New Roman" panose="02020603050405020304" pitchFamily="18" charset="0"/>
                <a:cs typeface="Times New Roman" panose="02020603050405020304" pitchFamily="18" charset="0"/>
              </a:rPr>
              <a:t>Como se puede observar, la función saludar() recibe un dato o también puede ejecutarse sin ningún parámetro.</a:t>
            </a:r>
            <a:endParaRPr lang="es-MX" sz="2000" dirty="0">
              <a:latin typeface="Times New Roman" panose="02020603050405020304" pitchFamily="18" charset="0"/>
              <a:cs typeface="Times New Roman" panose="02020603050405020304" pitchFamily="18" charset="0"/>
            </a:endParaRPr>
          </a:p>
        </p:txBody>
      </p:sp>
      <p:pic>
        <p:nvPicPr>
          <p:cNvPr id="7" name="Imagen 6">
            <a:extLst>
              <a:ext uri="{FF2B5EF4-FFF2-40B4-BE49-F238E27FC236}">
                <a16:creationId xmlns:a16="http://schemas.microsoft.com/office/drawing/2014/main" id="{A47ADE06-7853-4E1F-ACD6-BB934218EEEB}"/>
              </a:ext>
            </a:extLst>
          </p:cNvPr>
          <p:cNvPicPr>
            <a:picLocks noChangeAspect="1"/>
          </p:cNvPicPr>
          <p:nvPr/>
        </p:nvPicPr>
        <p:blipFill>
          <a:blip r:embed="rId2"/>
          <a:stretch>
            <a:fillRect/>
          </a:stretch>
        </p:blipFill>
        <p:spPr>
          <a:xfrm>
            <a:off x="5364148" y="621965"/>
            <a:ext cx="6827851" cy="4569013"/>
          </a:xfrm>
          <a:prstGeom prst="rect">
            <a:avLst/>
          </a:prstGeom>
        </p:spPr>
      </p:pic>
    </p:spTree>
    <p:extLst>
      <p:ext uri="{BB962C8B-B14F-4D97-AF65-F5344CB8AC3E}">
        <p14:creationId xmlns:p14="http://schemas.microsoft.com/office/powerpoint/2010/main" val="20387620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8A6F3D7-A8E2-4595-BE4F-C7FD0F011C97}"/>
              </a:ext>
            </a:extLst>
          </p:cNvPr>
          <p:cNvSpPr>
            <a:spLocks noGrp="1"/>
          </p:cNvSpPr>
          <p:nvPr>
            <p:ph idx="1"/>
          </p:nvPr>
        </p:nvSpPr>
        <p:spPr>
          <a:xfrm>
            <a:off x="126609" y="98474"/>
            <a:ext cx="11873133" cy="6611815"/>
          </a:xfrm>
        </p:spPr>
        <p:txBody>
          <a:bodyPr>
            <a:normAutofit/>
          </a:bodyPr>
          <a:lstStyle/>
          <a:p>
            <a:pPr algn="just"/>
            <a:r>
              <a:rPr lang="es-MX" sz="2400" dirty="0">
                <a:latin typeface="Times New Roman" panose="02020603050405020304" pitchFamily="18" charset="0"/>
                <a:cs typeface="Times New Roman" panose="02020603050405020304" pitchFamily="18" charset="0"/>
              </a:rPr>
              <a:t>Para remover (eliminar) eventos de los elementos HTML se cuenta con el método </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removeEventListener</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el cual recibe dos parámetros principales, pero pueden ser hasta 3, los parámetros que recibe devén coincidir con los utilizados en el </a:t>
            </a:r>
            <a:r>
              <a:rPr lang="es-MX" sz="2400" dirty="0" err="1">
                <a:latin typeface="Times New Roman" panose="02020603050405020304" pitchFamily="18" charset="0"/>
                <a:cs typeface="Times New Roman" panose="02020603050405020304" pitchFamily="18" charset="0"/>
              </a:rPr>
              <a:t>metodo</a:t>
            </a:r>
            <a:r>
              <a:rPr lang="es-MX" sz="2400" dirty="0">
                <a:latin typeface="Times New Roman" panose="02020603050405020304" pitchFamily="18" charset="0"/>
                <a:cs typeface="Times New Roman" panose="02020603050405020304" pitchFamily="18" charset="0"/>
              </a:rPr>
              <a:t> </a:t>
            </a:r>
            <a:r>
              <a:rPr lang="es-MX" sz="2400" b="1" dirty="0" err="1">
                <a:latin typeface="Times New Roman" panose="02020603050405020304" pitchFamily="18" charset="0"/>
                <a:cs typeface="Times New Roman" panose="02020603050405020304" pitchFamily="18" charset="0"/>
              </a:rPr>
              <a:t>addEventListener</a:t>
            </a:r>
            <a:r>
              <a:rPr lang="es-MX" sz="2400" b="1" dirty="0">
                <a:latin typeface="Times New Roman" panose="02020603050405020304" pitchFamily="18" charset="0"/>
                <a:cs typeface="Times New Roman" panose="02020603050405020304" pitchFamily="18" charset="0"/>
              </a:rPr>
              <a:t>().</a:t>
            </a:r>
          </a:p>
          <a:p>
            <a:pPr algn="just"/>
            <a:r>
              <a:rPr lang="es-MX" sz="2400" b="1" dirty="0">
                <a:latin typeface="Times New Roman" panose="02020603050405020304" pitchFamily="18" charset="0"/>
                <a:cs typeface="Times New Roman" panose="02020603050405020304" pitchFamily="18" charset="0"/>
              </a:rPr>
              <a:t>Ejemplo:</a:t>
            </a:r>
          </a:p>
          <a:p>
            <a:pPr algn="just"/>
            <a:r>
              <a:rPr lang="es-MX" sz="2400" dirty="0">
                <a:latin typeface="Times New Roman" panose="02020603050405020304" pitchFamily="18" charset="0"/>
                <a:cs typeface="Times New Roman" panose="02020603050405020304" pitchFamily="18" charset="0"/>
              </a:rPr>
              <a:t>Se crea una variable con el </a:t>
            </a:r>
            <a:r>
              <a:rPr lang="es-MX" sz="2400" dirty="0" err="1">
                <a:latin typeface="Times New Roman" panose="02020603050405020304" pitchFamily="18" charset="0"/>
                <a:cs typeface="Times New Roman" panose="02020603050405020304" pitchFamily="18" charset="0"/>
              </a:rPr>
              <a:t>elemto</a:t>
            </a:r>
            <a:r>
              <a:rPr lang="es-MX" sz="2400" dirty="0">
                <a:latin typeface="Times New Roman" panose="02020603050405020304" pitchFamily="18" charset="0"/>
                <a:cs typeface="Times New Roman" panose="02020603050405020304" pitchFamily="18" charset="0"/>
              </a:rPr>
              <a:t> HTML al que se le agregara un evento, para posteriormente eliminarlo.</a:t>
            </a:r>
          </a:p>
          <a:p>
            <a:pPr algn="just"/>
            <a:r>
              <a:rPr lang="es-MX" sz="2400" dirty="0">
                <a:latin typeface="Times New Roman" panose="02020603050405020304" pitchFamily="18" charset="0"/>
                <a:cs typeface="Times New Roman" panose="02020603050405020304" pitchFamily="18" charset="0"/>
              </a:rPr>
              <a:t>Enseguida se crea un a </a:t>
            </a:r>
            <a:r>
              <a:rPr lang="es-MX" sz="2400" dirty="0" err="1">
                <a:latin typeface="Times New Roman" panose="02020603050405020304" pitchFamily="18" charset="0"/>
                <a:cs typeface="Times New Roman" panose="02020603050405020304" pitchFamily="18" charset="0"/>
              </a:rPr>
              <a:t>arrow</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function</a:t>
            </a:r>
            <a:r>
              <a:rPr lang="es-MX" sz="2400" dirty="0">
                <a:latin typeface="Times New Roman" panose="02020603050405020304" pitchFamily="18" charset="0"/>
                <a:cs typeface="Times New Roman" panose="02020603050405020304" pitchFamily="18" charset="0"/>
              </a:rPr>
              <a:t> expresada, dentro de la función se agregan las acciones que el elemento va a realizar al ser activada por el evento, seguida del método </a:t>
            </a:r>
            <a:r>
              <a:rPr lang="es-MX" sz="2400" dirty="0" err="1">
                <a:latin typeface="Times New Roman" panose="02020603050405020304" pitchFamily="18" charset="0"/>
                <a:cs typeface="Times New Roman" panose="02020603050405020304" pitchFamily="18" charset="0"/>
              </a:rPr>
              <a:t>removeElementListner</a:t>
            </a:r>
            <a:r>
              <a:rPr lang="es-MX" sz="2400" dirty="0">
                <a:latin typeface="Times New Roman" panose="02020603050405020304" pitchFamily="18" charset="0"/>
                <a:cs typeface="Times New Roman" panose="02020603050405020304" pitchFamily="18" charset="0"/>
              </a:rPr>
              <a:t>(), con sus respectivos parámetros iguales a los del </a:t>
            </a:r>
            <a:r>
              <a:rPr lang="es-MX" sz="2400" dirty="0" err="1">
                <a:latin typeface="Times New Roman" panose="02020603050405020304" pitchFamily="18" charset="0"/>
                <a:cs typeface="Times New Roman" panose="02020603050405020304" pitchFamily="18" charset="0"/>
              </a:rPr>
              <a:t>addEventListener</a:t>
            </a:r>
            <a:r>
              <a:rPr lang="es-MX" sz="2400" dirty="0">
                <a:latin typeface="Times New Roman" panose="02020603050405020304" pitchFamily="18" charset="0"/>
                <a:cs typeface="Times New Roman" panose="02020603050405020304" pitchFamily="18" charset="0"/>
              </a:rPr>
              <a:t>(). Para finalizar se desactiva el elemento para  que este quede deshabilitado para el usuario, esto se realiza con la propiedad (.</a:t>
            </a:r>
            <a:r>
              <a:rPr lang="es-MX" sz="2400" dirty="0" err="1">
                <a:latin typeface="Times New Roman" panose="02020603050405020304" pitchFamily="18" charset="0"/>
                <a:cs typeface="Times New Roman" panose="02020603050405020304" pitchFamily="18" charset="0"/>
              </a:rPr>
              <a:t>disabled</a:t>
            </a:r>
            <a:r>
              <a:rPr lang="es-MX" sz="2400" dirty="0">
                <a:latin typeface="Times New Roman" panose="02020603050405020304" pitchFamily="18" charset="0"/>
                <a:cs typeface="Times New Roman" panose="02020603050405020304" pitchFamily="18" charset="0"/>
              </a:rPr>
              <a:t>). </a:t>
            </a:r>
          </a:p>
          <a:p>
            <a:pPr algn="just"/>
            <a:r>
              <a:rPr lang="es-MX" sz="2400" dirty="0">
                <a:latin typeface="Times New Roman" panose="02020603050405020304" pitchFamily="18" charset="0"/>
                <a:cs typeface="Times New Roman" panose="02020603050405020304" pitchFamily="18" charset="0"/>
              </a:rPr>
              <a:t>Por ultimo se levanta el escuchador de eventos.</a:t>
            </a:r>
          </a:p>
          <a:p>
            <a:pPr marL="0" indent="0" algn="just">
              <a:buNone/>
            </a:pP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addEventListener</a:t>
            </a:r>
            <a:r>
              <a:rPr lang="es-MX" sz="2400" dirty="0">
                <a:latin typeface="Times New Roman" panose="02020603050405020304" pitchFamily="18" charset="0"/>
                <a:cs typeface="Times New Roman" panose="02020603050405020304" pitchFamily="18" charset="0"/>
              </a:rPr>
              <a:t>().</a:t>
            </a:r>
          </a:p>
          <a:p>
            <a:pPr algn="just"/>
            <a:endParaRPr lang="es-MX" sz="2400" dirty="0">
              <a:latin typeface="Times New Roman" panose="020206030504050203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449AAF69-AC6B-4B58-8667-A239FF973654}"/>
              </a:ext>
            </a:extLst>
          </p:cNvPr>
          <p:cNvPicPr>
            <a:picLocks noChangeAspect="1"/>
          </p:cNvPicPr>
          <p:nvPr/>
        </p:nvPicPr>
        <p:blipFill>
          <a:blip r:embed="rId2"/>
          <a:stretch>
            <a:fillRect/>
          </a:stretch>
        </p:blipFill>
        <p:spPr>
          <a:xfrm>
            <a:off x="6279915" y="4642338"/>
            <a:ext cx="5912086" cy="2215662"/>
          </a:xfrm>
          <a:prstGeom prst="rect">
            <a:avLst/>
          </a:prstGeom>
        </p:spPr>
      </p:pic>
    </p:spTree>
    <p:extLst>
      <p:ext uri="{BB962C8B-B14F-4D97-AF65-F5344CB8AC3E}">
        <p14:creationId xmlns:p14="http://schemas.microsoft.com/office/powerpoint/2010/main" val="1503293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623B2-1B07-4382-9464-C2EF6CEC9155}"/>
              </a:ext>
            </a:extLst>
          </p:cNvPr>
          <p:cNvSpPr>
            <a:spLocks noGrp="1"/>
          </p:cNvSpPr>
          <p:nvPr>
            <p:ph type="title"/>
          </p:nvPr>
        </p:nvSpPr>
        <p:spPr/>
        <p:txBody>
          <a:bodyPr/>
          <a:lstStyle/>
          <a:p>
            <a:pPr algn="ctr"/>
            <a:r>
              <a:rPr lang="es-MX" b="1" i="0" dirty="0">
                <a:solidFill>
                  <a:schemeClr val="tx1"/>
                </a:solidFill>
                <a:effectLst/>
                <a:latin typeface="Times New Roman" panose="02020603050405020304" pitchFamily="18" charset="0"/>
                <a:cs typeface="Times New Roman" panose="02020603050405020304" pitchFamily="18" charset="0"/>
              </a:rPr>
              <a:t>Primitivos</a:t>
            </a:r>
            <a:r>
              <a:rPr lang="es-MX" b="0" i="0" dirty="0">
                <a:solidFill>
                  <a:schemeClr val="tx1"/>
                </a:solidFill>
                <a:effectLst/>
                <a:latin typeface="Times New Roman" panose="02020603050405020304" pitchFamily="18" charset="0"/>
                <a:cs typeface="Times New Roman" panose="02020603050405020304" pitchFamily="18" charset="0"/>
              </a:rPr>
              <a:t>: Se accede directamente al valor.</a:t>
            </a:r>
            <a:endParaRPr lang="es-MX" dirty="0">
              <a:solidFill>
                <a:schemeClr val="tx1"/>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BF1F7611-B3A2-4B16-B568-01A2B613B523}"/>
              </a:ext>
            </a:extLst>
          </p:cNvPr>
          <p:cNvSpPr>
            <a:spLocks noGrp="1"/>
          </p:cNvSpPr>
          <p:nvPr>
            <p:ph idx="1"/>
          </p:nvPr>
        </p:nvSpPr>
        <p:spPr/>
        <p:txBody>
          <a:bodyPr/>
          <a:lstStyle/>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string</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number</a:t>
            </a:r>
          </a:p>
          <a:p>
            <a:pPr algn="l">
              <a:buFont typeface="Arial" panose="020B0604020202020204" pitchFamily="34" charset="0"/>
              <a:buChar char="•"/>
            </a:pPr>
            <a:r>
              <a:rPr lang="en-US" sz="2400" b="0" i="0" dirty="0" err="1">
                <a:effectLst/>
                <a:latin typeface="Times New Roman" panose="02020603050405020304" pitchFamily="18" charset="0"/>
                <a:cs typeface="Times New Roman" panose="02020603050405020304" pitchFamily="18" charset="0"/>
              </a:rPr>
              <a:t>boolean</a:t>
            </a:r>
            <a:endParaRPr lang="en-US" sz="24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null</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undefined</a:t>
            </a:r>
          </a:p>
          <a:p>
            <a:pPr algn="l">
              <a:buFont typeface="Arial" panose="020B0604020202020204" pitchFamily="34" charset="0"/>
              <a:buChar char="•"/>
            </a:pPr>
            <a:r>
              <a:rPr lang="en-US" sz="2400" b="0" i="0" dirty="0" err="1">
                <a:effectLst/>
                <a:latin typeface="Times New Roman" panose="02020603050405020304" pitchFamily="18" charset="0"/>
                <a:cs typeface="Times New Roman" panose="02020603050405020304" pitchFamily="18" charset="0"/>
              </a:rPr>
              <a:t>NaN</a:t>
            </a:r>
            <a:endParaRPr lang="en-US" sz="2400" b="0" i="0" dirty="0">
              <a:effectLst/>
              <a:latin typeface="Times New Roman" panose="02020603050405020304" pitchFamily="18" charset="0"/>
              <a:cs typeface="Times New Roman" panose="02020603050405020304" pitchFamily="18" charset="0"/>
            </a:endParaRPr>
          </a:p>
          <a:p>
            <a:endParaRPr lang="es-MX" dirty="0"/>
          </a:p>
        </p:txBody>
      </p:sp>
    </p:spTree>
    <p:extLst>
      <p:ext uri="{BB962C8B-B14F-4D97-AF65-F5344CB8AC3E}">
        <p14:creationId xmlns:p14="http://schemas.microsoft.com/office/powerpoint/2010/main" val="2879773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8C655C-D371-462D-8D2A-8153E6E4BFEC}"/>
              </a:ext>
            </a:extLst>
          </p:cNvPr>
          <p:cNvSpPr>
            <a:spLocks noGrp="1"/>
          </p:cNvSpPr>
          <p:nvPr>
            <p:ph type="title"/>
          </p:nvPr>
        </p:nvSpPr>
        <p:spPr>
          <a:xfrm>
            <a:off x="145366" y="125975"/>
            <a:ext cx="11901268" cy="774358"/>
          </a:xfrm>
        </p:spPr>
        <p:txBody>
          <a:bodyPr/>
          <a:lstStyle/>
          <a:p>
            <a:pPr algn="ctr"/>
            <a:r>
              <a:rPr lang="es-MX" b="1" dirty="0">
                <a:latin typeface="Times New Roman" panose="02020603050405020304" pitchFamily="18" charset="0"/>
                <a:cs typeface="Times New Roman" panose="02020603050405020304" pitchFamily="18" charset="0"/>
              </a:rPr>
              <a:t>74. DOM: Flujo de Eventos (Burbuja y Captura)</a:t>
            </a:r>
          </a:p>
        </p:txBody>
      </p:sp>
      <p:sp>
        <p:nvSpPr>
          <p:cNvPr id="3" name="Marcador de contenido 2">
            <a:extLst>
              <a:ext uri="{FF2B5EF4-FFF2-40B4-BE49-F238E27FC236}">
                <a16:creationId xmlns:a16="http://schemas.microsoft.com/office/drawing/2014/main" id="{DA89A147-0B77-4A46-9453-3AE4B4CFF40D}"/>
              </a:ext>
            </a:extLst>
          </p:cNvPr>
          <p:cNvSpPr>
            <a:spLocks noGrp="1"/>
          </p:cNvSpPr>
          <p:nvPr>
            <p:ph idx="1"/>
          </p:nvPr>
        </p:nvSpPr>
        <p:spPr>
          <a:xfrm>
            <a:off x="295422" y="1153551"/>
            <a:ext cx="11605846" cy="5416060"/>
          </a:xfrm>
        </p:spPr>
        <p:txBody>
          <a:bodyPr>
            <a:normAutofit/>
          </a:bodyPr>
          <a:lstStyle/>
          <a:p>
            <a:pPr algn="just"/>
            <a:r>
              <a:rPr lang="es-MX" sz="2400" dirty="0">
                <a:latin typeface="Times New Roman" panose="02020603050405020304" pitchFamily="18" charset="0"/>
                <a:cs typeface="Times New Roman" panose="02020603050405020304" pitchFamily="18" charset="0"/>
              </a:rPr>
              <a:t>Hay dos maneras en como se va ha propagar el evento.</a:t>
            </a:r>
          </a:p>
          <a:p>
            <a:pPr algn="just"/>
            <a:r>
              <a:rPr lang="es-MX" sz="2400" dirty="0">
                <a:latin typeface="Times New Roman" panose="02020603050405020304" pitchFamily="18" charset="0"/>
                <a:cs typeface="Times New Roman" panose="02020603050405020304" pitchFamily="18" charset="0"/>
              </a:rPr>
              <a:t>Una vez que el evento se origina tiene una propagación a lo largo del árbol del Dom, por defecto se va dando del elemento mas interno hacia al evento mas externo, en este caso el </a:t>
            </a:r>
            <a:r>
              <a:rPr lang="es-MX" sz="2400" dirty="0" err="1">
                <a:latin typeface="Times New Roman" panose="02020603050405020304" pitchFamily="18" charset="0"/>
                <a:cs typeface="Times New Roman" panose="02020603050405020304" pitchFamily="18" charset="0"/>
              </a:rPr>
              <a:t>document</a:t>
            </a:r>
            <a:r>
              <a:rPr lang="es-MX" sz="2400" dirty="0">
                <a:latin typeface="Times New Roman" panose="02020603050405020304" pitchFamily="18" charset="0"/>
                <a:cs typeface="Times New Roman" panose="02020603050405020304" pitchFamily="18" charset="0"/>
              </a:rPr>
              <a:t>, y esa fase se llama fase de burbuja.</a:t>
            </a:r>
          </a:p>
          <a:p>
            <a:pPr algn="just"/>
            <a:r>
              <a:rPr lang="es-MX" sz="2400" dirty="0">
                <a:latin typeface="Times New Roman" panose="02020603050405020304" pitchFamily="18" charset="0"/>
                <a:cs typeface="Times New Roman" panose="02020603050405020304" pitchFamily="18" charset="0"/>
              </a:rPr>
              <a:t>El método </a:t>
            </a:r>
            <a:r>
              <a:rPr lang="es-MX" sz="2400" dirty="0" err="1">
                <a:latin typeface="Times New Roman" panose="02020603050405020304" pitchFamily="18" charset="0"/>
                <a:cs typeface="Times New Roman" panose="02020603050405020304" pitchFamily="18" charset="0"/>
              </a:rPr>
              <a:t>addEventListener</a:t>
            </a:r>
            <a:r>
              <a:rPr lang="es-MX" sz="2400" dirty="0">
                <a:latin typeface="Times New Roman" panose="02020603050405020304" pitchFamily="18" charset="0"/>
                <a:cs typeface="Times New Roman" panose="02020603050405020304" pitchFamily="18" charset="0"/>
              </a:rPr>
              <a:t> tiene un 3 parámetro opcional, en el cual hay una serie de opciones, el que trae por defecto es false. Esto significa que el evento se encuentra en fase de burbuja, el flujo de los eventos se propaga del mas interno al mas externo dentro del árbol del Dom.</a:t>
            </a:r>
          </a:p>
          <a:p>
            <a:pPr algn="just"/>
            <a:r>
              <a:rPr lang="es-MX" sz="2400" dirty="0">
                <a:latin typeface="Times New Roman" panose="02020603050405020304" pitchFamily="18" charset="0"/>
                <a:cs typeface="Times New Roman" panose="02020603050405020304" pitchFamily="18" charset="0"/>
              </a:rPr>
              <a:t>Para activar la fase de burbuja es dejando vacío el parámetro tres o especificándolo con el valor FALSE.</a:t>
            </a:r>
          </a:p>
          <a:p>
            <a:pPr marL="0" indent="0" algn="ctr">
              <a:buNone/>
            </a:pPr>
            <a:r>
              <a:rPr lang="es-MX" sz="2400" b="1" dirty="0" err="1">
                <a:latin typeface="Times New Roman" panose="02020603050405020304" pitchFamily="18" charset="0"/>
                <a:cs typeface="Times New Roman" panose="02020603050405020304" pitchFamily="18" charset="0"/>
              </a:rPr>
              <a:t>div.addEventListener</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click</a:t>
            </a:r>
            <a:r>
              <a:rPr lang="es-MX" sz="2400" b="1" dirty="0">
                <a:latin typeface="Times New Roman" panose="02020603050405020304" pitchFamily="18" charset="0"/>
                <a:cs typeface="Times New Roman" panose="02020603050405020304" pitchFamily="18" charset="0"/>
              </a:rPr>
              <a:t>", </a:t>
            </a:r>
            <a:r>
              <a:rPr lang="es-MX" sz="2400" b="1" dirty="0" err="1">
                <a:latin typeface="Times New Roman" panose="02020603050405020304" pitchFamily="18" charset="0"/>
                <a:cs typeface="Times New Roman" panose="02020603050405020304" pitchFamily="18" charset="0"/>
              </a:rPr>
              <a:t>flujoEventos</a:t>
            </a:r>
            <a:r>
              <a:rPr lang="es-MX" sz="2400" b="1" dirty="0">
                <a:latin typeface="Times New Roman" panose="02020603050405020304" pitchFamily="18" charset="0"/>
                <a:cs typeface="Times New Roman" panose="02020603050405020304" pitchFamily="18" charset="0"/>
              </a:rPr>
              <a:t>, false);</a:t>
            </a:r>
          </a:p>
          <a:p>
            <a:pPr algn="just"/>
            <a:endParaRPr lang="es-MX"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574094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FE18EFC-91A9-4055-B672-D6A13DD3FA57}"/>
              </a:ext>
            </a:extLst>
          </p:cNvPr>
          <p:cNvSpPr>
            <a:spLocks noGrp="1"/>
          </p:cNvSpPr>
          <p:nvPr>
            <p:ph idx="1"/>
          </p:nvPr>
        </p:nvSpPr>
        <p:spPr>
          <a:xfrm>
            <a:off x="225083" y="182880"/>
            <a:ext cx="11690252" cy="6471138"/>
          </a:xfrm>
        </p:spPr>
        <p:txBody>
          <a:bodyPr>
            <a:normAutofit/>
          </a:bodyPr>
          <a:lstStyle/>
          <a:p>
            <a:pPr algn="just"/>
            <a:r>
              <a:rPr lang="es-MX" sz="2400" dirty="0">
                <a:latin typeface="Times New Roman" panose="02020603050405020304" pitchFamily="18" charset="0"/>
                <a:cs typeface="Times New Roman" panose="02020603050405020304" pitchFamily="18" charset="0"/>
              </a:rPr>
              <a:t> Para obtener la fase contraria que es la de captura, llamada así porque se captura la burbuja de los eventos, entonces el flujo va del elemento mas externo al mas interno. </a:t>
            </a:r>
          </a:p>
          <a:p>
            <a:pPr algn="just"/>
            <a:r>
              <a:rPr lang="es-MX" sz="2400" dirty="0">
                <a:latin typeface="Times New Roman" panose="02020603050405020304" pitchFamily="18" charset="0"/>
                <a:cs typeface="Times New Roman" panose="02020603050405020304" pitchFamily="18" charset="0"/>
              </a:rPr>
              <a:t>Para activar esta fase de captura es necesario activar el tercer parámetro con el valor TRUE.</a:t>
            </a:r>
          </a:p>
          <a:p>
            <a:pPr marL="0" indent="0" algn="ctr">
              <a:buNone/>
            </a:pPr>
            <a:r>
              <a:rPr lang="es-MX" sz="2400" b="1" dirty="0" err="1">
                <a:latin typeface="Times New Roman" panose="02020603050405020304" pitchFamily="18" charset="0"/>
                <a:cs typeface="Times New Roman" panose="02020603050405020304" pitchFamily="18" charset="0"/>
              </a:rPr>
              <a:t>div.addEventListener</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click</a:t>
            </a:r>
            <a:r>
              <a:rPr lang="es-MX" sz="2400" b="1" dirty="0">
                <a:latin typeface="Times New Roman" panose="02020603050405020304" pitchFamily="18" charset="0"/>
                <a:cs typeface="Times New Roman" panose="02020603050405020304" pitchFamily="18" charset="0"/>
              </a:rPr>
              <a:t>", </a:t>
            </a:r>
            <a:r>
              <a:rPr lang="es-MX" sz="2400" b="1" dirty="0" err="1">
                <a:latin typeface="Times New Roman" panose="02020603050405020304" pitchFamily="18" charset="0"/>
                <a:cs typeface="Times New Roman" panose="02020603050405020304" pitchFamily="18" charset="0"/>
              </a:rPr>
              <a:t>flujoEventos</a:t>
            </a:r>
            <a:r>
              <a:rPr lang="es-MX" sz="2400" b="1" dirty="0">
                <a:latin typeface="Times New Roman" panose="02020603050405020304" pitchFamily="18" charset="0"/>
                <a:cs typeface="Times New Roman" panose="02020603050405020304" pitchFamily="18" charset="0"/>
              </a:rPr>
              <a:t>, true);</a:t>
            </a:r>
          </a:p>
          <a:p>
            <a:pPr algn="just"/>
            <a:endParaRPr lang="es-MX" sz="24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Otra peculiaridad del método </a:t>
            </a:r>
            <a:r>
              <a:rPr lang="es-MX" sz="2400" dirty="0" err="1">
                <a:latin typeface="Times New Roman" panose="02020603050405020304" pitchFamily="18" charset="0"/>
                <a:cs typeface="Times New Roman" panose="02020603050405020304" pitchFamily="18" charset="0"/>
              </a:rPr>
              <a:t>addEventListener</a:t>
            </a:r>
            <a:r>
              <a:rPr lang="es-MX" sz="2400" dirty="0">
                <a:latin typeface="Times New Roman" panose="02020603050405020304" pitchFamily="18" charset="0"/>
                <a:cs typeface="Times New Roman" panose="02020603050405020304" pitchFamily="18" charset="0"/>
              </a:rPr>
              <a:t>() es que también se puede pasar un objeto en el tercer parámetro.</a:t>
            </a:r>
          </a:p>
          <a:p>
            <a:pPr algn="just"/>
            <a:r>
              <a:rPr lang="es-MX" sz="2400" b="1" dirty="0">
                <a:latin typeface="Times New Roman" panose="02020603050405020304" pitchFamily="18" charset="0"/>
                <a:cs typeface="Times New Roman" panose="02020603050405020304" pitchFamily="18" charset="0"/>
              </a:rPr>
              <a:t>Ejemplo:</a:t>
            </a:r>
          </a:p>
          <a:p>
            <a:pPr algn="just"/>
            <a:r>
              <a:rPr lang="es-MX" sz="2400" dirty="0">
                <a:latin typeface="Times New Roman" panose="02020603050405020304" pitchFamily="18" charset="0"/>
                <a:cs typeface="Times New Roman" panose="02020603050405020304" pitchFamily="18" charset="0"/>
              </a:rPr>
              <a:t>En el documento del código HTML creamos una etiqueta </a:t>
            </a:r>
            <a:r>
              <a:rPr lang="es-MX" sz="2400" dirty="0" err="1">
                <a:latin typeface="Times New Roman" panose="02020603050405020304" pitchFamily="18" charset="0"/>
                <a:cs typeface="Times New Roman" panose="02020603050405020304" pitchFamily="18" charset="0"/>
              </a:rPr>
              <a:t>section</a:t>
            </a:r>
            <a:r>
              <a:rPr lang="es-MX" sz="2400" dirty="0">
                <a:latin typeface="Times New Roman" panose="02020603050405020304" pitchFamily="18" charset="0"/>
                <a:cs typeface="Times New Roman" panose="02020603050405020304" pitchFamily="18" charset="0"/>
              </a:rPr>
              <a:t> con su respectiva clase y dentro tres etiquetas </a:t>
            </a:r>
            <a:r>
              <a:rPr lang="es-MX" sz="2400" dirty="0" err="1">
                <a:latin typeface="Times New Roman" panose="02020603050405020304" pitchFamily="18" charset="0"/>
                <a:cs typeface="Times New Roman" panose="02020603050405020304" pitchFamily="18" charset="0"/>
              </a:rPr>
              <a:t>div</a:t>
            </a:r>
            <a:r>
              <a:rPr lang="es-MX" sz="2400" dirty="0">
                <a:latin typeface="Times New Roman" panose="02020603050405020304" pitchFamily="18" charset="0"/>
                <a:cs typeface="Times New Roman" panose="02020603050405020304" pitchFamily="18" charset="0"/>
              </a:rPr>
              <a:t> con sus respectivas etiquetas.</a:t>
            </a:r>
          </a:p>
          <a:p>
            <a:pPr algn="just"/>
            <a:r>
              <a:rPr lang="es-MX" sz="2400" dirty="0">
                <a:latin typeface="Times New Roman" panose="02020603050405020304" pitchFamily="18" charset="0"/>
                <a:cs typeface="Times New Roman" panose="02020603050405020304" pitchFamily="18" charset="0"/>
              </a:rPr>
              <a:t>En el archivo JS las etiquetas </a:t>
            </a:r>
            <a:r>
              <a:rPr lang="es-MX" sz="2400" dirty="0" err="1">
                <a:latin typeface="Times New Roman" panose="02020603050405020304" pitchFamily="18" charset="0"/>
                <a:cs typeface="Times New Roman" panose="02020603050405020304" pitchFamily="18" charset="0"/>
              </a:rPr>
              <a:t>div</a:t>
            </a:r>
            <a:r>
              <a:rPr lang="es-MX" sz="2400" dirty="0">
                <a:latin typeface="Times New Roman" panose="02020603050405020304" pitchFamily="18" charset="0"/>
                <a:cs typeface="Times New Roman" panose="02020603050405020304" pitchFamily="18" charset="0"/>
              </a:rPr>
              <a:t> se guarda en una variable ya que serán a las cuales se les agregara el evento.</a:t>
            </a:r>
          </a:p>
          <a:p>
            <a:pPr algn="just"/>
            <a:r>
              <a:rPr lang="es-MX" sz="2400" dirty="0">
                <a:latin typeface="Times New Roman" panose="02020603050405020304" pitchFamily="18" charset="0"/>
                <a:cs typeface="Times New Roman" panose="02020603050405020304" pitchFamily="18" charset="0"/>
              </a:rPr>
              <a:t>Se crea una función declara, para mostrar el flujo de los eventos.</a:t>
            </a:r>
          </a:p>
          <a:p>
            <a:pPr algn="just"/>
            <a:r>
              <a:rPr lang="es-MX" sz="2400" dirty="0">
                <a:latin typeface="Times New Roman" panose="02020603050405020304" pitchFamily="18" charset="0"/>
                <a:cs typeface="Times New Roman" panose="02020603050405020304" pitchFamily="18" charset="0"/>
              </a:rPr>
              <a:t>Después iteramos nuestro elemento con </a:t>
            </a:r>
            <a:r>
              <a:rPr lang="es-MX" sz="2400" dirty="0" err="1">
                <a:latin typeface="Times New Roman" panose="02020603050405020304" pitchFamily="18" charset="0"/>
                <a:cs typeface="Times New Roman" panose="02020603050405020304" pitchFamily="18" charset="0"/>
              </a:rPr>
              <a:t>forEach</a:t>
            </a:r>
            <a:r>
              <a:rPr lang="es-MX" sz="2400" dirty="0">
                <a:latin typeface="Times New Roman" panose="02020603050405020304" pitchFamily="18" charset="0"/>
                <a:cs typeface="Times New Roman" panose="02020603050405020304" pitchFamily="18" charset="0"/>
              </a:rPr>
              <a:t> ya que nuestros elementos seleccionados son los tres </a:t>
            </a:r>
            <a:r>
              <a:rPr lang="es-MX" sz="2400" dirty="0" err="1">
                <a:latin typeface="Times New Roman" panose="02020603050405020304" pitchFamily="18" charset="0"/>
                <a:cs typeface="Times New Roman" panose="02020603050405020304" pitchFamily="18" charset="0"/>
              </a:rPr>
              <a:t>divs</a:t>
            </a:r>
            <a:r>
              <a:rPr lang="es-MX" sz="2400" dirty="0">
                <a:latin typeface="Times New Roman" panose="02020603050405020304" pitchFamily="18" charset="0"/>
                <a:cs typeface="Times New Roman" panose="02020603050405020304" pitchFamily="18" charset="0"/>
              </a:rPr>
              <a:t> que contiene el elemento padre </a:t>
            </a:r>
            <a:r>
              <a:rPr lang="es-MX" sz="2400" dirty="0" err="1">
                <a:latin typeface="Times New Roman" panose="02020603050405020304" pitchFamily="18" charset="0"/>
                <a:cs typeface="Times New Roman" panose="02020603050405020304" pitchFamily="18" charset="0"/>
              </a:rPr>
              <a:t>section</a:t>
            </a:r>
            <a:r>
              <a:rPr lang="es-MX"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17350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C6E04D7-510B-48BD-A275-3E7698206506}"/>
              </a:ext>
            </a:extLst>
          </p:cNvPr>
          <p:cNvSpPr>
            <a:spLocks noGrp="1"/>
          </p:cNvSpPr>
          <p:nvPr>
            <p:ph idx="1"/>
          </p:nvPr>
        </p:nvSpPr>
        <p:spPr>
          <a:xfrm>
            <a:off x="424328" y="253219"/>
            <a:ext cx="11486318" cy="6386732"/>
          </a:xfrm>
        </p:spPr>
        <p:txBody>
          <a:bodyPr>
            <a:normAutofit/>
          </a:bodyPr>
          <a:lstStyle/>
          <a:p>
            <a:pPr algn="just"/>
            <a:r>
              <a:rPr lang="es-MX" sz="2400" dirty="0">
                <a:latin typeface="Times New Roman" panose="02020603050405020304" pitchFamily="18" charset="0"/>
                <a:cs typeface="Times New Roman" panose="02020603050405020304" pitchFamily="18" charset="0"/>
              </a:rPr>
              <a:t>Dentro del ciclo </a:t>
            </a:r>
            <a:r>
              <a:rPr lang="es-MX" sz="2400" b="1" dirty="0" err="1">
                <a:latin typeface="Times New Roman" panose="02020603050405020304" pitchFamily="18" charset="0"/>
                <a:cs typeface="Times New Roman" panose="02020603050405020304" pitchFamily="18" charset="0"/>
              </a:rPr>
              <a:t>forEach</a:t>
            </a:r>
            <a:r>
              <a:rPr lang="es-MX" sz="2400" dirty="0">
                <a:latin typeface="Times New Roman" panose="02020603050405020304" pitchFamily="18" charset="0"/>
                <a:cs typeface="Times New Roman" panose="02020603050405020304" pitchFamily="18" charset="0"/>
              </a:rPr>
              <a:t> con el método </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addEventListener</a:t>
            </a:r>
            <a:r>
              <a:rPr lang="es-MX" sz="2400" b="1" dirty="0">
                <a:latin typeface="Times New Roman" panose="02020603050405020304" pitchFamily="18" charset="0"/>
                <a:cs typeface="Times New Roman" panose="02020603050405020304" pitchFamily="18" charset="0"/>
              </a:rPr>
              <a:t>())</a:t>
            </a:r>
            <a:r>
              <a:rPr lang="es-MX" sz="2400" dirty="0">
                <a:latin typeface="Times New Roman" panose="02020603050405020304" pitchFamily="18" charset="0"/>
                <a:cs typeface="Times New Roman" panose="02020603050405020304" pitchFamily="18" charset="0"/>
              </a:rPr>
              <a:t>, se usara para agregar el evento a los elementos </a:t>
            </a:r>
            <a:r>
              <a:rPr lang="es-MX" sz="2400" dirty="0" err="1">
                <a:latin typeface="Times New Roman" panose="02020603050405020304" pitchFamily="18" charset="0"/>
                <a:cs typeface="Times New Roman" panose="02020603050405020304" pitchFamily="18" charset="0"/>
              </a:rPr>
              <a:t>div</a:t>
            </a:r>
            <a:r>
              <a:rPr lang="es-MX" sz="2400" dirty="0">
                <a:latin typeface="Times New Roman" panose="02020603050405020304" pitchFamily="18" charset="0"/>
                <a:cs typeface="Times New Roman" panose="02020603050405020304" pitchFamily="18" charset="0"/>
              </a:rPr>
              <a:t>.</a:t>
            </a:r>
          </a:p>
          <a:p>
            <a:pPr algn="just"/>
            <a:r>
              <a:rPr lang="es-MX" sz="2400" dirty="0">
                <a:latin typeface="Times New Roman" panose="02020603050405020304" pitchFamily="18" charset="0"/>
                <a:cs typeface="Times New Roman" panose="02020603050405020304" pitchFamily="18" charset="0"/>
              </a:rPr>
              <a:t>Como primer parámetro ingresamos el tipo de evento, seguido de la función a activar. </a:t>
            </a: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Como tercer parámetro ingresamos un objeto, en el cual agregaremos dos atributos, el primero es </a:t>
            </a:r>
            <a:r>
              <a:rPr lang="es-MX" sz="2400" b="1" dirty="0" err="1">
                <a:latin typeface="Times New Roman" panose="02020603050405020304" pitchFamily="18" charset="0"/>
                <a:cs typeface="Times New Roman" panose="02020603050405020304" pitchFamily="18" charset="0"/>
              </a:rPr>
              <a:t>capure</a:t>
            </a:r>
            <a:r>
              <a:rPr lang="es-MX" sz="2400" dirty="0">
                <a:latin typeface="Times New Roman" panose="02020603050405020304" pitchFamily="18" charset="0"/>
                <a:cs typeface="Times New Roman" panose="02020603050405020304" pitchFamily="18" charset="0"/>
              </a:rPr>
              <a:t> al cual si le asignamos el valor de false, entonces el elemento tomara el flujo de burbuja, el segundo atributo será once(una vez) con el cual frenaremos el evento después de cumplirse. Dando como resultado:</a:t>
            </a:r>
            <a:endParaRPr lang="es-MX" sz="2400" dirty="0"/>
          </a:p>
          <a:p>
            <a:pPr algn="just"/>
            <a:endParaRPr lang="es-MX" sz="2400" dirty="0">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858B9EE1-F4AA-4EBF-AD5F-BE5906E91527}"/>
              </a:ext>
            </a:extLst>
          </p:cNvPr>
          <p:cNvPicPr>
            <a:picLocks noChangeAspect="1"/>
          </p:cNvPicPr>
          <p:nvPr/>
        </p:nvPicPr>
        <p:blipFill>
          <a:blip r:embed="rId2"/>
          <a:stretch>
            <a:fillRect/>
          </a:stretch>
        </p:blipFill>
        <p:spPr>
          <a:xfrm>
            <a:off x="3703357" y="1582813"/>
            <a:ext cx="8207289" cy="3101526"/>
          </a:xfrm>
          <a:prstGeom prst="rect">
            <a:avLst/>
          </a:prstGeom>
        </p:spPr>
      </p:pic>
      <p:pic>
        <p:nvPicPr>
          <p:cNvPr id="6" name="Imagen 5">
            <a:extLst>
              <a:ext uri="{FF2B5EF4-FFF2-40B4-BE49-F238E27FC236}">
                <a16:creationId xmlns:a16="http://schemas.microsoft.com/office/drawing/2014/main" id="{075A1BAE-3513-4DA1-A490-02AAFD29A312}"/>
              </a:ext>
            </a:extLst>
          </p:cNvPr>
          <p:cNvPicPr>
            <a:picLocks noChangeAspect="1"/>
          </p:cNvPicPr>
          <p:nvPr/>
        </p:nvPicPr>
        <p:blipFill>
          <a:blip r:embed="rId3"/>
          <a:stretch>
            <a:fillRect/>
          </a:stretch>
        </p:blipFill>
        <p:spPr>
          <a:xfrm>
            <a:off x="424328" y="1582812"/>
            <a:ext cx="3279030" cy="3093923"/>
          </a:xfrm>
          <a:prstGeom prst="rect">
            <a:avLst/>
          </a:prstGeom>
        </p:spPr>
      </p:pic>
    </p:spTree>
    <p:extLst>
      <p:ext uri="{BB962C8B-B14F-4D97-AF65-F5344CB8AC3E}">
        <p14:creationId xmlns:p14="http://schemas.microsoft.com/office/powerpoint/2010/main" val="34866567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426157C-8071-4454-BB48-B2F005D7B7D0}"/>
              </a:ext>
            </a:extLst>
          </p:cNvPr>
          <p:cNvSpPr>
            <a:spLocks noGrp="1"/>
          </p:cNvSpPr>
          <p:nvPr>
            <p:ph idx="1"/>
          </p:nvPr>
        </p:nvSpPr>
        <p:spPr>
          <a:xfrm>
            <a:off x="338727" y="3572461"/>
            <a:ext cx="5870687" cy="1743385"/>
          </a:xfrm>
        </p:spPr>
        <p:txBody>
          <a:bodyPr>
            <a:normAutofit/>
          </a:bodyPr>
          <a:lstStyle/>
          <a:p>
            <a:pPr marL="0" indent="0" algn="just">
              <a:buNone/>
            </a:pPr>
            <a:r>
              <a:rPr lang="es-MX" sz="2000" dirty="0">
                <a:latin typeface="Times New Roman" panose="02020603050405020304" pitchFamily="18" charset="0"/>
                <a:cs typeface="Times New Roman" panose="02020603050405020304" pitchFamily="18" charset="0"/>
              </a:rPr>
              <a:t>2.- Ahora al agregar en el atributo </a:t>
            </a:r>
            <a:r>
              <a:rPr lang="es-MX" sz="2000" b="1" dirty="0" err="1">
                <a:latin typeface="Times New Roman" panose="02020603050405020304" pitchFamily="18" charset="0"/>
                <a:cs typeface="Times New Roman" panose="02020603050405020304" pitchFamily="18" charset="0"/>
              </a:rPr>
              <a:t>capure</a:t>
            </a:r>
            <a:r>
              <a:rPr lang="es-MX" sz="2000" b="1" dirty="0">
                <a:latin typeface="Times New Roman" panose="02020603050405020304" pitchFamily="18" charset="0"/>
                <a:cs typeface="Times New Roman" panose="02020603050405020304" pitchFamily="18" charset="0"/>
              </a:rPr>
              <a:t> true </a:t>
            </a:r>
            <a:r>
              <a:rPr lang="es-MX" sz="2000" dirty="0">
                <a:latin typeface="Times New Roman" panose="02020603050405020304" pitchFamily="18" charset="0"/>
                <a:cs typeface="Times New Roman" panose="02020603050405020304" pitchFamily="18" charset="0"/>
              </a:rPr>
              <a:t>comienza el flujo de datos al contrario en la fase captura que va del elemento mas externo el </a:t>
            </a:r>
            <a:r>
              <a:rPr lang="es-MX" sz="2000" dirty="0" err="1">
                <a:latin typeface="Times New Roman" panose="02020603050405020304" pitchFamily="18" charset="0"/>
                <a:cs typeface="Times New Roman" panose="02020603050405020304" pitchFamily="18" charset="0"/>
              </a:rPr>
              <a:t>div</a:t>
            </a:r>
            <a:r>
              <a:rPr lang="es-MX" sz="2000" dirty="0">
                <a:latin typeface="Times New Roman" panose="02020603050405020304" pitchFamily="18" charset="0"/>
                <a:cs typeface="Times New Roman" panose="02020603050405020304" pitchFamily="18" charset="0"/>
              </a:rPr>
              <a:t> 1 al mas interno que en este caso es el </a:t>
            </a:r>
            <a:r>
              <a:rPr lang="es-MX" sz="2000" dirty="0" err="1">
                <a:latin typeface="Times New Roman" panose="02020603050405020304" pitchFamily="18" charset="0"/>
                <a:cs typeface="Times New Roman" panose="02020603050405020304" pitchFamily="18" charset="0"/>
              </a:rPr>
              <a:t>div</a:t>
            </a:r>
            <a:r>
              <a:rPr lang="es-MX" sz="2000" dirty="0">
                <a:latin typeface="Times New Roman" panose="02020603050405020304" pitchFamily="18" charset="0"/>
                <a:cs typeface="Times New Roman" panose="02020603050405020304" pitchFamily="18" charset="0"/>
              </a:rPr>
              <a:t> 3.</a:t>
            </a:r>
          </a:p>
        </p:txBody>
      </p:sp>
      <p:pic>
        <p:nvPicPr>
          <p:cNvPr id="4" name="Imagen 3">
            <a:extLst>
              <a:ext uri="{FF2B5EF4-FFF2-40B4-BE49-F238E27FC236}">
                <a16:creationId xmlns:a16="http://schemas.microsoft.com/office/drawing/2014/main" id="{B595D8AC-69D8-4C9C-8241-773759DBF51D}"/>
              </a:ext>
            </a:extLst>
          </p:cNvPr>
          <p:cNvPicPr>
            <a:picLocks noChangeAspect="1"/>
          </p:cNvPicPr>
          <p:nvPr/>
        </p:nvPicPr>
        <p:blipFill>
          <a:blip r:embed="rId2"/>
          <a:stretch>
            <a:fillRect/>
          </a:stretch>
        </p:blipFill>
        <p:spPr>
          <a:xfrm>
            <a:off x="6829495" y="3429000"/>
            <a:ext cx="5184314" cy="1521847"/>
          </a:xfrm>
          <a:prstGeom prst="rect">
            <a:avLst/>
          </a:prstGeom>
        </p:spPr>
      </p:pic>
      <p:sp>
        <p:nvSpPr>
          <p:cNvPr id="5" name="CuadroTexto 4">
            <a:extLst>
              <a:ext uri="{FF2B5EF4-FFF2-40B4-BE49-F238E27FC236}">
                <a16:creationId xmlns:a16="http://schemas.microsoft.com/office/drawing/2014/main" id="{DF9C3EEB-6BC3-4FF2-A179-978B6992A17E}"/>
              </a:ext>
            </a:extLst>
          </p:cNvPr>
          <p:cNvSpPr txBox="1"/>
          <p:nvPr/>
        </p:nvSpPr>
        <p:spPr>
          <a:xfrm>
            <a:off x="6095999" y="170155"/>
            <a:ext cx="5917810" cy="2862322"/>
          </a:xfrm>
          <a:prstGeom prst="rect">
            <a:avLst/>
          </a:prstGeom>
          <a:noFill/>
        </p:spPr>
        <p:txBody>
          <a:bodyPr wrap="square" rtlCol="0">
            <a:spAutoFit/>
          </a:bodyPr>
          <a:lstStyle/>
          <a:p>
            <a:pPr algn="just"/>
            <a:r>
              <a:rPr lang="es-MX" sz="2000" dirty="0">
                <a:latin typeface="Times New Roman" panose="02020603050405020304" pitchFamily="18" charset="0"/>
                <a:cs typeface="Times New Roman" panose="02020603050405020304" pitchFamily="18" charset="0"/>
              </a:rPr>
              <a:t>1.- Primero se imprime en la consola un </a:t>
            </a:r>
            <a:r>
              <a:rPr lang="es-MX" sz="2000" dirty="0" err="1">
                <a:latin typeface="Times New Roman" panose="02020603050405020304" pitchFamily="18" charset="0"/>
                <a:cs typeface="Times New Roman" panose="02020603050405020304" pitchFamily="18" charset="0"/>
              </a:rPr>
              <a:t>NodeList</a:t>
            </a:r>
            <a:r>
              <a:rPr lang="es-MX" sz="2000" dirty="0">
                <a:latin typeface="Times New Roman" panose="02020603050405020304" pitchFamily="18" charset="0"/>
                <a:cs typeface="Times New Roman" panose="02020603050405020304" pitchFamily="18" charset="0"/>
              </a:rPr>
              <a:t> con sus respectivas etiquetas </a:t>
            </a:r>
            <a:r>
              <a:rPr lang="es-MX" sz="2000" dirty="0" err="1">
                <a:latin typeface="Times New Roman" panose="02020603050405020304" pitchFamily="18" charset="0"/>
                <a:cs typeface="Times New Roman" panose="02020603050405020304" pitchFamily="18" charset="0"/>
              </a:rPr>
              <a:t>div</a:t>
            </a:r>
            <a:r>
              <a:rPr lang="es-MX" sz="2000" dirty="0">
                <a:latin typeface="Times New Roman" panose="02020603050405020304" pitchFamily="18" charset="0"/>
                <a:cs typeface="Times New Roman" panose="02020603050405020304" pitchFamily="18" charset="0"/>
              </a:rPr>
              <a:t>. En seguida al hacer clic en el recuadro 3 nos arroja en consola las tres líneas donde nos dice desde donde se origino, como podemos ver se activaron las otras 2 etiquetas </a:t>
            </a:r>
            <a:r>
              <a:rPr lang="es-MX" sz="2000" dirty="0" err="1">
                <a:latin typeface="Times New Roman" panose="02020603050405020304" pitchFamily="18" charset="0"/>
                <a:cs typeface="Times New Roman" panose="02020603050405020304" pitchFamily="18" charset="0"/>
              </a:rPr>
              <a:t>div</a:t>
            </a:r>
            <a:r>
              <a:rPr lang="es-MX" sz="2000" dirty="0">
                <a:latin typeface="Times New Roman" panose="02020603050405020304" pitchFamily="18" charset="0"/>
                <a:cs typeface="Times New Roman" panose="02020603050405020304" pitchFamily="18" charset="0"/>
              </a:rPr>
              <a:t> con el origen desde la tres. Esto es por el flujo de burbuja que va del elemento mas interno el </a:t>
            </a:r>
            <a:r>
              <a:rPr lang="es-MX" sz="2000" dirty="0" err="1">
                <a:latin typeface="Times New Roman" panose="02020603050405020304" pitchFamily="18" charset="0"/>
                <a:cs typeface="Times New Roman" panose="02020603050405020304" pitchFamily="18" charset="0"/>
              </a:rPr>
              <a:t>div</a:t>
            </a:r>
            <a:r>
              <a:rPr lang="es-MX" sz="2000" dirty="0">
                <a:latin typeface="Times New Roman" panose="02020603050405020304" pitchFamily="18" charset="0"/>
                <a:cs typeface="Times New Roman" panose="02020603050405020304" pitchFamily="18" charset="0"/>
              </a:rPr>
              <a:t> 3 al mas externo que en este caso es el </a:t>
            </a:r>
            <a:r>
              <a:rPr lang="es-MX" sz="2000" dirty="0" err="1">
                <a:latin typeface="Times New Roman" panose="02020603050405020304" pitchFamily="18" charset="0"/>
                <a:cs typeface="Times New Roman" panose="02020603050405020304" pitchFamily="18" charset="0"/>
              </a:rPr>
              <a:t>div</a:t>
            </a:r>
            <a:r>
              <a:rPr lang="es-MX" sz="2000" dirty="0">
                <a:latin typeface="Times New Roman" panose="02020603050405020304" pitchFamily="18" charset="0"/>
                <a:cs typeface="Times New Roman" panose="02020603050405020304" pitchFamily="18" charset="0"/>
              </a:rPr>
              <a:t> 1 porque la etiqueta </a:t>
            </a:r>
            <a:r>
              <a:rPr lang="es-MX" sz="2000" dirty="0" err="1">
                <a:latin typeface="Times New Roman" panose="02020603050405020304" pitchFamily="18" charset="0"/>
                <a:cs typeface="Times New Roman" panose="02020603050405020304" pitchFamily="18" charset="0"/>
              </a:rPr>
              <a:t>section</a:t>
            </a:r>
            <a:r>
              <a:rPr lang="es-MX" sz="2000" dirty="0">
                <a:latin typeface="Times New Roman" panose="02020603050405020304" pitchFamily="18" charset="0"/>
                <a:cs typeface="Times New Roman" panose="02020603050405020304" pitchFamily="18" charset="0"/>
              </a:rPr>
              <a:t> es el padre de todos los </a:t>
            </a:r>
            <a:r>
              <a:rPr lang="es-MX" sz="2000" dirty="0" err="1">
                <a:latin typeface="Times New Roman" panose="02020603050405020304" pitchFamily="18" charset="0"/>
                <a:cs typeface="Times New Roman" panose="02020603050405020304" pitchFamily="18" charset="0"/>
              </a:rPr>
              <a:t>div</a:t>
            </a:r>
            <a:r>
              <a:rPr lang="es-MX" sz="2000" dirty="0">
                <a:latin typeface="Times New Roman" panose="02020603050405020304" pitchFamily="18" charset="0"/>
                <a:cs typeface="Times New Roman" panose="02020603050405020304" pitchFamily="18" charset="0"/>
              </a:rPr>
              <a:t>.</a:t>
            </a:r>
          </a:p>
        </p:txBody>
      </p:sp>
      <p:pic>
        <p:nvPicPr>
          <p:cNvPr id="8" name="Imagen 7">
            <a:extLst>
              <a:ext uri="{FF2B5EF4-FFF2-40B4-BE49-F238E27FC236}">
                <a16:creationId xmlns:a16="http://schemas.microsoft.com/office/drawing/2014/main" id="{58437C17-1116-479F-AE4F-9F9BE28984BD}"/>
              </a:ext>
            </a:extLst>
          </p:cNvPr>
          <p:cNvPicPr>
            <a:picLocks noChangeAspect="1"/>
          </p:cNvPicPr>
          <p:nvPr/>
        </p:nvPicPr>
        <p:blipFill>
          <a:blip r:embed="rId3"/>
          <a:stretch>
            <a:fillRect/>
          </a:stretch>
        </p:blipFill>
        <p:spPr>
          <a:xfrm>
            <a:off x="-1" y="-68162"/>
            <a:ext cx="5291239" cy="3106783"/>
          </a:xfrm>
          <a:prstGeom prst="rect">
            <a:avLst/>
          </a:prstGeom>
        </p:spPr>
      </p:pic>
      <p:pic>
        <p:nvPicPr>
          <p:cNvPr id="10" name="Imagen 9">
            <a:extLst>
              <a:ext uri="{FF2B5EF4-FFF2-40B4-BE49-F238E27FC236}">
                <a16:creationId xmlns:a16="http://schemas.microsoft.com/office/drawing/2014/main" id="{94D44938-1040-43A3-9401-C7930043BED4}"/>
              </a:ext>
            </a:extLst>
          </p:cNvPr>
          <p:cNvPicPr>
            <a:picLocks noChangeAspect="1"/>
          </p:cNvPicPr>
          <p:nvPr/>
        </p:nvPicPr>
        <p:blipFill>
          <a:blip r:embed="rId4"/>
          <a:stretch>
            <a:fillRect/>
          </a:stretch>
        </p:blipFill>
        <p:spPr>
          <a:xfrm>
            <a:off x="642654" y="5171601"/>
            <a:ext cx="4951598" cy="1356170"/>
          </a:xfrm>
          <a:prstGeom prst="rect">
            <a:avLst/>
          </a:prstGeom>
        </p:spPr>
      </p:pic>
      <p:sp>
        <p:nvSpPr>
          <p:cNvPr id="11" name="Marcador de contenido 2">
            <a:extLst>
              <a:ext uri="{FF2B5EF4-FFF2-40B4-BE49-F238E27FC236}">
                <a16:creationId xmlns:a16="http://schemas.microsoft.com/office/drawing/2014/main" id="{B7D0BB7A-F3B9-4F68-92C5-18D5C7266FF4}"/>
              </a:ext>
            </a:extLst>
          </p:cNvPr>
          <p:cNvSpPr txBox="1">
            <a:spLocks/>
          </p:cNvSpPr>
          <p:nvPr/>
        </p:nvSpPr>
        <p:spPr>
          <a:xfrm>
            <a:off x="6095999" y="5347370"/>
            <a:ext cx="5870687" cy="1340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MX" sz="2000" dirty="0">
                <a:latin typeface="Times New Roman" panose="02020603050405020304" pitchFamily="18" charset="0"/>
                <a:cs typeface="Times New Roman" panose="02020603050405020304" pitchFamily="18" charset="0"/>
              </a:rPr>
              <a:t>Para los dos casos el atributo </a:t>
            </a:r>
            <a:r>
              <a:rPr lang="es-MX" sz="2000" b="1" dirty="0">
                <a:latin typeface="Times New Roman" panose="02020603050405020304" pitchFamily="18" charset="0"/>
                <a:cs typeface="Times New Roman" panose="02020603050405020304" pitchFamily="18" charset="0"/>
              </a:rPr>
              <a:t>once</a:t>
            </a:r>
            <a:r>
              <a:rPr lang="es-MX" sz="2000" dirty="0">
                <a:latin typeface="Times New Roman" panose="02020603050405020304" pitchFamily="18" charset="0"/>
                <a:cs typeface="Times New Roman" panose="02020603050405020304" pitchFamily="18" charset="0"/>
              </a:rPr>
              <a:t> se activa como true, esto se hace para poder detener el evento después de que este se cumpla, y que de esta forma ya no se pueda volver a activar, (solo una vez).</a:t>
            </a:r>
          </a:p>
        </p:txBody>
      </p:sp>
    </p:spTree>
    <p:extLst>
      <p:ext uri="{BB962C8B-B14F-4D97-AF65-F5344CB8AC3E}">
        <p14:creationId xmlns:p14="http://schemas.microsoft.com/office/powerpoint/2010/main" val="307881036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54006E-D936-412D-A052-8784886BFE83}"/>
              </a:ext>
            </a:extLst>
          </p:cNvPr>
          <p:cNvSpPr>
            <a:spLocks noGrp="1"/>
          </p:cNvSpPr>
          <p:nvPr>
            <p:ph type="title"/>
          </p:nvPr>
        </p:nvSpPr>
        <p:spPr>
          <a:xfrm>
            <a:off x="440788" y="18255"/>
            <a:ext cx="11310424" cy="1325563"/>
          </a:xfrm>
        </p:spPr>
        <p:txBody>
          <a:bodyPr/>
          <a:lstStyle/>
          <a:p>
            <a:pPr algn="ctr"/>
            <a:r>
              <a:rPr lang="es-MX" b="1" dirty="0">
                <a:latin typeface="Times New Roman" panose="02020603050405020304" pitchFamily="18" charset="0"/>
                <a:cs typeface="Times New Roman" panose="02020603050405020304" pitchFamily="18" charset="0"/>
              </a:rPr>
              <a:t>75. DOM: </a:t>
            </a:r>
            <a:r>
              <a:rPr lang="es-MX" b="1" dirty="0" err="1">
                <a:latin typeface="Times New Roman" panose="02020603050405020304" pitchFamily="18" charset="0"/>
                <a:cs typeface="Times New Roman" panose="02020603050405020304" pitchFamily="18" charset="0"/>
              </a:rPr>
              <a:t>stopPropagation</a:t>
            </a:r>
            <a:r>
              <a:rPr lang="es-MX" b="1" dirty="0">
                <a:latin typeface="Times New Roman" panose="02020603050405020304" pitchFamily="18" charset="0"/>
                <a:cs typeface="Times New Roman" panose="02020603050405020304" pitchFamily="18" charset="0"/>
              </a:rPr>
              <a:t> &amp; </a:t>
            </a:r>
            <a:r>
              <a:rPr lang="es-MX" b="1" dirty="0" err="1">
                <a:latin typeface="Times New Roman" panose="02020603050405020304" pitchFamily="18" charset="0"/>
                <a:cs typeface="Times New Roman" panose="02020603050405020304" pitchFamily="18" charset="0"/>
              </a:rPr>
              <a:t>preventDefault</a:t>
            </a:r>
            <a:r>
              <a:rPr lang="es-MX" b="1" dirty="0">
                <a:latin typeface="Times New Roman" panose="02020603050405020304" pitchFamily="18" charset="0"/>
                <a:cs typeface="Times New Roman" panose="02020603050405020304" pitchFamily="18" charset="0"/>
              </a:rPr>
              <a:t> </a:t>
            </a:r>
          </a:p>
        </p:txBody>
      </p:sp>
      <p:sp>
        <p:nvSpPr>
          <p:cNvPr id="3" name="Marcador de contenido 2">
            <a:extLst>
              <a:ext uri="{FF2B5EF4-FFF2-40B4-BE49-F238E27FC236}">
                <a16:creationId xmlns:a16="http://schemas.microsoft.com/office/drawing/2014/main" id="{E505201B-9307-4C98-8136-A71B6BBC3432}"/>
              </a:ext>
            </a:extLst>
          </p:cNvPr>
          <p:cNvSpPr>
            <a:spLocks noGrp="1"/>
          </p:cNvSpPr>
          <p:nvPr>
            <p:ph idx="1"/>
          </p:nvPr>
        </p:nvSpPr>
        <p:spPr>
          <a:xfrm>
            <a:off x="295422" y="1659987"/>
            <a:ext cx="11605846" cy="4867421"/>
          </a:xfrm>
        </p:spPr>
        <p:txBody>
          <a:bodyPr>
            <a:normAutofit/>
          </a:bodyPr>
          <a:lstStyle/>
          <a:p>
            <a:pPr algn="just"/>
            <a:r>
              <a:rPr lang="es-MX" sz="2400" dirty="0">
                <a:latin typeface="Times New Roman" panose="02020603050405020304" pitchFamily="18" charset="0"/>
                <a:cs typeface="Times New Roman" panose="02020603050405020304" pitchFamily="18" charset="0"/>
              </a:rPr>
              <a:t>En el ejemplo anterior se muestra como al darle clic al </a:t>
            </a:r>
            <a:r>
              <a:rPr lang="es-MX" sz="2400" dirty="0" err="1">
                <a:latin typeface="Times New Roman" panose="02020603050405020304" pitchFamily="18" charset="0"/>
                <a:cs typeface="Times New Roman" panose="02020603050405020304" pitchFamily="18" charset="0"/>
              </a:rPr>
              <a:t>div</a:t>
            </a:r>
            <a:r>
              <a:rPr lang="es-MX" sz="2400" dirty="0">
                <a:latin typeface="Times New Roman" panose="02020603050405020304" pitchFamily="18" charset="0"/>
                <a:cs typeface="Times New Roman" panose="02020603050405020304" pitchFamily="18" charset="0"/>
              </a:rPr>
              <a:t> 3, automáticamente se activaban los otros dos elementos </a:t>
            </a:r>
            <a:r>
              <a:rPr lang="es-MX" sz="2400" dirty="0" err="1">
                <a:latin typeface="Times New Roman" panose="02020603050405020304" pitchFamily="18" charset="0"/>
                <a:cs typeface="Times New Roman" panose="02020603050405020304" pitchFamily="18" charset="0"/>
              </a:rPr>
              <a:t>div</a:t>
            </a:r>
            <a:r>
              <a:rPr lang="es-MX" sz="2400" dirty="0">
                <a:latin typeface="Times New Roman" panose="02020603050405020304" pitchFamily="18" charset="0"/>
                <a:cs typeface="Times New Roman" panose="02020603050405020304" pitchFamily="18" charset="0"/>
              </a:rPr>
              <a:t>, por el flujo que estos tienen. Entonces para poder detener esa propagación ya sea de burbuja o captura, existen dos métodos. Los cuales son:</a:t>
            </a:r>
          </a:p>
          <a:p>
            <a:pPr algn="just"/>
            <a:endParaRPr lang="es-MX" sz="2400" dirty="0">
              <a:latin typeface="Times New Roman" panose="02020603050405020304" pitchFamily="18" charset="0"/>
              <a:cs typeface="Times New Roman" panose="02020603050405020304" pitchFamily="18" charset="0"/>
            </a:endParaRPr>
          </a:p>
          <a:p>
            <a:pPr algn="just"/>
            <a:r>
              <a:rPr lang="es-MX" sz="2400" b="1" dirty="0" err="1">
                <a:latin typeface="Times New Roman" panose="02020603050405020304" pitchFamily="18" charset="0"/>
                <a:cs typeface="Times New Roman" panose="02020603050405020304" pitchFamily="18" charset="0"/>
              </a:rPr>
              <a:t>event.stopPropagation</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Detiene el flujo.</a:t>
            </a:r>
          </a:p>
          <a:p>
            <a:pPr algn="just"/>
            <a:r>
              <a:rPr lang="es-MX" sz="2400" b="1" dirty="0" err="1">
                <a:latin typeface="Times New Roman" panose="02020603050405020304" pitchFamily="18" charset="0"/>
                <a:cs typeface="Times New Roman" panose="02020603050405020304" pitchFamily="18" charset="0"/>
              </a:rPr>
              <a:t>Event.preventDefault</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Cancela la acción que tenga por default el evento.</a:t>
            </a:r>
          </a:p>
          <a:p>
            <a:pPr algn="just"/>
            <a:endParaRPr lang="es-MX" sz="24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Los dos son métodos que tiene la palabra reservada </a:t>
            </a:r>
            <a:r>
              <a:rPr lang="es-MX" sz="2400" b="1" dirty="0" err="1">
                <a:latin typeface="Times New Roman" panose="02020603050405020304" pitchFamily="18" charset="0"/>
                <a:cs typeface="Times New Roman" panose="02020603050405020304" pitchFamily="18" charset="0"/>
              </a:rPr>
              <a:t>event</a:t>
            </a:r>
            <a:r>
              <a:rPr lang="es-MX" sz="2400" dirty="0">
                <a:latin typeface="Times New Roman" panose="02020603050405020304" pitchFamily="18" charset="0"/>
                <a:cs typeface="Times New Roman" panose="02020603050405020304" pitchFamily="18" charset="0"/>
              </a:rPr>
              <a:t>, dentro de los manejadores de eventos múltiples </a:t>
            </a:r>
            <a:r>
              <a:rPr lang="es-MX" sz="2400" dirty="0" err="1">
                <a:latin typeface="Times New Roman" panose="02020603050405020304" pitchFamily="18" charset="0"/>
                <a:cs typeface="Times New Roman" panose="02020603050405020304" pitchFamily="18" charset="0"/>
              </a:rPr>
              <a:t>addEventListener</a:t>
            </a:r>
            <a:r>
              <a:rPr lang="es-MX" sz="2400" dirty="0">
                <a:latin typeface="Times New Roman" panose="02020603050405020304" pitchFamily="18" charset="0"/>
                <a:cs typeface="Times New Roman" panose="02020603050405020304" pitchFamily="18" charset="0"/>
              </a:rPr>
              <a:t>().</a:t>
            </a:r>
          </a:p>
          <a:p>
            <a:pPr algn="just"/>
            <a:endParaRPr lang="es-MX"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18234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687018A-3E2D-4233-9948-D50DEA347090}"/>
              </a:ext>
            </a:extLst>
          </p:cNvPr>
          <p:cNvSpPr>
            <a:spLocks noGrp="1"/>
          </p:cNvSpPr>
          <p:nvPr>
            <p:ph idx="1"/>
          </p:nvPr>
        </p:nvSpPr>
        <p:spPr>
          <a:xfrm>
            <a:off x="0" y="0"/>
            <a:ext cx="7076049" cy="6176963"/>
          </a:xfrm>
        </p:spPr>
        <p:txBody>
          <a:bodyPr>
            <a:normAutofit/>
          </a:bodyPr>
          <a:lstStyle/>
          <a:p>
            <a:pPr algn="just"/>
            <a:r>
              <a:rPr lang="es-MX" sz="2400" dirty="0">
                <a:latin typeface="Times New Roman" panose="02020603050405020304" pitchFamily="18" charset="0"/>
                <a:cs typeface="Times New Roman" panose="02020603050405020304" pitchFamily="18" charset="0"/>
              </a:rPr>
              <a:t>Ejemplo, en el código HTML se agrega un enlace con la etiqueta a.</a:t>
            </a: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En el código JS se crea una nueva variable igualándola con el elemento a.</a:t>
            </a: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BAAB59B0-E0DE-4A24-8170-0CD2C3B33E11}"/>
              </a:ext>
            </a:extLst>
          </p:cNvPr>
          <p:cNvPicPr>
            <a:picLocks noChangeAspect="1"/>
          </p:cNvPicPr>
          <p:nvPr/>
        </p:nvPicPr>
        <p:blipFill>
          <a:blip r:embed="rId2"/>
          <a:stretch>
            <a:fillRect/>
          </a:stretch>
        </p:blipFill>
        <p:spPr>
          <a:xfrm>
            <a:off x="708885" y="770063"/>
            <a:ext cx="6015472" cy="2196713"/>
          </a:xfrm>
          <a:prstGeom prst="rect">
            <a:avLst/>
          </a:prstGeom>
        </p:spPr>
      </p:pic>
      <p:pic>
        <p:nvPicPr>
          <p:cNvPr id="7" name="Imagen 6">
            <a:extLst>
              <a:ext uri="{FF2B5EF4-FFF2-40B4-BE49-F238E27FC236}">
                <a16:creationId xmlns:a16="http://schemas.microsoft.com/office/drawing/2014/main" id="{B2D4C6DE-AD5B-4731-A2F3-0048DC60F489}"/>
              </a:ext>
            </a:extLst>
          </p:cNvPr>
          <p:cNvPicPr>
            <a:picLocks noChangeAspect="1"/>
          </p:cNvPicPr>
          <p:nvPr/>
        </p:nvPicPr>
        <p:blipFill>
          <a:blip r:embed="rId3"/>
          <a:stretch>
            <a:fillRect/>
          </a:stretch>
        </p:blipFill>
        <p:spPr>
          <a:xfrm>
            <a:off x="708885" y="3799778"/>
            <a:ext cx="6233468" cy="3058222"/>
          </a:xfrm>
          <a:prstGeom prst="rect">
            <a:avLst/>
          </a:prstGeom>
        </p:spPr>
      </p:pic>
      <p:pic>
        <p:nvPicPr>
          <p:cNvPr id="9" name="Imagen 8">
            <a:extLst>
              <a:ext uri="{FF2B5EF4-FFF2-40B4-BE49-F238E27FC236}">
                <a16:creationId xmlns:a16="http://schemas.microsoft.com/office/drawing/2014/main" id="{D0F060A7-8F43-4636-8380-8E4CAA6A89CD}"/>
              </a:ext>
            </a:extLst>
          </p:cNvPr>
          <p:cNvPicPr>
            <a:picLocks noChangeAspect="1"/>
          </p:cNvPicPr>
          <p:nvPr/>
        </p:nvPicPr>
        <p:blipFill>
          <a:blip r:embed="rId4"/>
          <a:stretch>
            <a:fillRect/>
          </a:stretch>
        </p:blipFill>
        <p:spPr>
          <a:xfrm>
            <a:off x="7498580" y="2048596"/>
            <a:ext cx="4524331" cy="931052"/>
          </a:xfrm>
          <a:prstGeom prst="rect">
            <a:avLst/>
          </a:prstGeom>
        </p:spPr>
      </p:pic>
      <p:pic>
        <p:nvPicPr>
          <p:cNvPr id="11" name="Imagen 10">
            <a:extLst>
              <a:ext uri="{FF2B5EF4-FFF2-40B4-BE49-F238E27FC236}">
                <a16:creationId xmlns:a16="http://schemas.microsoft.com/office/drawing/2014/main" id="{C850357A-491D-4AFA-AE2C-0AFA64377121}"/>
              </a:ext>
            </a:extLst>
          </p:cNvPr>
          <p:cNvPicPr>
            <a:picLocks noChangeAspect="1"/>
          </p:cNvPicPr>
          <p:nvPr/>
        </p:nvPicPr>
        <p:blipFill>
          <a:blip r:embed="rId5"/>
          <a:stretch>
            <a:fillRect/>
          </a:stretch>
        </p:blipFill>
        <p:spPr>
          <a:xfrm>
            <a:off x="8038377" y="5968514"/>
            <a:ext cx="3444738" cy="889486"/>
          </a:xfrm>
          <a:prstGeom prst="rect">
            <a:avLst/>
          </a:prstGeom>
        </p:spPr>
      </p:pic>
      <p:sp>
        <p:nvSpPr>
          <p:cNvPr id="12" name="CuadroTexto 11">
            <a:extLst>
              <a:ext uri="{FF2B5EF4-FFF2-40B4-BE49-F238E27FC236}">
                <a16:creationId xmlns:a16="http://schemas.microsoft.com/office/drawing/2014/main" id="{E9D316E8-66CE-4EE1-B933-7347980E092D}"/>
              </a:ext>
            </a:extLst>
          </p:cNvPr>
          <p:cNvSpPr txBox="1"/>
          <p:nvPr/>
        </p:nvSpPr>
        <p:spPr>
          <a:xfrm>
            <a:off x="7433241" y="109604"/>
            <a:ext cx="4476369" cy="1938992"/>
          </a:xfrm>
          <a:prstGeom prst="rect">
            <a:avLst/>
          </a:prstGeom>
          <a:noFill/>
        </p:spPr>
        <p:txBody>
          <a:bodyPr wrap="square" rtlCol="0">
            <a:spAutoFit/>
          </a:bodyPr>
          <a:lstStyle/>
          <a:p>
            <a:pPr algn="just"/>
            <a:r>
              <a:rPr lang="es-MX" sz="2000" dirty="0">
                <a:latin typeface="Times New Roman" panose="02020603050405020304" pitchFamily="18" charset="0"/>
                <a:cs typeface="Times New Roman" panose="02020603050405020304" pitchFamily="18" charset="0"/>
              </a:rPr>
              <a:t>El método .</a:t>
            </a:r>
            <a:r>
              <a:rPr lang="es-MX" sz="2000" dirty="0" err="1">
                <a:latin typeface="Times New Roman" panose="02020603050405020304" pitchFamily="18" charset="0"/>
                <a:cs typeface="Times New Roman" panose="02020603050405020304" pitchFamily="18" charset="0"/>
              </a:rPr>
              <a:t>stopPropagation</a:t>
            </a:r>
            <a:r>
              <a:rPr lang="es-MX" sz="2000" dirty="0">
                <a:latin typeface="Times New Roman" panose="02020603050405020304" pitchFamily="18" charset="0"/>
                <a:cs typeface="Times New Roman" panose="02020603050405020304" pitchFamily="18" charset="0"/>
              </a:rPr>
              <a:t>() dentro de la función </a:t>
            </a:r>
            <a:r>
              <a:rPr lang="es-MX" sz="2000" dirty="0" err="1">
                <a:latin typeface="Times New Roman" panose="02020603050405020304" pitchFamily="18" charset="0"/>
                <a:cs typeface="Times New Roman" panose="02020603050405020304" pitchFamily="18" charset="0"/>
              </a:rPr>
              <a:t>flujoEventos</a:t>
            </a:r>
            <a:r>
              <a:rPr lang="es-MX" sz="2000" dirty="0">
                <a:latin typeface="Times New Roman" panose="02020603050405020304" pitchFamily="18" charset="0"/>
                <a:cs typeface="Times New Roman" panose="02020603050405020304" pitchFamily="18" charset="0"/>
              </a:rPr>
              <a:t>, detiene esa propagación del flujo tipo burbuja haciendo que al hacer clic en cada elemento </a:t>
            </a:r>
            <a:r>
              <a:rPr lang="es-MX" sz="2000" dirty="0" err="1">
                <a:latin typeface="Times New Roman" panose="02020603050405020304" pitchFamily="18" charset="0"/>
                <a:cs typeface="Times New Roman" panose="02020603050405020304" pitchFamily="18" charset="0"/>
              </a:rPr>
              <a:t>div</a:t>
            </a:r>
            <a:r>
              <a:rPr lang="es-MX" sz="2000" dirty="0">
                <a:latin typeface="Times New Roman" panose="02020603050405020304" pitchFamily="18" charset="0"/>
                <a:cs typeface="Times New Roman" panose="02020603050405020304" pitchFamily="18" charset="0"/>
              </a:rPr>
              <a:t> este corte su flujo y realice sus propias acciones.</a:t>
            </a:r>
          </a:p>
        </p:txBody>
      </p:sp>
      <p:sp>
        <p:nvSpPr>
          <p:cNvPr id="13" name="CuadroTexto 12">
            <a:extLst>
              <a:ext uri="{FF2B5EF4-FFF2-40B4-BE49-F238E27FC236}">
                <a16:creationId xmlns:a16="http://schemas.microsoft.com/office/drawing/2014/main" id="{1DA50FCD-CEDF-40B6-A73E-C315252E7460}"/>
              </a:ext>
            </a:extLst>
          </p:cNvPr>
          <p:cNvSpPr txBox="1"/>
          <p:nvPr/>
        </p:nvSpPr>
        <p:spPr>
          <a:xfrm>
            <a:off x="7433240" y="3088481"/>
            <a:ext cx="4476369" cy="2862322"/>
          </a:xfrm>
          <a:prstGeom prst="rect">
            <a:avLst/>
          </a:prstGeom>
          <a:noFill/>
        </p:spPr>
        <p:txBody>
          <a:bodyPr wrap="square" rtlCol="0">
            <a:spAutoFit/>
          </a:bodyPr>
          <a:lstStyle/>
          <a:p>
            <a:pPr algn="just"/>
            <a:r>
              <a:rPr lang="es-MX" sz="2000" dirty="0">
                <a:latin typeface="Times New Roman" panose="02020603050405020304" pitchFamily="18" charset="0"/>
                <a:cs typeface="Times New Roman" panose="02020603050405020304" pitchFamily="18" charset="0"/>
              </a:rPr>
              <a:t>El método .</a:t>
            </a:r>
            <a:r>
              <a:rPr lang="es-MX" sz="2000" dirty="0" err="1">
                <a:latin typeface="Times New Roman" panose="02020603050405020304" pitchFamily="18" charset="0"/>
                <a:cs typeface="Times New Roman" panose="02020603050405020304" pitchFamily="18" charset="0"/>
              </a:rPr>
              <a:t>stopPropagation</a:t>
            </a:r>
            <a:r>
              <a:rPr lang="es-MX" sz="2000" dirty="0">
                <a:latin typeface="Times New Roman" panose="02020603050405020304" pitchFamily="18" charset="0"/>
                <a:cs typeface="Times New Roman" panose="02020603050405020304" pitchFamily="18" charset="0"/>
              </a:rPr>
              <a:t>() dentro de la </a:t>
            </a:r>
            <a:r>
              <a:rPr lang="es-MX" sz="2000" dirty="0" err="1">
                <a:latin typeface="Times New Roman" panose="02020603050405020304" pitchFamily="18" charset="0"/>
                <a:cs typeface="Times New Roman" panose="02020603050405020304" pitchFamily="18" charset="0"/>
              </a:rPr>
              <a:t>arrow</a:t>
            </a:r>
            <a:r>
              <a:rPr lang="es-MX" sz="2000" dirty="0">
                <a:latin typeface="Times New Roman" panose="02020603050405020304" pitchFamily="18" charset="0"/>
                <a:cs typeface="Times New Roman" panose="02020603050405020304" pitchFamily="18" charset="0"/>
              </a:rPr>
              <a:t> </a:t>
            </a:r>
            <a:r>
              <a:rPr lang="es-MX" sz="2000" dirty="0" err="1">
                <a:latin typeface="Times New Roman" panose="02020603050405020304" pitchFamily="18" charset="0"/>
                <a:cs typeface="Times New Roman" panose="02020603050405020304" pitchFamily="18" charset="0"/>
              </a:rPr>
              <a:t>fuction</a:t>
            </a:r>
            <a:r>
              <a:rPr lang="es-MX" sz="2000" dirty="0">
                <a:latin typeface="Times New Roman" panose="02020603050405020304" pitchFamily="18" charset="0"/>
                <a:cs typeface="Times New Roman" panose="02020603050405020304" pitchFamily="18" charset="0"/>
              </a:rPr>
              <a:t> que se ingresa en el $</a:t>
            </a:r>
            <a:r>
              <a:rPr lang="es-MX" sz="2000" dirty="0" err="1">
                <a:latin typeface="Times New Roman" panose="02020603050405020304" pitchFamily="18" charset="0"/>
                <a:cs typeface="Times New Roman" panose="02020603050405020304" pitchFamily="18" charset="0"/>
              </a:rPr>
              <a:t>linkEventos.addEventListener</a:t>
            </a:r>
            <a:r>
              <a:rPr lang="es-MX" sz="2000" dirty="0">
                <a:latin typeface="Times New Roman" panose="02020603050405020304" pitchFamily="18" charset="0"/>
                <a:cs typeface="Times New Roman" panose="02020603050405020304" pitchFamily="18" charset="0"/>
              </a:rPr>
              <a:t>, hace lo mismo, detiene el flujo. Y con el método .</a:t>
            </a:r>
            <a:r>
              <a:rPr lang="es-MX" sz="2000" dirty="0" err="1">
                <a:latin typeface="Times New Roman" panose="02020603050405020304" pitchFamily="18" charset="0"/>
                <a:cs typeface="Times New Roman" panose="02020603050405020304" pitchFamily="18" charset="0"/>
              </a:rPr>
              <a:t>preventDefault</a:t>
            </a:r>
            <a:r>
              <a:rPr lang="es-MX" sz="2000" dirty="0">
                <a:latin typeface="Times New Roman" panose="02020603050405020304" pitchFamily="18" charset="0"/>
                <a:cs typeface="Times New Roman" panose="02020603050405020304" pitchFamily="18" charset="0"/>
              </a:rPr>
              <a:t>() se cancela el evento que contiene por default el cual en este caso era abrir el enlace www.github.com en una nueva pestaña. Y activando solo el evento [</a:t>
            </a:r>
            <a:r>
              <a:rPr lang="es-MX" sz="2000" dirty="0" err="1">
                <a:latin typeface="Times New Roman" panose="02020603050405020304" pitchFamily="18" charset="0"/>
                <a:cs typeface="Times New Roman" panose="02020603050405020304" pitchFamily="18" charset="0"/>
              </a:rPr>
              <a:t>click</a:t>
            </a:r>
            <a:r>
              <a:rPr lang="es-MX"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7942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76CE59B-3E8C-4FDA-948C-8BAFEAFCCD8B}"/>
              </a:ext>
            </a:extLst>
          </p:cNvPr>
          <p:cNvSpPr>
            <a:spLocks noGrp="1"/>
          </p:cNvSpPr>
          <p:nvPr>
            <p:ph idx="1"/>
          </p:nvPr>
        </p:nvSpPr>
        <p:spPr>
          <a:xfrm>
            <a:off x="281354" y="196948"/>
            <a:ext cx="11704320" cy="6513341"/>
          </a:xfrm>
        </p:spPr>
        <p:txBody>
          <a:bodyPr>
            <a:normAutofit/>
          </a:bodyPr>
          <a:lstStyle/>
          <a:p>
            <a:pPr algn="just"/>
            <a:r>
              <a:rPr lang="es-MX" b="1" dirty="0">
                <a:latin typeface="Times New Roman" panose="02020603050405020304" pitchFamily="18" charset="0"/>
                <a:cs typeface="Times New Roman" panose="02020603050405020304" pitchFamily="18" charset="0"/>
              </a:rPr>
              <a:t>En resumen…</a:t>
            </a:r>
          </a:p>
          <a:p>
            <a:pPr algn="just"/>
            <a:r>
              <a:rPr lang="es-MX" dirty="0">
                <a:latin typeface="Times New Roman" panose="02020603050405020304" pitchFamily="18" charset="0"/>
                <a:cs typeface="Times New Roman" panose="02020603050405020304" pitchFamily="18" charset="0"/>
              </a:rPr>
              <a:t>Los eventos son acciones que ocurren cuando interactuamos con una web, por ejemplo, cuando hacemos </a:t>
            </a:r>
            <a:r>
              <a:rPr lang="es-MX" dirty="0" err="1">
                <a:latin typeface="Times New Roman" panose="02020603050405020304" pitchFamily="18" charset="0"/>
                <a:cs typeface="Times New Roman" panose="02020603050405020304" pitchFamily="18" charset="0"/>
              </a:rPr>
              <a:t>click</a:t>
            </a:r>
            <a:r>
              <a:rPr lang="es-MX" dirty="0">
                <a:latin typeface="Times New Roman" panose="02020603050405020304" pitchFamily="18" charset="0"/>
                <a:cs typeface="Times New Roman" panose="02020603050405020304" pitchFamily="18" charset="0"/>
              </a:rPr>
              <a:t> en un botón, escribimos en un input </a:t>
            </a:r>
            <a:r>
              <a:rPr lang="es-MX" dirty="0" err="1">
                <a:latin typeface="Times New Roman" panose="02020603050405020304" pitchFamily="18" charset="0"/>
                <a:cs typeface="Times New Roman" panose="02020603050405020304" pitchFamily="18" charset="0"/>
              </a:rPr>
              <a:t>text</a:t>
            </a:r>
            <a:r>
              <a:rPr lang="es-MX" dirty="0">
                <a:latin typeface="Times New Roman" panose="02020603050405020304" pitchFamily="18" charset="0"/>
                <a:cs typeface="Times New Roman" panose="02020603050405020304" pitchFamily="18" charset="0"/>
              </a:rPr>
              <a:t>... son la forma que tienen de interactuar el </a:t>
            </a:r>
            <a:r>
              <a:rPr lang="es-MX" dirty="0" err="1">
                <a:latin typeface="Times New Roman" panose="02020603050405020304" pitchFamily="18" charset="0"/>
                <a:cs typeface="Times New Roman" panose="02020603050405020304" pitchFamily="18" charset="0"/>
              </a:rPr>
              <a:t>html</a:t>
            </a:r>
            <a:r>
              <a:rPr lang="es-MX" dirty="0">
                <a:latin typeface="Times New Roman" panose="02020603050405020304" pitchFamily="18" charset="0"/>
                <a:cs typeface="Times New Roman" panose="02020603050405020304" pitchFamily="18" charset="0"/>
              </a:rPr>
              <a:t> y el </a:t>
            </a:r>
            <a:r>
              <a:rPr lang="es-MX" dirty="0" err="1">
                <a:latin typeface="Times New Roman" panose="02020603050405020304" pitchFamily="18" charset="0"/>
                <a:cs typeface="Times New Roman" panose="02020603050405020304" pitchFamily="18" charset="0"/>
              </a:rPr>
              <a:t>javascript</a:t>
            </a:r>
            <a:r>
              <a:rPr lang="es-MX" dirty="0">
                <a:latin typeface="Times New Roman" panose="02020603050405020304" pitchFamily="18" charset="0"/>
                <a:cs typeface="Times New Roman" panose="02020603050405020304" pitchFamily="18" charset="0"/>
              </a:rPr>
              <a:t>. Cuando un evento se lanza, el navegador notifica a la aplicación que algo ha ocurrido y que hay que manejarlo. Los eventos se controlan con funciones de </a:t>
            </a:r>
            <a:r>
              <a:rPr lang="es-MX" dirty="0" err="1">
                <a:latin typeface="Times New Roman" panose="02020603050405020304" pitchFamily="18" charset="0"/>
                <a:cs typeface="Times New Roman" panose="02020603050405020304" pitchFamily="18" charset="0"/>
              </a:rPr>
              <a:t>javascript</a:t>
            </a:r>
            <a:r>
              <a:rPr lang="es-MX" dirty="0">
                <a:latin typeface="Times New Roman" panose="02020603050405020304" pitchFamily="18" charset="0"/>
                <a:cs typeface="Times New Roman" panose="02020603050405020304" pitchFamily="18" charset="0"/>
              </a:rPr>
              <a:t>, de forma que cuando dicho evento ocurre, el navegador alerta a nuestra función que está escuchando que debe ejecutarse.</a:t>
            </a:r>
          </a:p>
          <a:p>
            <a:pPr algn="just"/>
            <a:endParaRPr lang="es-MX" dirty="0">
              <a:latin typeface="Times New Roman" panose="02020603050405020304" pitchFamily="18" charset="0"/>
              <a:cs typeface="Times New Roman" panose="02020603050405020304" pitchFamily="18" charset="0"/>
            </a:endParaRPr>
          </a:p>
          <a:p>
            <a:pPr algn="just"/>
            <a:r>
              <a:rPr lang="es-MX" b="1" dirty="0">
                <a:latin typeface="Times New Roman" panose="02020603050405020304" pitchFamily="18" charset="0"/>
                <a:cs typeface="Times New Roman" panose="02020603050405020304" pitchFamily="18" charset="0"/>
              </a:rPr>
              <a:t>¿Cómo manejamos los eventos?</a:t>
            </a:r>
          </a:p>
          <a:p>
            <a:pPr algn="just"/>
            <a:r>
              <a:rPr lang="es-MX" dirty="0">
                <a:latin typeface="Times New Roman" panose="02020603050405020304" pitchFamily="18" charset="0"/>
                <a:cs typeface="Times New Roman" panose="02020603050405020304" pitchFamily="18" charset="0"/>
              </a:rPr>
              <a:t>Hay dos formas de añadir eventos. Una desde el </a:t>
            </a:r>
            <a:r>
              <a:rPr lang="es-MX" dirty="0" err="1">
                <a:latin typeface="Times New Roman" panose="02020603050405020304" pitchFamily="18" charset="0"/>
                <a:cs typeface="Times New Roman" panose="02020603050405020304" pitchFamily="18" charset="0"/>
              </a:rPr>
              <a:t>html</a:t>
            </a:r>
            <a:r>
              <a:rPr lang="es-MX" dirty="0">
                <a:latin typeface="Times New Roman" panose="02020603050405020304" pitchFamily="18" charset="0"/>
                <a:cs typeface="Times New Roman" panose="02020603050405020304" pitchFamily="18" charset="0"/>
              </a:rPr>
              <a:t> con atributos añadiendo por ejemplo un </a:t>
            </a:r>
            <a:r>
              <a:rPr lang="es-MX" dirty="0" err="1">
                <a:latin typeface="Times New Roman" panose="02020603050405020304" pitchFamily="18" charset="0"/>
                <a:cs typeface="Times New Roman" panose="02020603050405020304" pitchFamily="18" charset="0"/>
              </a:rPr>
              <a:t>onClick</a:t>
            </a:r>
            <a:r>
              <a:rPr lang="es-MX" dirty="0">
                <a:latin typeface="Times New Roman" panose="02020603050405020304" pitchFamily="18" charset="0"/>
                <a:cs typeface="Times New Roman" panose="02020603050405020304" pitchFamily="18" charset="0"/>
              </a:rPr>
              <a:t>() en el elemento que queremos que desencadene la acción y otra desde el </a:t>
            </a:r>
            <a:r>
              <a:rPr lang="es-MX" dirty="0" err="1">
                <a:latin typeface="Times New Roman" panose="02020603050405020304" pitchFamily="18" charset="0"/>
                <a:cs typeface="Times New Roman" panose="02020603050405020304" pitchFamily="18" charset="0"/>
              </a:rPr>
              <a:t>javascript</a:t>
            </a:r>
            <a:r>
              <a:rPr lang="es-MX" dirty="0">
                <a:latin typeface="Times New Roman" panose="02020603050405020304" pitchFamily="18" charset="0"/>
                <a:cs typeface="Times New Roman" panose="02020603050405020304" pitchFamily="18" charset="0"/>
              </a:rPr>
              <a:t> utilizando el método </a:t>
            </a:r>
            <a:r>
              <a:rPr lang="es-MX" dirty="0" err="1">
                <a:latin typeface="Times New Roman" panose="02020603050405020304" pitchFamily="18" charset="0"/>
                <a:cs typeface="Times New Roman" panose="02020603050405020304" pitchFamily="18" charset="0"/>
              </a:rPr>
              <a:t>addEventListener</a:t>
            </a:r>
            <a:r>
              <a:rPr lang="es-MX" dirty="0">
                <a:latin typeface="Times New Roman" panose="02020603050405020304" pitchFamily="18" charset="0"/>
                <a:cs typeface="Times New Roman" panose="02020603050405020304" pitchFamily="18" charset="0"/>
              </a:rPr>
              <a:t>(). Es la mejor opción para separar el </a:t>
            </a:r>
            <a:r>
              <a:rPr lang="es-MX" dirty="0" err="1">
                <a:latin typeface="Times New Roman" panose="02020603050405020304" pitchFamily="18" charset="0"/>
                <a:cs typeface="Times New Roman" panose="02020603050405020304" pitchFamily="18" charset="0"/>
              </a:rPr>
              <a:t>javascript</a:t>
            </a:r>
            <a:r>
              <a:rPr lang="es-MX" dirty="0">
                <a:latin typeface="Times New Roman" panose="02020603050405020304" pitchFamily="18" charset="0"/>
                <a:cs typeface="Times New Roman" panose="02020603050405020304" pitchFamily="18" charset="0"/>
              </a:rPr>
              <a:t> del </a:t>
            </a:r>
            <a:r>
              <a:rPr lang="es-MX" dirty="0" err="1">
                <a:latin typeface="Times New Roman" panose="02020603050405020304" pitchFamily="18" charset="0"/>
                <a:cs typeface="Times New Roman" panose="02020603050405020304" pitchFamily="18" charset="0"/>
              </a:rPr>
              <a:t>html</a:t>
            </a:r>
            <a:r>
              <a:rPr lang="es-MX" dirty="0">
                <a:latin typeface="Times New Roman" panose="02020603050405020304" pitchFamily="18" charset="0"/>
                <a:cs typeface="Times New Roman" panose="02020603050405020304" pitchFamily="18" charset="0"/>
              </a:rPr>
              <a:t> y evitar el </a:t>
            </a:r>
            <a:r>
              <a:rPr lang="es-MX" dirty="0" err="1">
                <a:latin typeface="Times New Roman" panose="02020603050405020304" pitchFamily="18" charset="0"/>
                <a:cs typeface="Times New Roman" panose="02020603050405020304" pitchFamily="18" charset="0"/>
              </a:rPr>
              <a:t>anti-patrón</a:t>
            </a:r>
            <a:r>
              <a:rPr lang="es-MX" dirty="0">
                <a:latin typeface="Times New Roman" panose="02020603050405020304" pitchFamily="18" charset="0"/>
                <a:cs typeface="Times New Roman" panose="02020603050405020304" pitchFamily="18" charset="0"/>
              </a:rPr>
              <a:t> de mezclar </a:t>
            </a:r>
            <a:r>
              <a:rPr lang="es-MX" dirty="0" err="1">
                <a:latin typeface="Times New Roman" panose="02020603050405020304" pitchFamily="18" charset="0"/>
                <a:cs typeface="Times New Roman" panose="02020603050405020304" pitchFamily="18" charset="0"/>
              </a:rPr>
              <a:t>html</a:t>
            </a:r>
            <a:r>
              <a:rPr lang="es-MX" dirty="0">
                <a:latin typeface="Times New Roman" panose="02020603050405020304" pitchFamily="18" charset="0"/>
                <a:cs typeface="Times New Roman" panose="02020603050405020304" pitchFamily="18" charset="0"/>
              </a:rPr>
              <a:t> y </a:t>
            </a:r>
            <a:r>
              <a:rPr lang="es-MX" dirty="0" err="1">
                <a:latin typeface="Times New Roman" panose="02020603050405020304" pitchFamily="18" charset="0"/>
                <a:cs typeface="Times New Roman" panose="02020603050405020304" pitchFamily="18" charset="0"/>
              </a:rPr>
              <a:t>js</a:t>
            </a:r>
            <a:r>
              <a:rPr lang="es-MX" dirty="0">
                <a:latin typeface="Times New Roman" panose="02020603050405020304" pitchFamily="18" charset="0"/>
                <a:cs typeface="Times New Roman" panose="02020603050405020304" pitchFamily="18" charset="0"/>
              </a:rPr>
              <a:t>.</a:t>
            </a:r>
          </a:p>
          <a:p>
            <a:pPr algn="just"/>
            <a:endParaRPr lang="es-MX"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51449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DEF7A59-875C-4A9B-AA8B-B3DCB34C3A79}"/>
              </a:ext>
            </a:extLst>
          </p:cNvPr>
          <p:cNvSpPr>
            <a:spLocks noGrp="1"/>
          </p:cNvSpPr>
          <p:nvPr>
            <p:ph idx="1"/>
          </p:nvPr>
        </p:nvSpPr>
        <p:spPr>
          <a:xfrm>
            <a:off x="295422" y="267286"/>
            <a:ext cx="11676184" cy="6414868"/>
          </a:xfrm>
        </p:spPr>
        <p:txBody>
          <a:bodyPr>
            <a:normAutofit/>
          </a:bodyPr>
          <a:lstStyle/>
          <a:p>
            <a:pPr algn="just"/>
            <a:r>
              <a:rPr lang="es-MX" sz="2400" dirty="0">
                <a:latin typeface="Times New Roman" panose="02020603050405020304" pitchFamily="18" charset="0"/>
                <a:cs typeface="Times New Roman" panose="02020603050405020304" pitchFamily="18" charset="0"/>
              </a:rPr>
              <a:t>Sin embargo, con este enfoque “tenemos un problema” cuando queremos añadir el mismo evento a varios elementos del DOM. De esta forma, tendríamos tantos eventos como elementos del DOM que desencadenan la acción. Además, los elementos que se cargan de forma dinámica no se verían afectados por los eventos. Para solucionar estos problemas surge la delegación de eventos.</a:t>
            </a:r>
          </a:p>
          <a:p>
            <a:pPr algn="just"/>
            <a:r>
              <a:rPr lang="es-MX" sz="2400" dirty="0">
                <a:latin typeface="Times New Roman" panose="02020603050405020304" pitchFamily="18" charset="0"/>
                <a:cs typeface="Times New Roman" panose="02020603050405020304" pitchFamily="18" charset="0"/>
              </a:rPr>
              <a:t>La delegación de eventos consiste en escuchar los eventos en el elemento padre para capturarlo cuando ocurra en sus hijos.</a:t>
            </a:r>
          </a:p>
          <a:p>
            <a:pPr algn="just"/>
            <a:endParaRPr lang="es-MX" sz="2400" dirty="0">
              <a:latin typeface="Times New Roman" panose="02020603050405020304" pitchFamily="18" charset="0"/>
              <a:cs typeface="Times New Roman" panose="02020603050405020304" pitchFamily="18" charset="0"/>
            </a:endParaRPr>
          </a:p>
          <a:p>
            <a:pPr algn="just"/>
            <a:r>
              <a:rPr lang="es-MX" sz="2400" b="1" dirty="0">
                <a:latin typeface="Times New Roman" panose="02020603050405020304" pitchFamily="18" charset="0"/>
                <a:cs typeface="Times New Roman" panose="02020603050405020304" pitchFamily="18" charset="0"/>
              </a:rPr>
              <a:t>¿Cómo funcionan los eventos? </a:t>
            </a:r>
            <a:r>
              <a:rPr lang="es-MX" sz="2400" dirty="0">
                <a:latin typeface="Times New Roman" panose="02020603050405020304" pitchFamily="18" charset="0"/>
                <a:cs typeface="Times New Roman" panose="02020603050405020304" pitchFamily="18" charset="0"/>
              </a:rPr>
              <a:t>Cuando clicamos en un botón, se desencadenan las siguientes fases:</a:t>
            </a:r>
          </a:p>
          <a:p>
            <a:pPr algn="just"/>
            <a:r>
              <a:rPr lang="es-MX" sz="2400" b="1" dirty="0">
                <a:latin typeface="Times New Roman" panose="02020603050405020304" pitchFamily="18" charset="0"/>
                <a:cs typeface="Times New Roman" panose="02020603050405020304" pitchFamily="18" charset="0"/>
              </a:rPr>
              <a:t>Fase de captura: </a:t>
            </a:r>
            <a:r>
              <a:rPr lang="es-MX" sz="2400" dirty="0">
                <a:latin typeface="Times New Roman" panose="02020603050405020304" pitchFamily="18" charset="0"/>
                <a:cs typeface="Times New Roman" panose="02020603050405020304" pitchFamily="18" charset="0"/>
              </a:rPr>
              <a:t>el evento empieza en el </a:t>
            </a:r>
            <a:r>
              <a:rPr lang="es-MX" sz="2400" dirty="0" err="1">
                <a:latin typeface="Times New Roman" panose="02020603050405020304" pitchFamily="18" charset="0"/>
                <a:cs typeface="Times New Roman" panose="02020603050405020304" pitchFamily="18" charset="0"/>
              </a:rPr>
              <a:t>window</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document</a:t>
            </a:r>
            <a:r>
              <a:rPr lang="es-MX" sz="2400" dirty="0">
                <a:latin typeface="Times New Roman" panose="02020603050405020304" pitchFamily="18" charset="0"/>
                <a:cs typeface="Times New Roman" panose="02020603050405020304" pitchFamily="18" charset="0"/>
              </a:rPr>
              <a:t> y en el </a:t>
            </a:r>
            <a:r>
              <a:rPr lang="es-MX" sz="2400" dirty="0" err="1">
                <a:latin typeface="Times New Roman" panose="02020603050405020304" pitchFamily="18" charset="0"/>
                <a:cs typeface="Times New Roman" panose="02020603050405020304" pitchFamily="18" charset="0"/>
              </a:rPr>
              <a:t>root</a:t>
            </a:r>
            <a:r>
              <a:rPr lang="es-MX" sz="2400" dirty="0">
                <a:latin typeface="Times New Roman" panose="02020603050405020304" pitchFamily="18" charset="0"/>
                <a:cs typeface="Times New Roman" panose="02020603050405020304" pitchFamily="18" charset="0"/>
              </a:rPr>
              <a:t> y luego entra dentro de cada uno de los hijos.</a:t>
            </a:r>
          </a:p>
          <a:p>
            <a:pPr algn="just"/>
            <a:r>
              <a:rPr lang="es-MX" sz="2400" b="1" dirty="0">
                <a:latin typeface="Times New Roman" panose="02020603050405020304" pitchFamily="18" charset="0"/>
                <a:cs typeface="Times New Roman" panose="02020603050405020304" pitchFamily="18" charset="0"/>
              </a:rPr>
              <a:t>Fase target: </a:t>
            </a:r>
            <a:r>
              <a:rPr lang="es-MX" sz="2400" dirty="0">
                <a:latin typeface="Times New Roman" panose="02020603050405020304" pitchFamily="18" charset="0"/>
                <a:cs typeface="Times New Roman" panose="02020603050405020304" pitchFamily="18" charset="0"/>
              </a:rPr>
              <a:t>el evento se lanza sobre el elemento en el que se hace </a:t>
            </a:r>
            <a:r>
              <a:rPr lang="es-MX" sz="2400" dirty="0" err="1">
                <a:latin typeface="Times New Roman" panose="02020603050405020304" pitchFamily="18" charset="0"/>
                <a:cs typeface="Times New Roman" panose="02020603050405020304" pitchFamily="18" charset="0"/>
              </a:rPr>
              <a:t>click</a:t>
            </a:r>
            <a:r>
              <a:rPr lang="es-MX" sz="2400" dirty="0">
                <a:latin typeface="Times New Roman" panose="02020603050405020304" pitchFamily="18" charset="0"/>
                <a:cs typeface="Times New Roman" panose="02020603050405020304" pitchFamily="18" charset="0"/>
              </a:rPr>
              <a:t>.</a:t>
            </a:r>
          </a:p>
          <a:p>
            <a:pPr algn="just"/>
            <a:r>
              <a:rPr lang="es-MX" sz="2400" b="1" dirty="0">
                <a:latin typeface="Times New Roman" panose="02020603050405020304" pitchFamily="18" charset="0"/>
                <a:cs typeface="Times New Roman" panose="02020603050405020304" pitchFamily="18" charset="0"/>
              </a:rPr>
              <a:t>Fase </a:t>
            </a:r>
            <a:r>
              <a:rPr lang="es-MX" sz="2400" b="1" dirty="0" err="1">
                <a:latin typeface="Times New Roman" panose="02020603050405020304" pitchFamily="18" charset="0"/>
                <a:cs typeface="Times New Roman" panose="02020603050405020304" pitchFamily="18" charset="0"/>
              </a:rPr>
              <a:t>bubble</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finalmente el evento sube hacia los ancestros desde el target hasta llegar de nuevo al </a:t>
            </a:r>
            <a:r>
              <a:rPr lang="es-MX" sz="2400" dirty="0" err="1">
                <a:latin typeface="Times New Roman" panose="02020603050405020304" pitchFamily="18" charset="0"/>
                <a:cs typeface="Times New Roman" panose="02020603050405020304" pitchFamily="18" charset="0"/>
              </a:rPr>
              <a:t>root</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document</a:t>
            </a:r>
            <a:r>
              <a:rPr lang="es-MX" sz="2400" dirty="0">
                <a:latin typeface="Times New Roman" panose="02020603050405020304" pitchFamily="18" charset="0"/>
                <a:cs typeface="Times New Roman" panose="02020603050405020304" pitchFamily="18" charset="0"/>
              </a:rPr>
              <a:t> y </a:t>
            </a:r>
            <a:r>
              <a:rPr lang="es-MX" sz="2400" dirty="0" err="1">
                <a:latin typeface="Times New Roman" panose="02020603050405020304" pitchFamily="18" charset="0"/>
                <a:cs typeface="Times New Roman" panose="02020603050405020304" pitchFamily="18" charset="0"/>
              </a:rPr>
              <a:t>window</a:t>
            </a:r>
            <a:r>
              <a:rPr lang="es-MX" sz="2400" dirty="0">
                <a:latin typeface="Times New Roman" panose="02020603050405020304" pitchFamily="18" charset="0"/>
                <a:cs typeface="Times New Roman" panose="02020603050405020304" pitchFamily="18" charset="0"/>
              </a:rPr>
              <a:t>.</a:t>
            </a:r>
          </a:p>
          <a:p>
            <a:endParaRPr lang="es-MX" sz="2400" dirty="0"/>
          </a:p>
        </p:txBody>
      </p:sp>
    </p:spTree>
    <p:extLst>
      <p:ext uri="{BB962C8B-B14F-4D97-AF65-F5344CB8AC3E}">
        <p14:creationId xmlns:p14="http://schemas.microsoft.com/office/powerpoint/2010/main" val="3510589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00D75E9-2D3E-4467-B519-4F5FC20DE8DF}"/>
              </a:ext>
            </a:extLst>
          </p:cNvPr>
          <p:cNvSpPr>
            <a:spLocks noGrp="1"/>
          </p:cNvSpPr>
          <p:nvPr>
            <p:ph idx="1"/>
          </p:nvPr>
        </p:nvSpPr>
        <p:spPr>
          <a:xfrm>
            <a:off x="225083" y="182880"/>
            <a:ext cx="11732455" cy="6471138"/>
          </a:xfrm>
        </p:spPr>
        <p:txBody>
          <a:bodyPr>
            <a:normAutofit/>
          </a:bodyPr>
          <a:lstStyle/>
          <a:p>
            <a:pPr algn="just"/>
            <a:r>
              <a:rPr lang="es-MX" sz="2400" dirty="0">
                <a:latin typeface="Times New Roman" panose="02020603050405020304" pitchFamily="18" charset="0"/>
                <a:cs typeface="Times New Roman" panose="02020603050405020304" pitchFamily="18" charset="0"/>
              </a:rPr>
              <a:t>Desde el punto de vista del código, un evento no es más que un objeto donde se almacena información relacionada con el mismo.</a:t>
            </a:r>
          </a:p>
          <a:p>
            <a:pPr algn="just"/>
            <a:endParaRPr lang="es-MX" sz="24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Algunas de las propiedades que podemos encontrar en el objeto evento son las siguientes:</a:t>
            </a:r>
          </a:p>
          <a:p>
            <a:pPr algn="just"/>
            <a:endParaRPr lang="es-MX" sz="2400" dirty="0">
              <a:latin typeface="Times New Roman" panose="02020603050405020304" pitchFamily="18" charset="0"/>
              <a:cs typeface="Times New Roman" panose="02020603050405020304" pitchFamily="18" charset="0"/>
            </a:endParaRPr>
          </a:p>
          <a:p>
            <a:pPr algn="just"/>
            <a:r>
              <a:rPr lang="es-MX" b="1" dirty="0" err="1">
                <a:latin typeface="Times New Roman" panose="02020603050405020304" pitchFamily="18" charset="0"/>
                <a:cs typeface="Times New Roman" panose="02020603050405020304" pitchFamily="18" charset="0"/>
              </a:rPr>
              <a:t>event.type</a:t>
            </a:r>
            <a:r>
              <a:rPr lang="es-MX" b="1" dirty="0">
                <a:latin typeface="Times New Roman" panose="02020603050405020304" pitchFamily="18" charset="0"/>
                <a:cs typeface="Times New Roman" panose="02020603050405020304" pitchFamily="18" charset="0"/>
              </a:rPr>
              <a:t>: </a:t>
            </a:r>
            <a:r>
              <a:rPr lang="es-MX" dirty="0">
                <a:latin typeface="Times New Roman" panose="02020603050405020304" pitchFamily="18" charset="0"/>
                <a:cs typeface="Times New Roman" panose="02020603050405020304" pitchFamily="18" charset="0"/>
              </a:rPr>
              <a:t>es el tipo de evento que hemos lanzado, un ejemplo sería el </a:t>
            </a:r>
            <a:r>
              <a:rPr lang="es-MX" dirty="0" err="1">
                <a:latin typeface="Times New Roman" panose="02020603050405020304" pitchFamily="18" charset="0"/>
                <a:cs typeface="Times New Roman" panose="02020603050405020304" pitchFamily="18" charset="0"/>
              </a:rPr>
              <a:t>click</a:t>
            </a:r>
            <a:r>
              <a:rPr lang="es-MX" dirty="0">
                <a:latin typeface="Times New Roman" panose="02020603050405020304" pitchFamily="18" charset="0"/>
                <a:cs typeface="Times New Roman" panose="02020603050405020304" pitchFamily="18" charset="0"/>
              </a:rPr>
              <a:t>, pero podría ser cualquier otro.</a:t>
            </a:r>
          </a:p>
          <a:p>
            <a:pPr algn="just"/>
            <a:r>
              <a:rPr lang="es-MX" b="1" dirty="0" err="1">
                <a:latin typeface="Times New Roman" panose="02020603050405020304" pitchFamily="18" charset="0"/>
                <a:cs typeface="Times New Roman" panose="02020603050405020304" pitchFamily="18" charset="0"/>
              </a:rPr>
              <a:t>event.target</a:t>
            </a:r>
            <a:r>
              <a:rPr lang="es-MX" b="1" dirty="0">
                <a:latin typeface="Times New Roman" panose="02020603050405020304" pitchFamily="18" charset="0"/>
                <a:cs typeface="Times New Roman" panose="02020603050405020304" pitchFamily="18" charset="0"/>
              </a:rPr>
              <a:t>: </a:t>
            </a:r>
            <a:r>
              <a:rPr lang="es-MX" dirty="0">
                <a:latin typeface="Times New Roman" panose="02020603050405020304" pitchFamily="18" charset="0"/>
                <a:cs typeface="Times New Roman" panose="02020603050405020304" pitchFamily="18" charset="0"/>
              </a:rPr>
              <a:t>es el elemento en el que se ha disparado el evento.</a:t>
            </a:r>
          </a:p>
          <a:p>
            <a:pPr algn="just"/>
            <a:r>
              <a:rPr lang="es-MX" b="1" dirty="0" err="1">
                <a:latin typeface="Times New Roman" panose="02020603050405020304" pitchFamily="18" charset="0"/>
                <a:cs typeface="Times New Roman" panose="02020603050405020304" pitchFamily="18" charset="0"/>
              </a:rPr>
              <a:t>defaultPrevented</a:t>
            </a:r>
            <a:r>
              <a:rPr lang="es-MX" b="1" dirty="0">
                <a:latin typeface="Times New Roman" panose="02020603050405020304" pitchFamily="18" charset="0"/>
                <a:cs typeface="Times New Roman" panose="02020603050405020304" pitchFamily="18" charset="0"/>
              </a:rPr>
              <a:t>: </a:t>
            </a:r>
            <a:r>
              <a:rPr lang="es-MX" dirty="0">
                <a:latin typeface="Times New Roman" panose="02020603050405020304" pitchFamily="18" charset="0"/>
                <a:cs typeface="Times New Roman" panose="02020603050405020304" pitchFamily="18" charset="0"/>
              </a:rPr>
              <a:t>indica si el evento puede ser cancelado con </a:t>
            </a:r>
            <a:r>
              <a:rPr lang="es-MX" b="1" dirty="0" err="1">
                <a:latin typeface="Times New Roman" panose="02020603050405020304" pitchFamily="18" charset="0"/>
                <a:cs typeface="Times New Roman" panose="02020603050405020304" pitchFamily="18" charset="0"/>
              </a:rPr>
              <a:t>event.preventDefault</a:t>
            </a:r>
            <a:r>
              <a:rPr lang="es-MX" dirty="0">
                <a:latin typeface="Times New Roman" panose="02020603050405020304" pitchFamily="18" charset="0"/>
                <a:cs typeface="Times New Roman" panose="02020603050405020304" pitchFamily="18" charset="0"/>
              </a:rPr>
              <a:t>.</a:t>
            </a:r>
          </a:p>
          <a:p>
            <a:pPr algn="just"/>
            <a:r>
              <a:rPr lang="es-MX" b="1" dirty="0" err="1">
                <a:latin typeface="Times New Roman" panose="02020603050405020304" pitchFamily="18" charset="0"/>
                <a:cs typeface="Times New Roman" panose="02020603050405020304" pitchFamily="18" charset="0"/>
              </a:rPr>
              <a:t>event.Phase</a:t>
            </a:r>
            <a:r>
              <a:rPr lang="es-MX" b="1" dirty="0">
                <a:latin typeface="Times New Roman" panose="02020603050405020304" pitchFamily="18" charset="0"/>
                <a:cs typeface="Times New Roman" panose="02020603050405020304" pitchFamily="18" charset="0"/>
              </a:rPr>
              <a:t>: </a:t>
            </a:r>
            <a:r>
              <a:rPr lang="es-MX" dirty="0">
                <a:latin typeface="Times New Roman" panose="02020603050405020304" pitchFamily="18" charset="0"/>
                <a:cs typeface="Times New Roman" panose="02020603050405020304" pitchFamily="18" charset="0"/>
              </a:rPr>
              <a:t>indica qué fase del flujo de eventos se está procesando.</a:t>
            </a:r>
          </a:p>
          <a:p>
            <a:pPr algn="just"/>
            <a:r>
              <a:rPr lang="es-MX" b="1" dirty="0" err="1">
                <a:latin typeface="Times New Roman" panose="02020603050405020304" pitchFamily="18" charset="0"/>
                <a:cs typeface="Times New Roman" panose="02020603050405020304" pitchFamily="18" charset="0"/>
              </a:rPr>
              <a:t>event.currentTarget</a:t>
            </a:r>
            <a:r>
              <a:rPr lang="es-MX" b="1" dirty="0">
                <a:latin typeface="Times New Roman" panose="02020603050405020304" pitchFamily="18" charset="0"/>
                <a:cs typeface="Times New Roman" panose="02020603050405020304" pitchFamily="18" charset="0"/>
              </a:rPr>
              <a:t>: </a:t>
            </a:r>
            <a:r>
              <a:rPr lang="es-MX" dirty="0">
                <a:latin typeface="Times New Roman" panose="02020603050405020304" pitchFamily="18" charset="0"/>
                <a:cs typeface="Times New Roman" panose="02020603050405020304" pitchFamily="18" charset="0"/>
              </a:rPr>
              <a:t>es el elemento en el que declaramos el evento, es decir, en que hemos declarado el </a:t>
            </a:r>
            <a:r>
              <a:rPr lang="es-MX" dirty="0" err="1">
                <a:latin typeface="Times New Roman" panose="02020603050405020304" pitchFamily="18" charset="0"/>
                <a:cs typeface="Times New Roman" panose="02020603050405020304" pitchFamily="18" charset="0"/>
              </a:rPr>
              <a:t>addEventListener</a:t>
            </a:r>
            <a:r>
              <a:rPr lang="es-MX" dirty="0">
                <a:latin typeface="Times New Roman" panose="02020603050405020304" pitchFamily="18" charset="0"/>
                <a:cs typeface="Times New Roman" panose="02020603050405020304" pitchFamily="18" charset="0"/>
              </a:rPr>
              <a:t>.</a:t>
            </a: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72316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6DDB4A-2F96-40B9-93CA-02B89B376A2A}"/>
              </a:ext>
            </a:extLst>
          </p:cNvPr>
          <p:cNvSpPr>
            <a:spLocks noGrp="1"/>
          </p:cNvSpPr>
          <p:nvPr>
            <p:ph type="title"/>
          </p:nvPr>
        </p:nvSpPr>
        <p:spPr>
          <a:xfrm>
            <a:off x="838200" y="0"/>
            <a:ext cx="10515600" cy="745587"/>
          </a:xfrm>
        </p:spPr>
        <p:txBody>
          <a:bodyPr>
            <a:normAutofit/>
          </a:bodyPr>
          <a:lstStyle/>
          <a:p>
            <a:pPr algn="ctr"/>
            <a:r>
              <a:rPr lang="es-MX" b="1" dirty="0">
                <a:latin typeface="Times New Roman" panose="02020603050405020304" pitchFamily="18" charset="0"/>
                <a:cs typeface="Times New Roman" panose="02020603050405020304" pitchFamily="18" charset="0"/>
              </a:rPr>
              <a:t>76. DOM: Delegación de Eventos</a:t>
            </a:r>
          </a:p>
        </p:txBody>
      </p:sp>
      <p:sp>
        <p:nvSpPr>
          <p:cNvPr id="3" name="Marcador de contenido 2">
            <a:extLst>
              <a:ext uri="{FF2B5EF4-FFF2-40B4-BE49-F238E27FC236}">
                <a16:creationId xmlns:a16="http://schemas.microsoft.com/office/drawing/2014/main" id="{C0DD8AFB-F74C-4412-B218-2BCEE5735D56}"/>
              </a:ext>
            </a:extLst>
          </p:cNvPr>
          <p:cNvSpPr>
            <a:spLocks noGrp="1"/>
          </p:cNvSpPr>
          <p:nvPr>
            <p:ph idx="1"/>
          </p:nvPr>
        </p:nvSpPr>
        <p:spPr>
          <a:xfrm>
            <a:off x="196948" y="872197"/>
            <a:ext cx="11844997" cy="5718515"/>
          </a:xfrm>
        </p:spPr>
        <p:txBody>
          <a:bodyPr>
            <a:normAutofit/>
          </a:bodyPr>
          <a:lstStyle/>
          <a:p>
            <a:pPr algn="just"/>
            <a:r>
              <a:rPr lang="es-MX" sz="2400" dirty="0">
                <a:latin typeface="Times New Roman" panose="02020603050405020304" pitchFamily="18" charset="0"/>
                <a:cs typeface="Times New Roman" panose="02020603050405020304" pitchFamily="18" charset="0"/>
              </a:rPr>
              <a:t>La delegación de eventos consiste en declarar un evento en el contenedor del elemento sobre el que queremos lanzarlo. Al estar declarado en el padre, ¿cómo sabe cuándo tiene que lanzarse el evento al hacer </a:t>
            </a:r>
            <a:r>
              <a:rPr lang="es-MX" sz="2400" dirty="0" err="1">
                <a:latin typeface="Times New Roman" panose="02020603050405020304" pitchFamily="18" charset="0"/>
                <a:cs typeface="Times New Roman" panose="02020603050405020304" pitchFamily="18" charset="0"/>
              </a:rPr>
              <a:t>click</a:t>
            </a:r>
            <a:r>
              <a:rPr lang="es-MX" sz="2400" dirty="0">
                <a:latin typeface="Times New Roman" panose="02020603050405020304" pitchFamily="18" charset="0"/>
                <a:cs typeface="Times New Roman" panose="02020603050405020304" pitchFamily="18" charset="0"/>
              </a:rPr>
              <a:t> en un botón determinado?</a:t>
            </a:r>
          </a:p>
          <a:p>
            <a:pPr algn="just"/>
            <a:endParaRPr lang="es-MX" sz="24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Cuando lanzamos un evento, el navegador crea un objeto evento, donde recoge las propiedades de dicho evento. Utilizando dicha información, comprobamos a través del target cuál es el elemento que lanza el evento. Entonces lo que se hace es comprobar si el target tiene la clase y si la tiene se lanzará el evento.</a:t>
            </a:r>
          </a:p>
          <a:p>
            <a:pPr algn="just"/>
            <a:endParaRPr lang="es-MX" sz="24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Para entenderlo de forma fácil, con la delegación de eventos tenemos un elemento que está continuamente escuchando si se lanza o no un evento y que tendrá que cumplir la condición que le pongamos. Para comprobar que se cumple esta condición podemos usar el método </a:t>
            </a:r>
            <a:r>
              <a:rPr lang="es-MX" sz="2400" b="1" dirty="0" err="1">
                <a:latin typeface="Times New Roman" panose="02020603050405020304" pitchFamily="18" charset="0"/>
                <a:cs typeface="Times New Roman" panose="02020603050405020304" pitchFamily="18" charset="0"/>
              </a:rPr>
              <a:t>matches</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que nos devuelve “true” si el elemento seleccionado coincide con el que le hemos pasado dentro del método o “false” si no coincide.</a:t>
            </a: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235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1FE738-12F5-4B9B-9FF7-61515301C469}"/>
              </a:ext>
            </a:extLst>
          </p:cNvPr>
          <p:cNvSpPr>
            <a:spLocks noGrp="1"/>
          </p:cNvSpPr>
          <p:nvPr>
            <p:ph type="title"/>
          </p:nvPr>
        </p:nvSpPr>
        <p:spPr/>
        <p:txBody>
          <a:bodyPr/>
          <a:lstStyle/>
          <a:p>
            <a:pPr algn="ctr"/>
            <a:r>
              <a:rPr lang="es-MX" b="1" i="0" dirty="0">
                <a:solidFill>
                  <a:schemeClr val="tx1"/>
                </a:solidFill>
                <a:effectLst/>
                <a:latin typeface="Times New Roman" panose="02020603050405020304" pitchFamily="18" charset="0"/>
                <a:cs typeface="Times New Roman" panose="02020603050405020304" pitchFamily="18" charset="0"/>
              </a:rPr>
              <a:t>Compuestos</a:t>
            </a:r>
            <a:r>
              <a:rPr lang="es-MX" b="0" i="0" dirty="0">
                <a:solidFill>
                  <a:schemeClr val="tx1"/>
                </a:solidFill>
                <a:effectLst/>
                <a:latin typeface="Times New Roman" panose="02020603050405020304" pitchFamily="18" charset="0"/>
                <a:cs typeface="Times New Roman" panose="02020603050405020304" pitchFamily="18" charset="0"/>
              </a:rPr>
              <a:t>: Se accede a la referencia del valor.</a:t>
            </a:r>
            <a:endParaRPr lang="es-MX" dirty="0">
              <a:solidFill>
                <a:schemeClr val="tx1"/>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3E76C411-EBB8-486B-8BF2-BBA19E9EBE52}"/>
              </a:ext>
            </a:extLst>
          </p:cNvPr>
          <p:cNvSpPr>
            <a:spLocks noGrp="1"/>
          </p:cNvSpPr>
          <p:nvPr>
            <p:ph idx="1"/>
          </p:nvPr>
        </p:nvSpPr>
        <p:spPr/>
        <p:txBody>
          <a:bodyPr/>
          <a:lstStyle/>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object = {}</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array = []</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function () { }</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Class {}</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etc.</a:t>
            </a:r>
          </a:p>
          <a:p>
            <a:endParaRPr lang="es-MX" dirty="0"/>
          </a:p>
        </p:txBody>
      </p:sp>
    </p:spTree>
    <p:extLst>
      <p:ext uri="{BB962C8B-B14F-4D97-AF65-F5344CB8AC3E}">
        <p14:creationId xmlns:p14="http://schemas.microsoft.com/office/powerpoint/2010/main" val="2995511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74A056A-6F7F-4AD0-A626-BB758AA093F7}"/>
              </a:ext>
            </a:extLst>
          </p:cNvPr>
          <p:cNvSpPr>
            <a:spLocks noGrp="1"/>
          </p:cNvSpPr>
          <p:nvPr>
            <p:ph idx="1"/>
          </p:nvPr>
        </p:nvSpPr>
        <p:spPr>
          <a:xfrm>
            <a:off x="450165" y="464234"/>
            <a:ext cx="11310425" cy="5430129"/>
          </a:xfrm>
        </p:spPr>
        <p:txBody>
          <a:bodyPr>
            <a:normAutofit/>
          </a:bodyPr>
          <a:lstStyle/>
          <a:p>
            <a:pPr algn="just"/>
            <a:r>
              <a:rPr lang="es-MX" sz="2400" dirty="0">
                <a:latin typeface="Times New Roman" panose="02020603050405020304" pitchFamily="18" charset="0"/>
                <a:cs typeface="Times New Roman" panose="02020603050405020304" pitchFamily="18" charset="0"/>
              </a:rPr>
              <a:t>Otra forma que tenemos de comprobar es si el target está contenido en cierto elemento para esto utilizaremos </a:t>
            </a:r>
            <a:r>
              <a:rPr lang="es-MX" sz="2400" b="1" dirty="0" err="1">
                <a:latin typeface="Times New Roman" panose="02020603050405020304" pitchFamily="18" charset="0"/>
                <a:cs typeface="Times New Roman" panose="02020603050405020304" pitchFamily="18" charset="0"/>
              </a:rPr>
              <a:t>Node.contains</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Este método igual que el </a:t>
            </a:r>
            <a:r>
              <a:rPr lang="es-MX" sz="2400" b="1" dirty="0" err="1">
                <a:latin typeface="Times New Roman" panose="02020603050405020304" pitchFamily="18" charset="0"/>
                <a:cs typeface="Times New Roman" panose="02020603050405020304" pitchFamily="18" charset="0"/>
              </a:rPr>
              <a:t>matches</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nos devuelve un booleano, en este caso, lo que comprueba es si el selector que le pasamos es descendiente directo del nodo. Es útil, por ejemplo, cuando queremos cerrar un modal haciendo </a:t>
            </a:r>
            <a:r>
              <a:rPr lang="es-MX" sz="2400" dirty="0" err="1">
                <a:latin typeface="Times New Roman" panose="02020603050405020304" pitchFamily="18" charset="0"/>
                <a:cs typeface="Times New Roman" panose="02020603050405020304" pitchFamily="18" charset="0"/>
              </a:rPr>
              <a:t>click</a:t>
            </a:r>
            <a:r>
              <a:rPr lang="es-MX" sz="2400" dirty="0">
                <a:latin typeface="Times New Roman" panose="02020603050405020304" pitchFamily="18" charset="0"/>
                <a:cs typeface="Times New Roman" panose="02020603050405020304" pitchFamily="18" charset="0"/>
              </a:rPr>
              <a:t> fuera de este.</a:t>
            </a:r>
          </a:p>
          <a:p>
            <a:pPr algn="just"/>
            <a:endParaRPr lang="es-MX" sz="24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La idea es que si tenemos muchos elementos manejados de manera similar podemos, en lugar de asignar un manejador a cada uno de ellos, poner un único manejador a su ancestro común.</a:t>
            </a:r>
          </a:p>
          <a:p>
            <a:pPr algn="just"/>
            <a:r>
              <a:rPr lang="es-MX" sz="2400" dirty="0">
                <a:latin typeface="Times New Roman" panose="02020603050405020304" pitchFamily="18" charset="0"/>
                <a:cs typeface="Times New Roman" panose="02020603050405020304" pitchFamily="18" charset="0"/>
              </a:rPr>
              <a:t>Es la manera para dejar de utilizar el método </a:t>
            </a:r>
            <a:r>
              <a:rPr lang="es-MX" sz="2400" dirty="0" err="1">
                <a:latin typeface="Times New Roman" panose="02020603050405020304" pitchFamily="18" charset="0"/>
                <a:cs typeface="Times New Roman" panose="02020603050405020304" pitchFamily="18" charset="0"/>
              </a:rPr>
              <a:t>addEventListener</a:t>
            </a:r>
            <a:r>
              <a:rPr lang="es-MX" sz="2400" dirty="0">
                <a:latin typeface="Times New Roman" panose="02020603050405020304" pitchFamily="18" charset="0"/>
                <a:cs typeface="Times New Roman" panose="02020603050405020304" pitchFamily="18" charset="0"/>
              </a:rPr>
              <a:t>() en cada nuevo evento, para asignar solo un método en el </a:t>
            </a:r>
            <a:r>
              <a:rPr lang="es-MX" sz="2400" dirty="0" err="1">
                <a:latin typeface="Times New Roman" panose="02020603050405020304" pitchFamily="18" charset="0"/>
                <a:cs typeface="Times New Roman" panose="02020603050405020304" pitchFamily="18" charset="0"/>
              </a:rPr>
              <a:t>document</a:t>
            </a:r>
            <a:r>
              <a:rPr lang="es-MX" sz="2400" dirty="0">
                <a:latin typeface="Times New Roman" panose="02020603050405020304" pitchFamily="18" charset="0"/>
                <a:cs typeface="Times New Roman" panose="02020603050405020304" pitchFamily="18" charset="0"/>
              </a:rPr>
              <a:t>. De ahí solo se evalúan con el condicional </a:t>
            </a:r>
            <a:r>
              <a:rPr lang="es-MX" sz="2400" dirty="0" err="1">
                <a:latin typeface="Times New Roman" panose="02020603050405020304" pitchFamily="18" charset="0"/>
                <a:cs typeface="Times New Roman" panose="02020603050405020304" pitchFamily="18" charset="0"/>
              </a:rPr>
              <a:t>if</a:t>
            </a:r>
            <a:r>
              <a:rPr lang="es-MX" sz="2400" dirty="0">
                <a:latin typeface="Times New Roman" panose="02020603050405020304" pitchFamily="18" charset="0"/>
                <a:cs typeface="Times New Roman" panose="02020603050405020304" pitchFamily="18" charset="0"/>
              </a:rPr>
              <a:t> y listo.</a:t>
            </a:r>
          </a:p>
          <a:p>
            <a:pPr algn="just"/>
            <a:endParaRPr lang="es-MX"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73341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B0EE7BD-082F-4B75-9B63-62AF08B8687D}"/>
              </a:ext>
            </a:extLst>
          </p:cNvPr>
          <p:cNvSpPr>
            <a:spLocks noGrp="1"/>
          </p:cNvSpPr>
          <p:nvPr>
            <p:ph idx="1"/>
          </p:nvPr>
        </p:nvSpPr>
        <p:spPr>
          <a:xfrm>
            <a:off x="275492" y="182880"/>
            <a:ext cx="11625776" cy="2152357"/>
          </a:xfrm>
        </p:spPr>
        <p:txBody>
          <a:bodyPr>
            <a:normAutofit/>
          </a:bodyPr>
          <a:lstStyle/>
          <a:p>
            <a:pPr algn="just"/>
            <a:r>
              <a:rPr lang="es-MX" sz="2000" b="1" dirty="0">
                <a:latin typeface="Times New Roman" panose="02020603050405020304" pitchFamily="18" charset="0"/>
                <a:cs typeface="Times New Roman" panose="02020603050405020304" pitchFamily="18" charset="0"/>
              </a:rPr>
              <a:t>Ejemplo: C</a:t>
            </a:r>
            <a:r>
              <a:rPr lang="es-MX" sz="2000" dirty="0">
                <a:latin typeface="Times New Roman" panose="02020603050405020304" pitchFamily="18" charset="0"/>
                <a:cs typeface="Times New Roman" panose="02020603050405020304" pitchFamily="18" charset="0"/>
              </a:rPr>
              <a:t>reamos una función declarada con el nombre </a:t>
            </a:r>
            <a:r>
              <a:rPr lang="es-MX" sz="2000" dirty="0" err="1">
                <a:latin typeface="Times New Roman" panose="02020603050405020304" pitchFamily="18" charset="0"/>
                <a:cs typeface="Times New Roman" panose="02020603050405020304" pitchFamily="18" charset="0"/>
              </a:rPr>
              <a:t>flujoEventos</a:t>
            </a:r>
            <a:r>
              <a:rPr lang="es-MX" sz="2000" dirty="0">
                <a:latin typeface="Times New Roman" panose="02020603050405020304" pitchFamily="18" charset="0"/>
                <a:cs typeface="Times New Roman" panose="02020603050405020304" pitchFamily="18" charset="0"/>
              </a:rPr>
              <a:t>.</a:t>
            </a:r>
          </a:p>
          <a:p>
            <a:pPr algn="just"/>
            <a:r>
              <a:rPr lang="es-MX" sz="2000" dirty="0">
                <a:latin typeface="Times New Roman" panose="02020603050405020304" pitchFamily="18" charset="0"/>
                <a:cs typeface="Times New Roman" panose="02020603050405020304" pitchFamily="18" charset="0"/>
              </a:rPr>
              <a:t>Enseguida aplicamos un método </a:t>
            </a:r>
            <a:r>
              <a:rPr lang="es-MX" sz="2000" dirty="0" err="1">
                <a:latin typeface="Times New Roman" panose="02020603050405020304" pitchFamily="18" charset="0"/>
                <a:cs typeface="Times New Roman" panose="02020603050405020304" pitchFamily="18" charset="0"/>
              </a:rPr>
              <a:t>addEventListener</a:t>
            </a:r>
            <a:r>
              <a:rPr lang="es-MX" sz="2000" dirty="0">
                <a:latin typeface="Times New Roman" panose="02020603050405020304" pitchFamily="18" charset="0"/>
                <a:cs typeface="Times New Roman" panose="02020603050405020304" pitchFamily="18" charset="0"/>
              </a:rPr>
              <a:t>() directamente en el documento(</a:t>
            </a:r>
            <a:r>
              <a:rPr lang="es-MX" sz="2000" dirty="0" err="1">
                <a:latin typeface="Times New Roman" panose="02020603050405020304" pitchFamily="18" charset="0"/>
                <a:cs typeface="Times New Roman" panose="02020603050405020304" pitchFamily="18" charset="0"/>
              </a:rPr>
              <a:t>document</a:t>
            </a:r>
            <a:r>
              <a:rPr lang="es-MX" sz="2000" dirty="0">
                <a:latin typeface="Times New Roman" panose="02020603050405020304" pitchFamily="18" charset="0"/>
                <a:cs typeface="Times New Roman" panose="02020603050405020304" pitchFamily="18" charset="0"/>
              </a:rPr>
              <a:t>) del HTML, en el cual como primer parámetro agregaremos el evento a utilizar el cual será “</a:t>
            </a:r>
            <a:r>
              <a:rPr lang="es-MX" sz="2000" dirty="0" err="1">
                <a:latin typeface="Times New Roman" panose="02020603050405020304" pitchFamily="18" charset="0"/>
                <a:cs typeface="Times New Roman" panose="02020603050405020304" pitchFamily="18" charset="0"/>
              </a:rPr>
              <a:t>click</a:t>
            </a:r>
            <a:r>
              <a:rPr lang="es-MX" sz="2000" dirty="0">
                <a:latin typeface="Times New Roman" panose="02020603050405020304" pitchFamily="18" charset="0"/>
                <a:cs typeface="Times New Roman" panose="02020603050405020304" pitchFamily="18" charset="0"/>
              </a:rPr>
              <a:t>” y enseguida una </a:t>
            </a:r>
            <a:r>
              <a:rPr lang="es-MX" sz="2000" dirty="0" err="1">
                <a:latin typeface="Times New Roman" panose="02020603050405020304" pitchFamily="18" charset="0"/>
                <a:cs typeface="Times New Roman" panose="02020603050405020304" pitchFamily="18" charset="0"/>
              </a:rPr>
              <a:t>arrow</a:t>
            </a:r>
            <a:r>
              <a:rPr lang="es-MX" sz="2000" dirty="0">
                <a:latin typeface="Times New Roman" panose="02020603050405020304" pitchFamily="18" charset="0"/>
                <a:cs typeface="Times New Roman" panose="02020603050405020304" pitchFamily="18" charset="0"/>
              </a:rPr>
              <a:t> </a:t>
            </a:r>
            <a:r>
              <a:rPr lang="es-MX" sz="2000" dirty="0" err="1">
                <a:latin typeface="Times New Roman" panose="02020603050405020304" pitchFamily="18" charset="0"/>
                <a:cs typeface="Times New Roman" panose="02020603050405020304" pitchFamily="18" charset="0"/>
              </a:rPr>
              <a:t>fuction</a:t>
            </a:r>
            <a:r>
              <a:rPr lang="es-MX" sz="2000" dirty="0">
                <a:latin typeface="Times New Roman" panose="02020603050405020304" pitchFamily="18" charset="0"/>
                <a:cs typeface="Times New Roman" panose="02020603050405020304" pitchFamily="18" charset="0"/>
              </a:rPr>
              <a:t>, dentro de esta se agregan dos condicionales </a:t>
            </a:r>
            <a:r>
              <a:rPr lang="es-MX" sz="2000" dirty="0" err="1">
                <a:latin typeface="Times New Roman" panose="02020603050405020304" pitchFamily="18" charset="0"/>
                <a:cs typeface="Times New Roman" panose="02020603050405020304" pitchFamily="18" charset="0"/>
              </a:rPr>
              <a:t>if</a:t>
            </a:r>
            <a:r>
              <a:rPr lang="es-MX" sz="2000" dirty="0">
                <a:latin typeface="Times New Roman" panose="02020603050405020304" pitchFamily="18" charset="0"/>
                <a:cs typeface="Times New Roman" panose="02020603050405020304" pitchFamily="18" charset="0"/>
              </a:rPr>
              <a:t> para evaluar, con el método .</a:t>
            </a:r>
            <a:r>
              <a:rPr lang="es-MX" sz="2000" dirty="0" err="1">
                <a:latin typeface="Times New Roman" panose="02020603050405020304" pitchFamily="18" charset="0"/>
                <a:cs typeface="Times New Roman" panose="02020603050405020304" pitchFamily="18" charset="0"/>
              </a:rPr>
              <a:t>matches</a:t>
            </a:r>
            <a:r>
              <a:rPr lang="es-MX" sz="2000" dirty="0">
                <a:latin typeface="Times New Roman" panose="02020603050405020304" pitchFamily="18" charset="0"/>
                <a:cs typeface="Times New Roman" panose="02020603050405020304" pitchFamily="18" charset="0"/>
              </a:rPr>
              <a:t>() si se da </a:t>
            </a:r>
            <a:r>
              <a:rPr lang="es-MX" sz="2000" dirty="0" err="1">
                <a:latin typeface="Times New Roman" panose="02020603050405020304" pitchFamily="18" charset="0"/>
                <a:cs typeface="Times New Roman" panose="02020603050405020304" pitchFamily="18" charset="0"/>
              </a:rPr>
              <a:t>click</a:t>
            </a:r>
            <a:r>
              <a:rPr lang="es-MX" sz="2000" dirty="0">
                <a:latin typeface="Times New Roman" panose="02020603050405020304" pitchFamily="18" charset="0"/>
                <a:cs typeface="Times New Roman" panose="02020603050405020304" pitchFamily="18" charset="0"/>
              </a:rPr>
              <a:t> en los dos elementos ingresados, los </a:t>
            </a:r>
            <a:r>
              <a:rPr lang="es-MX" sz="2000" dirty="0" err="1">
                <a:latin typeface="Times New Roman" panose="02020603050405020304" pitchFamily="18" charset="0"/>
                <a:cs typeface="Times New Roman" panose="02020603050405020304" pitchFamily="18" charset="0"/>
              </a:rPr>
              <a:t>div</a:t>
            </a:r>
            <a:r>
              <a:rPr lang="es-MX" sz="2000" dirty="0">
                <a:latin typeface="Times New Roman" panose="02020603050405020304" pitchFamily="18" charset="0"/>
                <a:cs typeface="Times New Roman" panose="02020603050405020304" pitchFamily="18" charset="0"/>
              </a:rPr>
              <a:t> y el link a, lanzara un true que activara y ejecutara el código, de lo contrario lanzara un false y no los ejecutara.</a:t>
            </a:r>
          </a:p>
        </p:txBody>
      </p:sp>
      <p:pic>
        <p:nvPicPr>
          <p:cNvPr id="4" name="Imagen 3">
            <a:extLst>
              <a:ext uri="{FF2B5EF4-FFF2-40B4-BE49-F238E27FC236}">
                <a16:creationId xmlns:a16="http://schemas.microsoft.com/office/drawing/2014/main" id="{7F9ECF1B-61FA-4CEB-AB7C-9386CF801444}"/>
              </a:ext>
            </a:extLst>
          </p:cNvPr>
          <p:cNvPicPr>
            <a:picLocks noChangeAspect="1"/>
          </p:cNvPicPr>
          <p:nvPr/>
        </p:nvPicPr>
        <p:blipFill>
          <a:blip r:embed="rId2"/>
          <a:stretch>
            <a:fillRect/>
          </a:stretch>
        </p:blipFill>
        <p:spPr>
          <a:xfrm>
            <a:off x="0" y="2440608"/>
            <a:ext cx="12191999" cy="4417391"/>
          </a:xfrm>
          <a:prstGeom prst="rect">
            <a:avLst/>
          </a:prstGeom>
        </p:spPr>
      </p:pic>
      <p:sp>
        <p:nvSpPr>
          <p:cNvPr id="5" name="CuadroTexto 4">
            <a:extLst>
              <a:ext uri="{FF2B5EF4-FFF2-40B4-BE49-F238E27FC236}">
                <a16:creationId xmlns:a16="http://schemas.microsoft.com/office/drawing/2014/main" id="{CDE23F27-54B8-451D-9996-0774AC308839}"/>
              </a:ext>
            </a:extLst>
          </p:cNvPr>
          <p:cNvSpPr txBox="1"/>
          <p:nvPr/>
        </p:nvSpPr>
        <p:spPr>
          <a:xfrm>
            <a:off x="8215532" y="4797083"/>
            <a:ext cx="3685736" cy="1200329"/>
          </a:xfrm>
          <a:prstGeom prst="rect">
            <a:avLst/>
          </a:prstGeom>
          <a:noFill/>
        </p:spPr>
        <p:txBody>
          <a:bodyPr wrap="square" rtlCol="0">
            <a:spAutoFit/>
          </a:bodyPr>
          <a:lstStyle/>
          <a:p>
            <a:pPr algn="just"/>
            <a:r>
              <a:rPr lang="es-MX" dirty="0">
                <a:solidFill>
                  <a:schemeClr val="bg1"/>
                </a:solidFill>
                <a:latin typeface="Times New Roman" panose="02020603050405020304" pitchFamily="18" charset="0"/>
                <a:cs typeface="Times New Roman" panose="02020603050405020304" pitchFamily="18" charset="0"/>
              </a:rPr>
              <a:t>Ya no hace falta el método  </a:t>
            </a:r>
            <a:r>
              <a:rPr lang="es-MX" dirty="0" err="1">
                <a:solidFill>
                  <a:schemeClr val="bg1"/>
                </a:solidFill>
                <a:latin typeface="Times New Roman" panose="02020603050405020304" pitchFamily="18" charset="0"/>
                <a:cs typeface="Times New Roman" panose="02020603050405020304" pitchFamily="18" charset="0"/>
              </a:rPr>
              <a:t>stopPropagation</a:t>
            </a:r>
            <a:r>
              <a:rPr lang="es-MX" dirty="0">
                <a:solidFill>
                  <a:schemeClr val="bg1"/>
                </a:solidFill>
                <a:latin typeface="Times New Roman" panose="02020603050405020304" pitchFamily="18" charset="0"/>
                <a:cs typeface="Times New Roman" panose="02020603050405020304" pitchFamily="18" charset="0"/>
              </a:rPr>
              <a:t>, porque ya no hay un elemento padre, el evento ya esta en el elemento raíz el </a:t>
            </a:r>
            <a:r>
              <a:rPr lang="es-MX" dirty="0" err="1">
                <a:solidFill>
                  <a:schemeClr val="bg1"/>
                </a:solidFill>
                <a:latin typeface="Times New Roman" panose="02020603050405020304" pitchFamily="18" charset="0"/>
                <a:cs typeface="Times New Roman" panose="02020603050405020304" pitchFamily="18" charset="0"/>
              </a:rPr>
              <a:t>document</a:t>
            </a:r>
            <a:r>
              <a:rPr lang="es-MX" dirty="0">
                <a:solidFill>
                  <a:schemeClr val="bg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2433757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309F67-6206-4975-98EE-F34CB61A88EF}"/>
              </a:ext>
            </a:extLst>
          </p:cNvPr>
          <p:cNvSpPr>
            <a:spLocks noGrp="1"/>
          </p:cNvSpPr>
          <p:nvPr>
            <p:ph type="title"/>
          </p:nvPr>
        </p:nvSpPr>
        <p:spPr>
          <a:xfrm>
            <a:off x="838200" y="0"/>
            <a:ext cx="10515600" cy="1325563"/>
          </a:xfrm>
        </p:spPr>
        <p:txBody>
          <a:bodyPr/>
          <a:lstStyle/>
          <a:p>
            <a:pPr algn="ctr"/>
            <a:r>
              <a:rPr lang="es-MX" b="1" dirty="0">
                <a:latin typeface="Times New Roman" panose="02020603050405020304" pitchFamily="18" charset="0"/>
                <a:cs typeface="Times New Roman" panose="02020603050405020304" pitchFamily="18" charset="0"/>
              </a:rPr>
              <a:t>BOM: Browser </a:t>
            </a:r>
            <a:r>
              <a:rPr lang="es-MX" b="1" dirty="0" err="1">
                <a:latin typeface="Times New Roman" panose="02020603050405020304" pitchFamily="18" charset="0"/>
                <a:cs typeface="Times New Roman" panose="02020603050405020304" pitchFamily="18" charset="0"/>
              </a:rPr>
              <a:t>Object</a:t>
            </a:r>
            <a:r>
              <a:rPr lang="es-MX" b="1" dirty="0">
                <a:latin typeface="Times New Roman" panose="02020603050405020304" pitchFamily="18" charset="0"/>
                <a:cs typeface="Times New Roman" panose="02020603050405020304" pitchFamily="18" charset="0"/>
              </a:rPr>
              <a:t> </a:t>
            </a:r>
            <a:r>
              <a:rPr lang="es-MX" b="1" dirty="0" err="1">
                <a:latin typeface="Times New Roman" panose="02020603050405020304" pitchFamily="18" charset="0"/>
                <a:cs typeface="Times New Roman" panose="02020603050405020304" pitchFamily="18" charset="0"/>
              </a:rPr>
              <a:t>Model</a:t>
            </a:r>
            <a:endParaRPr lang="es-MX"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9406D1F6-BB5F-42FD-8469-635A1E5A0F94}"/>
              </a:ext>
            </a:extLst>
          </p:cNvPr>
          <p:cNvSpPr>
            <a:spLocks noGrp="1"/>
          </p:cNvSpPr>
          <p:nvPr>
            <p:ph idx="1"/>
          </p:nvPr>
        </p:nvSpPr>
        <p:spPr>
          <a:xfrm>
            <a:off x="633046" y="1463040"/>
            <a:ext cx="11183816" cy="4811151"/>
          </a:xfrm>
        </p:spPr>
        <p:txBody>
          <a:bodyPr>
            <a:normAutofit/>
          </a:bodyPr>
          <a:lstStyle/>
          <a:p>
            <a:pPr algn="just"/>
            <a:r>
              <a:rPr lang="es-MX" sz="2400" dirty="0">
                <a:latin typeface="Times New Roman" panose="02020603050405020304" pitchFamily="18" charset="0"/>
                <a:cs typeface="Times New Roman" panose="02020603050405020304" pitchFamily="18" charset="0"/>
              </a:rPr>
              <a:t>El Modelo de Objetos del Navegador es un API que permite acceder y modificar las propiedades de las ventanas del propio navegador.</a:t>
            </a:r>
          </a:p>
          <a:p>
            <a:pPr algn="just"/>
            <a:endParaRPr lang="es-MX" sz="24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Mediante el BOM, es posible redimensionar y mover la ventana del navegador y realizar muchas otras manipulaciones no relacionadas con el contenido de la página HTML.</a:t>
            </a:r>
          </a:p>
          <a:p>
            <a:pPr algn="just"/>
            <a:endParaRPr lang="es-MX" sz="24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El mayor inconveniente del BOM es que, a diferencia del DOM, no es un API estándar, cada navegador lo puede interpretar de diferente manera, sin embargo, en los últimos años los navegadores están más estandarizados entre sí.</a:t>
            </a:r>
          </a:p>
          <a:p>
            <a:pPr algn="just"/>
            <a:endParaRPr lang="es-MX"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25848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ECAC86-E7A9-4F25-B618-AF6DC7424082}"/>
              </a:ext>
            </a:extLst>
          </p:cNvPr>
          <p:cNvSpPr>
            <a:spLocks noGrp="1"/>
          </p:cNvSpPr>
          <p:nvPr>
            <p:ph type="title"/>
          </p:nvPr>
        </p:nvSpPr>
        <p:spPr>
          <a:xfrm>
            <a:off x="838200" y="18255"/>
            <a:ext cx="10515600" cy="910213"/>
          </a:xfrm>
        </p:spPr>
        <p:txBody>
          <a:bodyPr/>
          <a:lstStyle/>
          <a:p>
            <a:pPr algn="ctr"/>
            <a:r>
              <a:rPr lang="es-MX" b="1" dirty="0">
                <a:latin typeface="Times New Roman" panose="02020603050405020304" pitchFamily="18" charset="0"/>
                <a:cs typeface="Times New Roman" panose="02020603050405020304" pitchFamily="18" charset="0"/>
              </a:rPr>
              <a:t>77. BOM: Propiedades y Eventos</a:t>
            </a:r>
          </a:p>
        </p:txBody>
      </p:sp>
      <p:pic>
        <p:nvPicPr>
          <p:cNvPr id="5" name="Imagen 4">
            <a:extLst>
              <a:ext uri="{FF2B5EF4-FFF2-40B4-BE49-F238E27FC236}">
                <a16:creationId xmlns:a16="http://schemas.microsoft.com/office/drawing/2014/main" id="{488FC0CD-DA8B-41AF-99A1-3CD5A5C3835A}"/>
              </a:ext>
            </a:extLst>
          </p:cNvPr>
          <p:cNvPicPr>
            <a:picLocks noChangeAspect="1"/>
          </p:cNvPicPr>
          <p:nvPr/>
        </p:nvPicPr>
        <p:blipFill>
          <a:blip r:embed="rId2"/>
          <a:stretch>
            <a:fillRect/>
          </a:stretch>
        </p:blipFill>
        <p:spPr>
          <a:xfrm>
            <a:off x="0" y="972339"/>
            <a:ext cx="6246055" cy="3242000"/>
          </a:xfrm>
          <a:prstGeom prst="rect">
            <a:avLst/>
          </a:prstGeom>
        </p:spPr>
      </p:pic>
      <p:pic>
        <p:nvPicPr>
          <p:cNvPr id="7" name="Imagen 6">
            <a:extLst>
              <a:ext uri="{FF2B5EF4-FFF2-40B4-BE49-F238E27FC236}">
                <a16:creationId xmlns:a16="http://schemas.microsoft.com/office/drawing/2014/main" id="{672044EC-E092-4FE8-93F2-793A145FD9ED}"/>
              </a:ext>
            </a:extLst>
          </p:cNvPr>
          <p:cNvPicPr>
            <a:picLocks noChangeAspect="1"/>
          </p:cNvPicPr>
          <p:nvPr/>
        </p:nvPicPr>
        <p:blipFill>
          <a:blip r:embed="rId3"/>
          <a:stretch>
            <a:fillRect/>
          </a:stretch>
        </p:blipFill>
        <p:spPr>
          <a:xfrm>
            <a:off x="5467031" y="4214339"/>
            <a:ext cx="6724969" cy="2565687"/>
          </a:xfrm>
          <a:prstGeom prst="rect">
            <a:avLst/>
          </a:prstGeom>
        </p:spPr>
      </p:pic>
      <p:pic>
        <p:nvPicPr>
          <p:cNvPr id="9" name="Imagen 8">
            <a:extLst>
              <a:ext uri="{FF2B5EF4-FFF2-40B4-BE49-F238E27FC236}">
                <a16:creationId xmlns:a16="http://schemas.microsoft.com/office/drawing/2014/main" id="{BD22BA07-79C2-4DB9-91CF-1876FCF99903}"/>
              </a:ext>
            </a:extLst>
          </p:cNvPr>
          <p:cNvPicPr>
            <a:picLocks noChangeAspect="1"/>
          </p:cNvPicPr>
          <p:nvPr/>
        </p:nvPicPr>
        <p:blipFill>
          <a:blip r:embed="rId4"/>
          <a:stretch>
            <a:fillRect/>
          </a:stretch>
        </p:blipFill>
        <p:spPr>
          <a:xfrm>
            <a:off x="599049" y="4699180"/>
            <a:ext cx="4422665" cy="1715688"/>
          </a:xfrm>
          <a:prstGeom prst="rect">
            <a:avLst/>
          </a:prstGeom>
        </p:spPr>
      </p:pic>
      <p:pic>
        <p:nvPicPr>
          <p:cNvPr id="11" name="Imagen 10">
            <a:extLst>
              <a:ext uri="{FF2B5EF4-FFF2-40B4-BE49-F238E27FC236}">
                <a16:creationId xmlns:a16="http://schemas.microsoft.com/office/drawing/2014/main" id="{CC2BB639-056A-446F-9F77-94E28ADAEF8D}"/>
              </a:ext>
            </a:extLst>
          </p:cNvPr>
          <p:cNvPicPr>
            <a:picLocks noChangeAspect="1"/>
          </p:cNvPicPr>
          <p:nvPr/>
        </p:nvPicPr>
        <p:blipFill>
          <a:blip r:embed="rId5"/>
          <a:stretch>
            <a:fillRect/>
          </a:stretch>
        </p:blipFill>
        <p:spPr>
          <a:xfrm>
            <a:off x="6246055" y="2152116"/>
            <a:ext cx="4696501" cy="2016503"/>
          </a:xfrm>
          <a:prstGeom prst="rect">
            <a:avLst/>
          </a:prstGeom>
        </p:spPr>
      </p:pic>
    </p:spTree>
    <p:extLst>
      <p:ext uri="{BB962C8B-B14F-4D97-AF65-F5344CB8AC3E}">
        <p14:creationId xmlns:p14="http://schemas.microsoft.com/office/powerpoint/2010/main" val="19662957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7B8EBD6-82BD-4CF2-9757-D8C1554AD13A}"/>
              </a:ext>
            </a:extLst>
          </p:cNvPr>
          <p:cNvSpPr>
            <a:spLocks noGrp="1"/>
          </p:cNvSpPr>
          <p:nvPr>
            <p:ph idx="1"/>
          </p:nvPr>
        </p:nvSpPr>
        <p:spPr>
          <a:xfrm>
            <a:off x="379827" y="253218"/>
            <a:ext cx="11366695" cy="5923745"/>
          </a:xfrm>
        </p:spPr>
        <p:txBody>
          <a:bodyPr>
            <a:normAutofit/>
          </a:bodyPr>
          <a:lstStyle/>
          <a:p>
            <a:r>
              <a:rPr lang="es-MX" sz="2400" dirty="0">
                <a:latin typeface="Times New Roman" panose="02020603050405020304" pitchFamily="18" charset="0"/>
                <a:cs typeface="Times New Roman" panose="02020603050405020304" pitchFamily="18" charset="0"/>
              </a:rPr>
              <a:t>Dentro de tu pantalla podemos identificar en que coordenada de tu pantalla comienza a dibujarse la ventana de tu navegador</a:t>
            </a:r>
          </a:p>
          <a:p>
            <a:r>
              <a:rPr lang="es-MX" sz="2400" dirty="0">
                <a:latin typeface="Times New Roman" panose="02020603050405020304" pitchFamily="18" charset="0"/>
                <a:cs typeface="Times New Roman" panose="02020603050405020304" pitchFamily="18" charset="0"/>
              </a:rPr>
              <a:t>load (cargar)este evento se va ejecutar justamente cuando la ventana de tu navegador termine de cargar.</a:t>
            </a:r>
          </a:p>
        </p:txBody>
      </p:sp>
      <p:pic>
        <p:nvPicPr>
          <p:cNvPr id="5" name="Imagen 4">
            <a:extLst>
              <a:ext uri="{FF2B5EF4-FFF2-40B4-BE49-F238E27FC236}">
                <a16:creationId xmlns:a16="http://schemas.microsoft.com/office/drawing/2014/main" id="{F1236D41-45DA-445D-AFD3-2B66498AD007}"/>
              </a:ext>
            </a:extLst>
          </p:cNvPr>
          <p:cNvPicPr>
            <a:picLocks noChangeAspect="1"/>
          </p:cNvPicPr>
          <p:nvPr/>
        </p:nvPicPr>
        <p:blipFill>
          <a:blip r:embed="rId2"/>
          <a:stretch>
            <a:fillRect/>
          </a:stretch>
        </p:blipFill>
        <p:spPr>
          <a:xfrm>
            <a:off x="445477" y="2400627"/>
            <a:ext cx="7094030" cy="2056746"/>
          </a:xfrm>
          <a:prstGeom prst="rect">
            <a:avLst/>
          </a:prstGeom>
        </p:spPr>
      </p:pic>
      <p:pic>
        <p:nvPicPr>
          <p:cNvPr id="7" name="Imagen 6">
            <a:extLst>
              <a:ext uri="{FF2B5EF4-FFF2-40B4-BE49-F238E27FC236}">
                <a16:creationId xmlns:a16="http://schemas.microsoft.com/office/drawing/2014/main" id="{F64CD074-CF84-4753-AF3C-B1A12A46DFA8}"/>
              </a:ext>
            </a:extLst>
          </p:cNvPr>
          <p:cNvPicPr>
            <a:picLocks noChangeAspect="1"/>
          </p:cNvPicPr>
          <p:nvPr/>
        </p:nvPicPr>
        <p:blipFill>
          <a:blip r:embed="rId3"/>
          <a:stretch>
            <a:fillRect/>
          </a:stretch>
        </p:blipFill>
        <p:spPr>
          <a:xfrm>
            <a:off x="7984546" y="2198994"/>
            <a:ext cx="4019677" cy="3048255"/>
          </a:xfrm>
          <a:prstGeom prst="rect">
            <a:avLst/>
          </a:prstGeom>
        </p:spPr>
      </p:pic>
      <p:sp>
        <p:nvSpPr>
          <p:cNvPr id="9" name="CuadroTexto 8">
            <a:extLst>
              <a:ext uri="{FF2B5EF4-FFF2-40B4-BE49-F238E27FC236}">
                <a16:creationId xmlns:a16="http://schemas.microsoft.com/office/drawing/2014/main" id="{9B3AA218-C88F-4743-8766-50C11360B13F}"/>
              </a:ext>
            </a:extLst>
          </p:cNvPr>
          <p:cNvSpPr txBox="1"/>
          <p:nvPr/>
        </p:nvSpPr>
        <p:spPr>
          <a:xfrm>
            <a:off x="6710289" y="5512051"/>
            <a:ext cx="5293934" cy="400110"/>
          </a:xfrm>
          <a:prstGeom prst="rect">
            <a:avLst/>
          </a:prstGeom>
          <a:noFill/>
        </p:spPr>
        <p:txBody>
          <a:bodyPr wrap="square" rtlCol="0">
            <a:spAutoFit/>
          </a:bodyPr>
          <a:lstStyle/>
          <a:p>
            <a:r>
              <a:rPr lang="es-MX" sz="2000" dirty="0">
                <a:latin typeface="Times New Roman" panose="02020603050405020304" pitchFamily="18" charset="0"/>
                <a:cs typeface="Times New Roman" panose="02020603050405020304" pitchFamily="18" charset="0"/>
              </a:rPr>
              <a:t>Se carga primero el evento </a:t>
            </a:r>
            <a:r>
              <a:rPr lang="es-MX" sz="2000" dirty="0" err="1">
                <a:latin typeface="Times New Roman" panose="02020603050405020304" pitchFamily="18" charset="0"/>
                <a:cs typeface="Times New Roman" panose="02020603050405020304" pitchFamily="18" charset="0"/>
              </a:rPr>
              <a:t>DOMContentLoaded</a:t>
            </a:r>
            <a:endParaRPr lang="es-MX"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7015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2DD8AF4-66CF-46B5-9568-52A47C8012C2}"/>
              </a:ext>
            </a:extLst>
          </p:cNvPr>
          <p:cNvSpPr>
            <a:spLocks noGrp="1"/>
          </p:cNvSpPr>
          <p:nvPr>
            <p:ph idx="1"/>
          </p:nvPr>
        </p:nvSpPr>
        <p:spPr>
          <a:xfrm>
            <a:off x="243839" y="189913"/>
            <a:ext cx="11704320" cy="6428935"/>
          </a:xfrm>
        </p:spPr>
        <p:txBody>
          <a:bodyPr>
            <a:normAutofit/>
          </a:bodyPr>
          <a:lstStyle/>
          <a:p>
            <a:pPr algn="just"/>
            <a:r>
              <a:rPr lang="es-MX" sz="2400" dirty="0">
                <a:latin typeface="Times New Roman" panose="02020603050405020304" pitchFamily="18" charset="0"/>
                <a:cs typeface="Times New Roman" panose="02020603050405020304" pitchFamily="18" charset="0"/>
              </a:rPr>
              <a:t>Es una mejor practica para cuando tengamos que hacer que algo cargue en cuanto el DOM este listo es mucho mas eficiente trabajar con el evento </a:t>
            </a:r>
            <a:r>
              <a:rPr lang="es-MX" sz="2400" dirty="0" err="1">
                <a:latin typeface="Times New Roman" panose="02020603050405020304" pitchFamily="18" charset="0"/>
                <a:cs typeface="Times New Roman" panose="02020603050405020304" pitchFamily="18" charset="0"/>
              </a:rPr>
              <a:t>DOMContentLoaded</a:t>
            </a:r>
            <a:r>
              <a:rPr lang="es-MX" sz="2400" dirty="0">
                <a:latin typeface="Times New Roman" panose="02020603050405020304" pitchFamily="18" charset="0"/>
                <a:cs typeface="Times New Roman" panose="02020603050405020304" pitchFamily="18" charset="0"/>
              </a:rPr>
              <a:t> que con el evento load, sobre todo cuando se estes realizando peticiones asíncronas. Porque el evento </a:t>
            </a:r>
            <a:r>
              <a:rPr lang="es-MX" sz="2400" dirty="0" err="1">
                <a:latin typeface="Times New Roman" panose="02020603050405020304" pitchFamily="18" charset="0"/>
                <a:cs typeface="Times New Roman" panose="02020603050405020304" pitchFamily="18" charset="0"/>
              </a:rPr>
              <a:t>DOMContentLoaded</a:t>
            </a:r>
            <a:r>
              <a:rPr lang="es-MX" sz="2400" dirty="0">
                <a:latin typeface="Times New Roman" panose="02020603050405020304" pitchFamily="18" charset="0"/>
                <a:cs typeface="Times New Roman" panose="02020603050405020304" pitchFamily="18" charset="0"/>
              </a:rPr>
              <a:t> es disparado cuando el documento HTML a sido cargado y </a:t>
            </a:r>
            <a:r>
              <a:rPr lang="es-MX" sz="2400" dirty="0" err="1">
                <a:latin typeface="Times New Roman" panose="02020603050405020304" pitchFamily="18" charset="0"/>
                <a:cs typeface="Times New Roman" panose="02020603050405020304" pitchFamily="18" charset="0"/>
              </a:rPr>
              <a:t>parseado</a:t>
            </a:r>
            <a:r>
              <a:rPr lang="es-MX" sz="2400" dirty="0">
                <a:latin typeface="Times New Roman" panose="02020603050405020304" pitchFamily="18" charset="0"/>
                <a:cs typeface="Times New Roman" panose="02020603050405020304" pitchFamily="18" charset="0"/>
              </a:rPr>
              <a:t>, es decir cuando el navegador tenga todas las etiquetas del </a:t>
            </a:r>
            <a:r>
              <a:rPr lang="es-MX" sz="2400" dirty="0" err="1">
                <a:latin typeface="Times New Roman" panose="02020603050405020304" pitchFamily="18" charset="0"/>
                <a:cs typeface="Times New Roman" panose="02020603050405020304" pitchFamily="18" charset="0"/>
              </a:rPr>
              <a:t>arbol</a:t>
            </a:r>
            <a:r>
              <a:rPr lang="es-MX" sz="2400" dirty="0">
                <a:latin typeface="Times New Roman" panose="02020603050405020304" pitchFamily="18" charset="0"/>
                <a:cs typeface="Times New Roman" panose="02020603050405020304" pitchFamily="18" charset="0"/>
              </a:rPr>
              <a:t> del DOM desde el &lt;!DOCTYPE </a:t>
            </a:r>
            <a:r>
              <a:rPr lang="es-MX" sz="2400" dirty="0" err="1">
                <a:latin typeface="Times New Roman" panose="02020603050405020304" pitchFamily="18" charset="0"/>
                <a:cs typeface="Times New Roman" panose="02020603050405020304" pitchFamily="18" charset="0"/>
              </a:rPr>
              <a:t>html</a:t>
            </a:r>
            <a:r>
              <a:rPr lang="es-MX" sz="2400" dirty="0">
                <a:latin typeface="Times New Roman" panose="02020603050405020304" pitchFamily="18" charset="0"/>
                <a:cs typeface="Times New Roman" panose="02020603050405020304" pitchFamily="18" charset="0"/>
              </a:rPr>
              <a:t>&gt; hasta &lt;/</a:t>
            </a:r>
            <a:r>
              <a:rPr lang="es-MX" sz="2400" dirty="0" err="1">
                <a:latin typeface="Times New Roman" panose="02020603050405020304" pitchFamily="18" charset="0"/>
                <a:cs typeface="Times New Roman" panose="02020603050405020304" pitchFamily="18" charset="0"/>
              </a:rPr>
              <a:t>html</a:t>
            </a:r>
            <a:r>
              <a:rPr lang="es-MX" sz="2400" dirty="0">
                <a:latin typeface="Times New Roman" panose="02020603050405020304" pitchFamily="18" charset="0"/>
                <a:cs typeface="Times New Roman" panose="02020603050405020304" pitchFamily="18" charset="0"/>
              </a:rPr>
              <a:t>&gt;.</a:t>
            </a:r>
          </a:p>
        </p:txBody>
      </p:sp>
      <p:pic>
        <p:nvPicPr>
          <p:cNvPr id="5" name="Imagen 4">
            <a:extLst>
              <a:ext uri="{FF2B5EF4-FFF2-40B4-BE49-F238E27FC236}">
                <a16:creationId xmlns:a16="http://schemas.microsoft.com/office/drawing/2014/main" id="{4355B49D-BA4F-432D-AF55-11C6C947D36B}"/>
              </a:ext>
            </a:extLst>
          </p:cNvPr>
          <p:cNvPicPr>
            <a:picLocks noChangeAspect="1"/>
          </p:cNvPicPr>
          <p:nvPr/>
        </p:nvPicPr>
        <p:blipFill>
          <a:blip r:embed="rId2"/>
          <a:stretch>
            <a:fillRect/>
          </a:stretch>
        </p:blipFill>
        <p:spPr>
          <a:xfrm>
            <a:off x="421365" y="2305613"/>
            <a:ext cx="6509983" cy="1871291"/>
          </a:xfrm>
          <a:prstGeom prst="rect">
            <a:avLst/>
          </a:prstGeom>
        </p:spPr>
      </p:pic>
      <p:sp>
        <p:nvSpPr>
          <p:cNvPr id="6" name="Marcador de contenido 2">
            <a:extLst>
              <a:ext uri="{FF2B5EF4-FFF2-40B4-BE49-F238E27FC236}">
                <a16:creationId xmlns:a16="http://schemas.microsoft.com/office/drawing/2014/main" id="{022167FC-FAE3-4C39-BEAE-7D5161F6DB3B}"/>
              </a:ext>
            </a:extLst>
          </p:cNvPr>
          <p:cNvSpPr txBox="1">
            <a:spLocks/>
          </p:cNvSpPr>
          <p:nvPr/>
        </p:nvSpPr>
        <p:spPr>
          <a:xfrm>
            <a:off x="192259" y="4416057"/>
            <a:ext cx="11704320" cy="2441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MX" sz="2400" dirty="0">
                <a:latin typeface="Times New Roman" panose="02020603050405020304" pitchFamily="18" charset="0"/>
                <a:cs typeface="Times New Roman" panose="02020603050405020304" pitchFamily="18" charset="0"/>
              </a:rPr>
              <a:t>El evento </a:t>
            </a:r>
            <a:r>
              <a:rPr lang="es-MX" sz="2400" dirty="0" err="1">
                <a:latin typeface="Times New Roman" panose="02020603050405020304" pitchFamily="18" charset="0"/>
                <a:cs typeface="Times New Roman" panose="02020603050405020304" pitchFamily="18" charset="0"/>
              </a:rPr>
              <a:t>DOMContentLoaded</a:t>
            </a:r>
            <a:r>
              <a:rPr lang="es-MX" sz="2400" dirty="0">
                <a:latin typeface="Times New Roman" panose="02020603050405020304" pitchFamily="18" charset="0"/>
                <a:cs typeface="Times New Roman" panose="02020603050405020304" pitchFamily="18" charset="0"/>
              </a:rPr>
              <a:t> es disparado cuando el documento HTML ha sido completamente cargado y </a:t>
            </a:r>
            <a:r>
              <a:rPr lang="es-MX" sz="2400" dirty="0" err="1">
                <a:latin typeface="Times New Roman" panose="02020603050405020304" pitchFamily="18" charset="0"/>
                <a:cs typeface="Times New Roman" panose="02020603050405020304" pitchFamily="18" charset="0"/>
              </a:rPr>
              <a:t>parseado</a:t>
            </a:r>
            <a:r>
              <a:rPr lang="es-MX" sz="2400" dirty="0">
                <a:latin typeface="Times New Roman" panose="02020603050405020304" pitchFamily="18" charset="0"/>
                <a:cs typeface="Times New Roman" panose="02020603050405020304" pitchFamily="18" charset="0"/>
              </a:rPr>
              <a:t>, sin esperar hojas de estilo, imágenes y subtramas para finalizar la carga.</a:t>
            </a:r>
          </a:p>
          <a:p>
            <a:pPr algn="just"/>
            <a:r>
              <a:rPr lang="es-MX" sz="2400" dirty="0">
                <a:latin typeface="Times New Roman" panose="02020603050405020304" pitchFamily="18" charset="0"/>
                <a:cs typeface="Times New Roman" panose="02020603050405020304" pitchFamily="18" charset="0"/>
              </a:rPr>
              <a:t>El evento load se dispara cuando se ha detectado la carga completa de la página.</a:t>
            </a:r>
          </a:p>
          <a:p>
            <a:pPr algn="just"/>
            <a:r>
              <a:rPr lang="es-MX" sz="2400" dirty="0">
                <a:latin typeface="Times New Roman" panose="02020603050405020304" pitchFamily="18" charset="0"/>
                <a:cs typeface="Times New Roman" panose="02020603050405020304" pitchFamily="18" charset="0"/>
              </a:rPr>
              <a:t>Es un error frecuente usar load cuando </a:t>
            </a:r>
            <a:r>
              <a:rPr lang="es-MX" sz="2400" dirty="0" err="1">
                <a:latin typeface="Times New Roman" panose="02020603050405020304" pitchFamily="18" charset="0"/>
                <a:cs typeface="Times New Roman" panose="02020603050405020304" pitchFamily="18" charset="0"/>
              </a:rPr>
              <a:t>DOMContentLoaded</a:t>
            </a:r>
            <a:r>
              <a:rPr lang="es-MX" sz="2400" dirty="0">
                <a:latin typeface="Times New Roman" panose="02020603050405020304" pitchFamily="18" charset="0"/>
                <a:cs typeface="Times New Roman" panose="02020603050405020304" pitchFamily="18" charset="0"/>
              </a:rPr>
              <a:t> es mucho más apropiado.</a:t>
            </a:r>
          </a:p>
          <a:p>
            <a:pPr algn="just"/>
            <a:r>
              <a:rPr lang="es-MX" sz="2400" dirty="0">
                <a:latin typeface="Times New Roman" panose="02020603050405020304" pitchFamily="18" charset="0"/>
                <a:cs typeface="Times New Roman" panose="02020603050405020304" pitchFamily="18" charset="0"/>
              </a:rPr>
              <a:t>Peticiones asíncronas pausan el </a:t>
            </a:r>
            <a:r>
              <a:rPr lang="es-MX" sz="2400" dirty="0" err="1">
                <a:latin typeface="Times New Roman" panose="02020603050405020304" pitchFamily="18" charset="0"/>
                <a:cs typeface="Times New Roman" panose="02020603050405020304" pitchFamily="18" charset="0"/>
              </a:rPr>
              <a:t>parseo</a:t>
            </a:r>
            <a:r>
              <a:rPr lang="es-MX" sz="2400" dirty="0">
                <a:latin typeface="Times New Roman" panose="02020603050405020304" pitchFamily="18" charset="0"/>
                <a:cs typeface="Times New Roman" panose="02020603050405020304" pitchFamily="18" charset="0"/>
              </a:rPr>
              <a:t> del DOM.</a:t>
            </a:r>
          </a:p>
        </p:txBody>
      </p:sp>
      <p:pic>
        <p:nvPicPr>
          <p:cNvPr id="7" name="Imagen 6">
            <a:extLst>
              <a:ext uri="{FF2B5EF4-FFF2-40B4-BE49-F238E27FC236}">
                <a16:creationId xmlns:a16="http://schemas.microsoft.com/office/drawing/2014/main" id="{3F3ED8CD-A340-427A-AEF9-436051EAD322}"/>
              </a:ext>
            </a:extLst>
          </p:cNvPr>
          <p:cNvPicPr>
            <a:picLocks noChangeAspect="1"/>
          </p:cNvPicPr>
          <p:nvPr/>
        </p:nvPicPr>
        <p:blipFill rotWithShape="1">
          <a:blip r:embed="rId3"/>
          <a:srcRect b="44159"/>
          <a:stretch/>
        </p:blipFill>
        <p:spPr>
          <a:xfrm>
            <a:off x="7230231" y="2305613"/>
            <a:ext cx="4419045" cy="1871290"/>
          </a:xfrm>
          <a:prstGeom prst="rect">
            <a:avLst/>
          </a:prstGeom>
        </p:spPr>
      </p:pic>
    </p:spTree>
    <p:extLst>
      <p:ext uri="{BB962C8B-B14F-4D97-AF65-F5344CB8AC3E}">
        <p14:creationId xmlns:p14="http://schemas.microsoft.com/office/powerpoint/2010/main" val="79175652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102318-5997-4D8C-96A5-892980954800}"/>
              </a:ext>
            </a:extLst>
          </p:cNvPr>
          <p:cNvSpPr>
            <a:spLocks noGrp="1"/>
          </p:cNvSpPr>
          <p:nvPr>
            <p:ph type="title"/>
          </p:nvPr>
        </p:nvSpPr>
        <p:spPr>
          <a:xfrm>
            <a:off x="0" y="1"/>
            <a:ext cx="4572000" cy="1012874"/>
          </a:xfrm>
        </p:spPr>
        <p:txBody>
          <a:bodyPr>
            <a:normAutofit/>
          </a:bodyPr>
          <a:lstStyle/>
          <a:p>
            <a:pPr algn="ctr"/>
            <a:r>
              <a:rPr lang="es-MX" sz="4000" b="1" dirty="0">
                <a:latin typeface="Times New Roman" panose="02020603050405020304" pitchFamily="18" charset="0"/>
                <a:cs typeface="Times New Roman" panose="02020603050405020304" pitchFamily="18" charset="0"/>
              </a:rPr>
              <a:t>78. BOM: Métodos</a:t>
            </a:r>
          </a:p>
        </p:txBody>
      </p:sp>
      <p:pic>
        <p:nvPicPr>
          <p:cNvPr id="5" name="Marcador de contenido 4">
            <a:extLst>
              <a:ext uri="{FF2B5EF4-FFF2-40B4-BE49-F238E27FC236}">
                <a16:creationId xmlns:a16="http://schemas.microsoft.com/office/drawing/2014/main" id="{03285870-E586-414A-8092-D71D4A60F189}"/>
              </a:ext>
            </a:extLst>
          </p:cNvPr>
          <p:cNvPicPr>
            <a:picLocks noGrp="1" noChangeAspect="1"/>
          </p:cNvPicPr>
          <p:nvPr>
            <p:ph idx="1"/>
          </p:nvPr>
        </p:nvPicPr>
        <p:blipFill>
          <a:blip r:embed="rId2"/>
          <a:stretch>
            <a:fillRect/>
          </a:stretch>
        </p:blipFill>
        <p:spPr>
          <a:xfrm>
            <a:off x="3151163" y="1374839"/>
            <a:ext cx="9040838" cy="5483160"/>
          </a:xfrm>
        </p:spPr>
      </p:pic>
      <p:pic>
        <p:nvPicPr>
          <p:cNvPr id="7" name="Imagen 6">
            <a:extLst>
              <a:ext uri="{FF2B5EF4-FFF2-40B4-BE49-F238E27FC236}">
                <a16:creationId xmlns:a16="http://schemas.microsoft.com/office/drawing/2014/main" id="{2491DCE1-9A78-42DD-AA7F-69CDF8AE6D1E}"/>
              </a:ext>
            </a:extLst>
          </p:cNvPr>
          <p:cNvPicPr>
            <a:picLocks noChangeAspect="1"/>
          </p:cNvPicPr>
          <p:nvPr/>
        </p:nvPicPr>
        <p:blipFill>
          <a:blip r:embed="rId3"/>
          <a:stretch>
            <a:fillRect/>
          </a:stretch>
        </p:blipFill>
        <p:spPr>
          <a:xfrm>
            <a:off x="10089386" y="85160"/>
            <a:ext cx="2102614" cy="1889306"/>
          </a:xfrm>
          <a:prstGeom prst="rect">
            <a:avLst/>
          </a:prstGeom>
        </p:spPr>
      </p:pic>
      <p:pic>
        <p:nvPicPr>
          <p:cNvPr id="9" name="Imagen 8">
            <a:extLst>
              <a:ext uri="{FF2B5EF4-FFF2-40B4-BE49-F238E27FC236}">
                <a16:creationId xmlns:a16="http://schemas.microsoft.com/office/drawing/2014/main" id="{7FAD6C8E-0720-4972-BA39-01238F56E8E2}"/>
              </a:ext>
            </a:extLst>
          </p:cNvPr>
          <p:cNvPicPr>
            <a:picLocks noChangeAspect="1"/>
          </p:cNvPicPr>
          <p:nvPr/>
        </p:nvPicPr>
        <p:blipFill>
          <a:blip r:embed="rId4"/>
          <a:stretch>
            <a:fillRect/>
          </a:stretch>
        </p:blipFill>
        <p:spPr>
          <a:xfrm>
            <a:off x="-1" y="2861886"/>
            <a:ext cx="3151163" cy="1410695"/>
          </a:xfrm>
          <a:prstGeom prst="rect">
            <a:avLst/>
          </a:prstGeom>
        </p:spPr>
      </p:pic>
      <p:pic>
        <p:nvPicPr>
          <p:cNvPr id="11" name="Imagen 10">
            <a:extLst>
              <a:ext uri="{FF2B5EF4-FFF2-40B4-BE49-F238E27FC236}">
                <a16:creationId xmlns:a16="http://schemas.microsoft.com/office/drawing/2014/main" id="{8AC0DB42-D5C5-45F2-885B-9C6A9248A104}"/>
              </a:ext>
            </a:extLst>
          </p:cNvPr>
          <p:cNvPicPr>
            <a:picLocks noChangeAspect="1"/>
          </p:cNvPicPr>
          <p:nvPr/>
        </p:nvPicPr>
        <p:blipFill>
          <a:blip r:embed="rId5"/>
          <a:stretch>
            <a:fillRect/>
          </a:stretch>
        </p:blipFill>
        <p:spPr>
          <a:xfrm>
            <a:off x="-2" y="4452107"/>
            <a:ext cx="3151163" cy="2226365"/>
          </a:xfrm>
          <a:prstGeom prst="rect">
            <a:avLst/>
          </a:prstGeom>
        </p:spPr>
      </p:pic>
      <p:pic>
        <p:nvPicPr>
          <p:cNvPr id="13" name="Imagen 12">
            <a:extLst>
              <a:ext uri="{FF2B5EF4-FFF2-40B4-BE49-F238E27FC236}">
                <a16:creationId xmlns:a16="http://schemas.microsoft.com/office/drawing/2014/main" id="{589EA680-9DED-463B-AC72-E7F939B15C17}"/>
              </a:ext>
            </a:extLst>
          </p:cNvPr>
          <p:cNvPicPr>
            <a:picLocks noChangeAspect="1"/>
          </p:cNvPicPr>
          <p:nvPr/>
        </p:nvPicPr>
        <p:blipFill>
          <a:blip r:embed="rId6"/>
          <a:stretch>
            <a:fillRect/>
          </a:stretch>
        </p:blipFill>
        <p:spPr>
          <a:xfrm>
            <a:off x="4684542" y="0"/>
            <a:ext cx="5205046" cy="1229632"/>
          </a:xfrm>
          <a:prstGeom prst="rect">
            <a:avLst/>
          </a:prstGeom>
        </p:spPr>
      </p:pic>
    </p:spTree>
    <p:extLst>
      <p:ext uri="{BB962C8B-B14F-4D97-AF65-F5344CB8AC3E}">
        <p14:creationId xmlns:p14="http://schemas.microsoft.com/office/powerpoint/2010/main" val="360732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DFA3AD-9C81-4215-949A-64C29D053C3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C2D2802-012F-4F16-BAD9-42EED1D0A5F4}"/>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297E0C4A-3FF0-4182-AC27-8BE571CD341F}"/>
              </a:ext>
            </a:extLst>
          </p:cNvPr>
          <p:cNvPicPr>
            <a:picLocks noChangeAspect="1"/>
          </p:cNvPicPr>
          <p:nvPr/>
        </p:nvPicPr>
        <p:blipFill>
          <a:blip r:embed="rId2"/>
          <a:stretch>
            <a:fillRect/>
          </a:stretch>
        </p:blipFill>
        <p:spPr>
          <a:xfrm>
            <a:off x="838200" y="-27346"/>
            <a:ext cx="10515600" cy="6885346"/>
          </a:xfrm>
          <a:prstGeom prst="rect">
            <a:avLst/>
          </a:prstGeom>
        </p:spPr>
      </p:pic>
    </p:spTree>
    <p:extLst>
      <p:ext uri="{BB962C8B-B14F-4D97-AF65-F5344CB8AC3E}">
        <p14:creationId xmlns:p14="http://schemas.microsoft.com/office/powerpoint/2010/main" val="30300523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499FF8-DE22-4014-A3A9-4E095439E083}"/>
              </a:ext>
            </a:extLst>
          </p:cNvPr>
          <p:cNvSpPr>
            <a:spLocks noGrp="1"/>
          </p:cNvSpPr>
          <p:nvPr>
            <p:ph type="title"/>
          </p:nvPr>
        </p:nvSpPr>
        <p:spPr>
          <a:xfrm>
            <a:off x="63302" y="206292"/>
            <a:ext cx="12065391" cy="868010"/>
          </a:xfrm>
        </p:spPr>
        <p:txBody>
          <a:bodyPr/>
          <a:lstStyle/>
          <a:p>
            <a:pPr algn="ctr"/>
            <a:r>
              <a:rPr lang="es-MX" b="1" dirty="0">
                <a:latin typeface="Times New Roman" panose="02020603050405020304" pitchFamily="18" charset="0"/>
                <a:cs typeface="Times New Roman" panose="02020603050405020304" pitchFamily="18" charset="0"/>
              </a:rPr>
              <a:t>79. BOM: Objetos: URL, Historial y Navegador</a:t>
            </a:r>
          </a:p>
        </p:txBody>
      </p:sp>
      <p:pic>
        <p:nvPicPr>
          <p:cNvPr id="5" name="Imagen 4">
            <a:extLst>
              <a:ext uri="{FF2B5EF4-FFF2-40B4-BE49-F238E27FC236}">
                <a16:creationId xmlns:a16="http://schemas.microsoft.com/office/drawing/2014/main" id="{877D7A94-F6E6-4AA4-9D7D-9BCF909A1EBB}"/>
              </a:ext>
            </a:extLst>
          </p:cNvPr>
          <p:cNvPicPr>
            <a:picLocks noChangeAspect="1"/>
          </p:cNvPicPr>
          <p:nvPr/>
        </p:nvPicPr>
        <p:blipFill>
          <a:blip r:embed="rId2"/>
          <a:stretch>
            <a:fillRect/>
          </a:stretch>
        </p:blipFill>
        <p:spPr>
          <a:xfrm>
            <a:off x="0" y="1458111"/>
            <a:ext cx="6062538" cy="3044168"/>
          </a:xfrm>
          <a:prstGeom prst="rect">
            <a:avLst/>
          </a:prstGeom>
        </p:spPr>
      </p:pic>
      <p:pic>
        <p:nvPicPr>
          <p:cNvPr id="7" name="Imagen 6">
            <a:extLst>
              <a:ext uri="{FF2B5EF4-FFF2-40B4-BE49-F238E27FC236}">
                <a16:creationId xmlns:a16="http://schemas.microsoft.com/office/drawing/2014/main" id="{737593B1-44B8-4F6E-A0FB-7D573C853060}"/>
              </a:ext>
            </a:extLst>
          </p:cNvPr>
          <p:cNvPicPr>
            <a:picLocks noChangeAspect="1"/>
          </p:cNvPicPr>
          <p:nvPr/>
        </p:nvPicPr>
        <p:blipFill>
          <a:blip r:embed="rId3"/>
          <a:stretch>
            <a:fillRect/>
          </a:stretch>
        </p:blipFill>
        <p:spPr>
          <a:xfrm>
            <a:off x="2798243" y="4742048"/>
            <a:ext cx="6595511" cy="1658752"/>
          </a:xfrm>
          <a:prstGeom prst="rect">
            <a:avLst/>
          </a:prstGeom>
        </p:spPr>
      </p:pic>
      <p:pic>
        <p:nvPicPr>
          <p:cNvPr id="9" name="Imagen 8">
            <a:extLst>
              <a:ext uri="{FF2B5EF4-FFF2-40B4-BE49-F238E27FC236}">
                <a16:creationId xmlns:a16="http://schemas.microsoft.com/office/drawing/2014/main" id="{653F20A0-8FE4-482F-A55D-BEA01C281DF7}"/>
              </a:ext>
            </a:extLst>
          </p:cNvPr>
          <p:cNvPicPr>
            <a:picLocks noChangeAspect="1"/>
          </p:cNvPicPr>
          <p:nvPr/>
        </p:nvPicPr>
        <p:blipFill>
          <a:blip r:embed="rId4"/>
          <a:stretch>
            <a:fillRect/>
          </a:stretch>
        </p:blipFill>
        <p:spPr>
          <a:xfrm>
            <a:off x="6028603" y="1466317"/>
            <a:ext cx="6178337" cy="2585178"/>
          </a:xfrm>
          <a:prstGeom prst="rect">
            <a:avLst/>
          </a:prstGeom>
        </p:spPr>
      </p:pic>
    </p:spTree>
    <p:extLst>
      <p:ext uri="{BB962C8B-B14F-4D97-AF65-F5344CB8AC3E}">
        <p14:creationId xmlns:p14="http://schemas.microsoft.com/office/powerpoint/2010/main" val="300160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73DB8E-F198-4B36-99AE-DCC4F7B49A17}"/>
              </a:ext>
            </a:extLst>
          </p:cNvPr>
          <p:cNvSpPr>
            <a:spLocks noGrp="1"/>
          </p:cNvSpPr>
          <p:nvPr>
            <p:ph type="title"/>
          </p:nvPr>
        </p:nvSpPr>
        <p:spPr/>
        <p:txBody>
          <a:bodyPr/>
          <a:lstStyle/>
          <a:p>
            <a:pPr algn="ctr"/>
            <a:r>
              <a:rPr lang="es-ES" b="1" dirty="0">
                <a:latin typeface="Times New Roman" panose="02020603050405020304" pitchFamily="18" charset="0"/>
                <a:cs typeface="Times New Roman" panose="02020603050405020304" pitchFamily="18" charset="0"/>
              </a:rPr>
              <a:t>3.-Variables (</a:t>
            </a:r>
            <a:r>
              <a:rPr lang="es-ES" b="1" dirty="0" err="1">
                <a:latin typeface="Times New Roman" panose="02020603050405020304" pitchFamily="18" charset="0"/>
                <a:cs typeface="Times New Roman" panose="02020603050405020304" pitchFamily="18" charset="0"/>
              </a:rPr>
              <a:t>var</a:t>
            </a:r>
            <a:r>
              <a:rPr lang="es-ES" b="1" dirty="0">
                <a:latin typeface="Times New Roman" panose="02020603050405020304" pitchFamily="18" charset="0"/>
                <a:cs typeface="Times New Roman" panose="02020603050405020304" pitchFamily="18" charset="0"/>
              </a:rPr>
              <a:t>) vs (</a:t>
            </a:r>
            <a:r>
              <a:rPr lang="es-ES" b="1" dirty="0" err="1">
                <a:latin typeface="Times New Roman" panose="02020603050405020304" pitchFamily="18" charset="0"/>
                <a:cs typeface="Times New Roman" panose="02020603050405020304" pitchFamily="18" charset="0"/>
              </a:rPr>
              <a:t>let</a:t>
            </a:r>
            <a:r>
              <a:rPr lang="es-ES" b="1" dirty="0">
                <a:latin typeface="Times New Roman" panose="02020603050405020304" pitchFamily="18" charset="0"/>
                <a:cs typeface="Times New Roman" panose="02020603050405020304" pitchFamily="18" charset="0"/>
              </a:rPr>
              <a:t>)</a:t>
            </a:r>
            <a:endParaRPr lang="es-MX"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FF876A19-C3C3-4EF4-86FC-7162790A718B}"/>
              </a:ext>
            </a:extLst>
          </p:cNvPr>
          <p:cNvSpPr>
            <a:spLocks noGrp="1"/>
          </p:cNvSpPr>
          <p:nvPr>
            <p:ph idx="1"/>
          </p:nvPr>
        </p:nvSpPr>
        <p:spPr>
          <a:xfrm>
            <a:off x="618978" y="1662551"/>
            <a:ext cx="6470935" cy="4949263"/>
          </a:xfrm>
        </p:spPr>
        <p:txBody>
          <a:bodyPr>
            <a:normAutofit/>
          </a:bodyPr>
          <a:lstStyle/>
          <a:p>
            <a:endParaRPr lang="es-ES" sz="2400" b="1" dirty="0">
              <a:latin typeface="Times New Roman" panose="02020603050405020304" pitchFamily="18" charset="0"/>
              <a:cs typeface="Times New Roman" panose="02020603050405020304" pitchFamily="18" charset="0"/>
            </a:endParaRPr>
          </a:p>
          <a:p>
            <a:r>
              <a:rPr lang="es-ES" sz="2400" b="1" dirty="0" err="1">
                <a:latin typeface="Times New Roman" panose="02020603050405020304" pitchFamily="18" charset="0"/>
                <a:cs typeface="Times New Roman" panose="02020603050405020304" pitchFamily="18" charset="0"/>
              </a:rPr>
              <a:t>var</a:t>
            </a:r>
            <a:r>
              <a:rPr lang="es-ES" sz="2400" dirty="0">
                <a:latin typeface="Times New Roman" panose="02020603050405020304" pitchFamily="18" charset="0"/>
                <a:cs typeface="Times New Roman" panose="02020603050405020304" pitchFamily="18" charset="0"/>
              </a:rPr>
              <a:t> </a:t>
            </a:r>
            <a:r>
              <a:rPr lang="es-ES" sz="2400" dirty="0">
                <a:latin typeface="Times New Roman" panose="02020603050405020304" pitchFamily="18" charset="0"/>
                <a:cs typeface="Times New Roman" panose="02020603050405020304" pitchFamily="18" charset="0"/>
                <a:sym typeface="Wingdings" panose="05000000000000000000" pitchFamily="2" charset="2"/>
              </a:rPr>
              <a:t></a:t>
            </a:r>
            <a:r>
              <a:rPr lang="es-ES" sz="2400" dirty="0">
                <a:latin typeface="Times New Roman" panose="02020603050405020304" pitchFamily="18" charset="0"/>
                <a:cs typeface="Times New Roman" panose="02020603050405020304" pitchFamily="18" charset="0"/>
              </a:rPr>
              <a:t> Sera una variable de ámbito global</a:t>
            </a:r>
          </a:p>
          <a:p>
            <a:pPr marL="0" indent="0">
              <a:buNone/>
            </a:pPr>
            <a:endParaRPr lang="es-ES" sz="2400" dirty="0">
              <a:latin typeface="Times New Roman" panose="02020603050405020304" pitchFamily="18" charset="0"/>
              <a:cs typeface="Times New Roman" panose="02020603050405020304" pitchFamily="18" charset="0"/>
            </a:endParaRPr>
          </a:p>
          <a:p>
            <a:pPr marL="0" indent="0">
              <a:buNone/>
            </a:pPr>
            <a:endParaRPr lang="es-ES" sz="2400" dirty="0">
              <a:latin typeface="Times New Roman" panose="02020603050405020304" pitchFamily="18" charset="0"/>
              <a:cs typeface="Times New Roman" panose="02020603050405020304" pitchFamily="18" charset="0"/>
            </a:endParaRPr>
          </a:p>
          <a:p>
            <a:pPr marL="0" indent="0">
              <a:buNone/>
            </a:pPr>
            <a:endParaRPr lang="es-ES" sz="2400" dirty="0">
              <a:latin typeface="Times New Roman" panose="02020603050405020304" pitchFamily="18" charset="0"/>
              <a:cs typeface="Times New Roman" panose="02020603050405020304" pitchFamily="18" charset="0"/>
            </a:endParaRPr>
          </a:p>
          <a:p>
            <a:r>
              <a:rPr lang="es-ES" sz="2400" b="1" dirty="0" err="1">
                <a:latin typeface="Times New Roman" panose="02020603050405020304" pitchFamily="18" charset="0"/>
                <a:cs typeface="Times New Roman" panose="02020603050405020304" pitchFamily="18" charset="0"/>
              </a:rPr>
              <a:t>let</a:t>
            </a:r>
            <a:r>
              <a:rPr lang="es-ES" sz="2400" b="1" dirty="0">
                <a:latin typeface="Times New Roman" panose="02020603050405020304" pitchFamily="18" charset="0"/>
                <a:cs typeface="Times New Roman" panose="02020603050405020304" pitchFamily="18" charset="0"/>
              </a:rPr>
              <a:t> </a:t>
            </a:r>
            <a:r>
              <a:rPr lang="es-ES" sz="2400" b="1" dirty="0">
                <a:latin typeface="Times New Roman" panose="02020603050405020304" pitchFamily="18" charset="0"/>
                <a:cs typeface="Times New Roman" panose="02020603050405020304" pitchFamily="18" charset="0"/>
                <a:sym typeface="Wingdings" panose="05000000000000000000" pitchFamily="2" charset="2"/>
              </a:rPr>
              <a:t></a:t>
            </a:r>
            <a:r>
              <a:rPr lang="es-ES" sz="2400" dirty="0">
                <a:latin typeface="Times New Roman" panose="02020603050405020304" pitchFamily="18" charset="0"/>
                <a:cs typeface="Times New Roman" panose="02020603050405020304" pitchFamily="18" charset="0"/>
              </a:rPr>
              <a:t> Sera una variable de habito de bloque</a:t>
            </a:r>
          </a:p>
          <a:p>
            <a:pPr marL="457200" lvl="1" indent="0">
              <a:buNone/>
            </a:pPr>
            <a:r>
              <a:rPr lang="es-ES" dirty="0">
                <a:latin typeface="Times New Roman" panose="02020603050405020304" pitchFamily="18" charset="0"/>
                <a:cs typeface="Times New Roman" panose="02020603050405020304" pitchFamily="18" charset="0"/>
              </a:rPr>
              <a:t>		-Un bloque en </a:t>
            </a:r>
            <a:r>
              <a:rPr lang="es-ES" dirty="0" err="1">
                <a:latin typeface="Times New Roman" panose="02020603050405020304" pitchFamily="18" charset="0"/>
                <a:cs typeface="Times New Roman" panose="02020603050405020304" pitchFamily="18" charset="0"/>
              </a:rPr>
              <a:t>JavaScrip</a:t>
            </a:r>
            <a:r>
              <a:rPr lang="es-ES" dirty="0">
                <a:latin typeface="Times New Roman" panose="02020603050405020304" pitchFamily="18" charset="0"/>
                <a:cs typeface="Times New Roman" panose="02020603050405020304" pitchFamily="18" charset="0"/>
              </a:rPr>
              <a:t> es:</a:t>
            </a:r>
          </a:p>
          <a:p>
            <a:pPr marL="914400" lvl="2" indent="0">
              <a:buNone/>
            </a:pPr>
            <a:endParaRPr lang="es-ES" sz="2400" dirty="0">
              <a:latin typeface="Times New Roman" panose="02020603050405020304" pitchFamily="18" charset="0"/>
              <a:cs typeface="Times New Roman" panose="02020603050405020304" pitchFamily="18" charset="0"/>
            </a:endParaRPr>
          </a:p>
          <a:p>
            <a:pPr marL="914400" lvl="2" indent="0">
              <a:buNone/>
            </a:pPr>
            <a:r>
              <a:rPr lang="es-ES" sz="2400" dirty="0">
                <a:latin typeface="Times New Roman" panose="02020603050405020304" pitchFamily="18" charset="0"/>
                <a:cs typeface="Times New Roman" panose="02020603050405020304" pitchFamily="18" charset="0"/>
              </a:rPr>
              <a:t>- Lo que esta separado por un juego de llaves </a:t>
            </a:r>
            <a:r>
              <a:rPr lang="en-US" sz="2400" dirty="0">
                <a:latin typeface="Times New Roman" panose="02020603050405020304" pitchFamily="18" charset="0"/>
                <a:cs typeface="Times New Roman" panose="02020603050405020304" pitchFamily="18" charset="0"/>
              </a:rPr>
              <a:t>{ }</a:t>
            </a:r>
            <a:endParaRPr lang="es-MX" sz="2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DF45438E-A8DC-450A-B6B6-04CFA2DFC958}"/>
              </a:ext>
            </a:extLst>
          </p:cNvPr>
          <p:cNvPicPr>
            <a:picLocks noChangeAspect="1"/>
          </p:cNvPicPr>
          <p:nvPr/>
        </p:nvPicPr>
        <p:blipFill>
          <a:blip r:embed="rId2"/>
          <a:stretch>
            <a:fillRect/>
          </a:stretch>
        </p:blipFill>
        <p:spPr>
          <a:xfrm>
            <a:off x="6676951" y="3151163"/>
            <a:ext cx="5515050" cy="3706837"/>
          </a:xfrm>
          <a:prstGeom prst="rect">
            <a:avLst/>
          </a:prstGeom>
        </p:spPr>
      </p:pic>
      <p:pic>
        <p:nvPicPr>
          <p:cNvPr id="7" name="Imagen 6">
            <a:extLst>
              <a:ext uri="{FF2B5EF4-FFF2-40B4-BE49-F238E27FC236}">
                <a16:creationId xmlns:a16="http://schemas.microsoft.com/office/drawing/2014/main" id="{8A4B28C3-1386-4E40-96E3-A9FF09ECFBA4}"/>
              </a:ext>
            </a:extLst>
          </p:cNvPr>
          <p:cNvPicPr>
            <a:picLocks noChangeAspect="1"/>
          </p:cNvPicPr>
          <p:nvPr/>
        </p:nvPicPr>
        <p:blipFill>
          <a:blip r:embed="rId3"/>
          <a:stretch>
            <a:fillRect/>
          </a:stretch>
        </p:blipFill>
        <p:spPr>
          <a:xfrm>
            <a:off x="2145432" y="3018251"/>
            <a:ext cx="3418027" cy="524459"/>
          </a:xfrm>
          <a:prstGeom prst="rect">
            <a:avLst/>
          </a:prstGeom>
        </p:spPr>
      </p:pic>
    </p:spTree>
    <p:extLst>
      <p:ext uri="{BB962C8B-B14F-4D97-AF65-F5344CB8AC3E}">
        <p14:creationId xmlns:p14="http://schemas.microsoft.com/office/powerpoint/2010/main" val="2143016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8CA810-3F86-4CD6-9452-2D4802ECB9C4}"/>
              </a:ext>
            </a:extLst>
          </p:cNvPr>
          <p:cNvSpPr>
            <a:spLocks noGrp="1"/>
          </p:cNvSpPr>
          <p:nvPr>
            <p:ph type="title"/>
          </p:nvPr>
        </p:nvSpPr>
        <p:spPr>
          <a:xfrm>
            <a:off x="1380386" y="214717"/>
            <a:ext cx="9404723" cy="760980"/>
          </a:xfrm>
        </p:spPr>
        <p:txBody>
          <a:bodyPr>
            <a:normAutofit fontScale="90000"/>
          </a:bodyPr>
          <a:lstStyle/>
          <a:p>
            <a:pPr algn="ctr"/>
            <a:r>
              <a:rPr lang="es-MX" b="1" i="0" dirty="0">
                <a:effectLst/>
                <a:latin typeface="Times New Roman" panose="02020603050405020304" pitchFamily="18" charset="0"/>
                <a:cs typeface="Times New Roman" panose="02020603050405020304" pitchFamily="18" charset="0"/>
              </a:rPr>
              <a:t>4.-Constantes (const)</a:t>
            </a:r>
            <a:br>
              <a:rPr lang="es-MX" b="0" i="0" dirty="0">
                <a:effectLst/>
                <a:latin typeface="Roboto" panose="02000000000000000000" pitchFamily="2" charset="0"/>
              </a:rPr>
            </a:br>
            <a:endParaRPr lang="es-MX" dirty="0"/>
          </a:p>
        </p:txBody>
      </p:sp>
      <p:sp>
        <p:nvSpPr>
          <p:cNvPr id="3" name="Marcador de contenido 2">
            <a:extLst>
              <a:ext uri="{FF2B5EF4-FFF2-40B4-BE49-F238E27FC236}">
                <a16:creationId xmlns:a16="http://schemas.microsoft.com/office/drawing/2014/main" id="{E0DB7F30-B1B0-4CB6-B786-26056530496D}"/>
              </a:ext>
            </a:extLst>
          </p:cNvPr>
          <p:cNvSpPr>
            <a:spLocks noGrp="1"/>
          </p:cNvSpPr>
          <p:nvPr>
            <p:ph idx="1"/>
          </p:nvPr>
        </p:nvSpPr>
        <p:spPr>
          <a:xfrm>
            <a:off x="344556" y="934360"/>
            <a:ext cx="11476382" cy="5881509"/>
          </a:xfrm>
        </p:spPr>
        <p:txBody>
          <a:bodyPr>
            <a:normAutofit/>
          </a:bodyPr>
          <a:lstStyle/>
          <a:p>
            <a:pPr algn="just"/>
            <a:r>
              <a:rPr lang="es-MX" sz="2400" b="0" i="0" dirty="0">
                <a:effectLst/>
                <a:latin typeface="Times New Roman" panose="02020603050405020304" pitchFamily="18" charset="0"/>
                <a:cs typeface="Times New Roman" panose="02020603050405020304" pitchFamily="18" charset="0"/>
              </a:rPr>
              <a:t>Una constantes es un tipo </a:t>
            </a:r>
            <a:r>
              <a:rPr lang="es-MX" sz="2400" b="1" i="0" u="sng" dirty="0">
                <a:effectLst/>
                <a:latin typeface="Times New Roman" panose="02020603050405020304" pitchFamily="18" charset="0"/>
                <a:cs typeface="Times New Roman" panose="02020603050405020304" pitchFamily="18" charset="0"/>
              </a:rPr>
              <a:t>INMUTABLE</a:t>
            </a:r>
            <a:r>
              <a:rPr lang="es-MX" sz="2400" b="0" i="0" dirty="0">
                <a:effectLst/>
                <a:latin typeface="Times New Roman" panose="02020603050405020304" pitchFamily="18" charset="0"/>
                <a:cs typeface="Times New Roman" panose="02020603050405020304" pitchFamily="18" charset="0"/>
              </a:rPr>
              <a:t>, NO puede cambiar una vez definida, se usa la palabra (const) en lugar de (</a:t>
            </a:r>
            <a:r>
              <a:rPr lang="es-MX" sz="2400" b="0" i="0" dirty="0" err="1">
                <a:effectLst/>
                <a:latin typeface="Times New Roman" panose="02020603050405020304" pitchFamily="18" charset="0"/>
                <a:cs typeface="Times New Roman" panose="02020603050405020304" pitchFamily="18" charset="0"/>
              </a:rPr>
              <a:t>var</a:t>
            </a:r>
            <a:r>
              <a:rPr lang="es-MX" sz="2400" b="0" i="0" dirty="0">
                <a:effectLst/>
                <a:latin typeface="Times New Roman" panose="02020603050405020304" pitchFamily="18" charset="0"/>
                <a:cs typeface="Times New Roman" panose="02020603050405020304" pitchFamily="18" charset="0"/>
              </a:rPr>
              <a:t>)</a:t>
            </a:r>
            <a:r>
              <a:rPr lang="es-MX" sz="2400" dirty="0">
                <a:latin typeface="Times New Roman" panose="02020603050405020304" pitchFamily="18" charset="0"/>
                <a:cs typeface="Times New Roman" panose="02020603050405020304" pitchFamily="18" charset="0"/>
              </a:rPr>
              <a:t>, al igual que (</a:t>
            </a:r>
            <a:r>
              <a:rPr lang="es-MX" sz="2400" dirty="0" err="1">
                <a:latin typeface="Times New Roman" panose="02020603050405020304" pitchFamily="18" charset="0"/>
                <a:cs typeface="Times New Roman" panose="02020603050405020304" pitchFamily="18" charset="0"/>
              </a:rPr>
              <a:t>let</a:t>
            </a:r>
            <a:r>
              <a:rPr lang="es-MX" sz="2400" dirty="0">
                <a:latin typeface="Times New Roman" panose="02020603050405020304" pitchFamily="18" charset="0"/>
                <a:cs typeface="Times New Roman" panose="02020603050405020304" pitchFamily="18" charset="0"/>
              </a:rPr>
              <a:t>) </a:t>
            </a:r>
            <a:r>
              <a:rPr lang="es-MX" sz="2400" b="0" i="0" dirty="0">
                <a:effectLst/>
                <a:latin typeface="Times New Roman" panose="02020603050405020304" pitchFamily="18" charset="0"/>
                <a:cs typeface="Times New Roman" panose="02020603050405020304" pitchFamily="18" charset="0"/>
              </a:rPr>
              <a:t>y se le debe asignar un valor en el momento de su declaración.</a:t>
            </a:r>
          </a:p>
          <a:p>
            <a:pPr marL="0" indent="0" algn="just">
              <a:buNone/>
            </a:pPr>
            <a:r>
              <a:rPr lang="es-MX" sz="2400" b="0" i="0" dirty="0">
                <a:effectLst/>
                <a:latin typeface="Times New Roman" panose="02020603050405020304" pitchFamily="18" charset="0"/>
                <a:cs typeface="Times New Roman" panose="02020603050405020304" pitchFamily="18" charset="0"/>
              </a:rPr>
              <a:t>		</a:t>
            </a:r>
            <a:r>
              <a:rPr lang="es-MX" sz="2400" b="0" i="0" u="sng" dirty="0">
                <a:effectLst/>
                <a:latin typeface="Times New Roman" panose="02020603050405020304" pitchFamily="18" charset="0"/>
                <a:cs typeface="Times New Roman" panose="02020603050405020304" pitchFamily="18" charset="0"/>
              </a:rPr>
              <a:t>Para tipos de datos primitivos:</a:t>
            </a:r>
          </a:p>
          <a:p>
            <a:pPr algn="just"/>
            <a:r>
              <a:rPr lang="es-MX" sz="2400" dirty="0">
                <a:latin typeface="Times New Roman" panose="02020603050405020304" pitchFamily="18" charset="0"/>
                <a:cs typeface="Times New Roman" panose="02020603050405020304" pitchFamily="18" charset="0"/>
              </a:rPr>
              <a:t>No puedes crear constantes vacías:</a:t>
            </a:r>
          </a:p>
          <a:p>
            <a:pPr algn="just"/>
            <a:r>
              <a:rPr lang="es-MX" sz="2400" dirty="0">
                <a:latin typeface="Times New Roman" panose="02020603050405020304" pitchFamily="18" charset="0"/>
                <a:cs typeface="Times New Roman" panose="02020603050405020304" pitchFamily="18" charset="0"/>
              </a:rPr>
              <a:t>Tampoco cambiar el valor de la constante:</a:t>
            </a:r>
          </a:p>
          <a:p>
            <a:pPr algn="just"/>
            <a:r>
              <a:rPr lang="es-MX" sz="2400" dirty="0">
                <a:latin typeface="Times New Roman" panose="02020603050405020304" pitchFamily="18" charset="0"/>
                <a:cs typeface="Times New Roman" panose="02020603050405020304" pitchFamily="18" charset="0"/>
              </a:rPr>
              <a:t>No vas a poder cambiar ese texto o ese numero, etc.</a:t>
            </a:r>
          </a:p>
          <a:p>
            <a:pPr algn="just"/>
            <a:endParaRPr lang="es-MX" sz="2400" dirty="0">
              <a:latin typeface="Times New Roman" panose="02020603050405020304" pitchFamily="18" charset="0"/>
              <a:cs typeface="Times New Roman" panose="02020603050405020304" pitchFamily="18" charset="0"/>
            </a:endParaRPr>
          </a:p>
          <a:p>
            <a:pPr marL="0" indent="0" algn="just">
              <a:buNone/>
            </a:pPr>
            <a:r>
              <a:rPr lang="es-MX" sz="2400" dirty="0">
                <a:latin typeface="Times New Roman" panose="02020603050405020304" pitchFamily="18" charset="0"/>
                <a:cs typeface="Times New Roman" panose="02020603050405020304" pitchFamily="18" charset="0"/>
              </a:rPr>
              <a:t>		</a:t>
            </a:r>
            <a:r>
              <a:rPr lang="es-MX" sz="2400" u="sng" dirty="0">
                <a:latin typeface="Times New Roman" panose="02020603050405020304" pitchFamily="18" charset="0"/>
                <a:cs typeface="Times New Roman" panose="02020603050405020304" pitchFamily="18" charset="0"/>
              </a:rPr>
              <a:t>Para tipos de datos compuestos:</a:t>
            </a:r>
          </a:p>
          <a:p>
            <a:pPr algn="just"/>
            <a:r>
              <a:rPr lang="es-MX" sz="2400" b="0" i="0" dirty="0">
                <a:effectLst/>
                <a:latin typeface="Times New Roman" panose="02020603050405020304" pitchFamily="18" charset="0"/>
                <a:cs typeface="Times New Roman" panose="02020603050405020304" pitchFamily="18" charset="0"/>
              </a:rPr>
              <a:t>Si puedes agregar o eliminar datos</a:t>
            </a:r>
          </a:p>
          <a:p>
            <a:pPr marL="0" indent="0" algn="just">
              <a:buNone/>
            </a:pPr>
            <a:r>
              <a:rPr lang="es-MX"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&gt;</a:t>
            </a:r>
            <a:r>
              <a:rPr lang="es-MX" sz="2400" dirty="0">
                <a:latin typeface="Times New Roman" panose="02020603050405020304" pitchFamily="18" charset="0"/>
                <a:cs typeface="Times New Roman" panose="02020603050405020304" pitchFamily="18" charset="0"/>
              </a:rPr>
              <a:t>Porque estas trabajando con los datos de </a:t>
            </a:r>
          </a:p>
          <a:p>
            <a:pPr marL="0" indent="0" algn="just">
              <a:buNone/>
            </a:pPr>
            <a:r>
              <a:rPr lang="es-MX" sz="2400" dirty="0">
                <a:latin typeface="Times New Roman" panose="02020603050405020304" pitchFamily="18" charset="0"/>
                <a:cs typeface="Times New Roman" panose="02020603050405020304" pitchFamily="18" charset="0"/>
              </a:rPr>
              <a:t>	e</a:t>
            </a:r>
            <a:r>
              <a:rPr lang="es-MX" sz="2400" b="0" i="0" dirty="0">
                <a:effectLst/>
                <a:latin typeface="Times New Roman" panose="02020603050405020304" pitchFamily="18" charset="0"/>
                <a:cs typeface="Times New Roman" panose="02020603050405020304" pitchFamily="18" charset="0"/>
              </a:rPr>
              <a:t>se objete o ese arreglo.</a:t>
            </a:r>
          </a:p>
          <a:p>
            <a:endParaRPr lang="es-MX" dirty="0"/>
          </a:p>
        </p:txBody>
      </p:sp>
      <p:pic>
        <p:nvPicPr>
          <p:cNvPr id="8" name="Imagen 7">
            <a:extLst>
              <a:ext uri="{FF2B5EF4-FFF2-40B4-BE49-F238E27FC236}">
                <a16:creationId xmlns:a16="http://schemas.microsoft.com/office/drawing/2014/main" id="{A888EDEE-CB52-40E2-A301-6192E5707F93}"/>
              </a:ext>
            </a:extLst>
          </p:cNvPr>
          <p:cNvPicPr>
            <a:picLocks noChangeAspect="1"/>
          </p:cNvPicPr>
          <p:nvPr/>
        </p:nvPicPr>
        <p:blipFill>
          <a:blip r:embed="rId2"/>
          <a:stretch>
            <a:fillRect/>
          </a:stretch>
        </p:blipFill>
        <p:spPr>
          <a:xfrm>
            <a:off x="6334751" y="2966324"/>
            <a:ext cx="1721583" cy="370233"/>
          </a:xfrm>
          <a:prstGeom prst="rect">
            <a:avLst/>
          </a:prstGeom>
        </p:spPr>
      </p:pic>
      <p:pic>
        <p:nvPicPr>
          <p:cNvPr id="10" name="Imagen 9">
            <a:extLst>
              <a:ext uri="{FF2B5EF4-FFF2-40B4-BE49-F238E27FC236}">
                <a16:creationId xmlns:a16="http://schemas.microsoft.com/office/drawing/2014/main" id="{E4FCA915-5A25-4092-8809-AA1D8E228B57}"/>
              </a:ext>
            </a:extLst>
          </p:cNvPr>
          <p:cNvPicPr>
            <a:picLocks noChangeAspect="1"/>
          </p:cNvPicPr>
          <p:nvPr/>
        </p:nvPicPr>
        <p:blipFill>
          <a:blip r:embed="rId3"/>
          <a:stretch>
            <a:fillRect/>
          </a:stretch>
        </p:blipFill>
        <p:spPr>
          <a:xfrm>
            <a:off x="8714723" y="2638469"/>
            <a:ext cx="3249823" cy="370233"/>
          </a:xfrm>
          <a:prstGeom prst="rect">
            <a:avLst/>
          </a:prstGeom>
        </p:spPr>
      </p:pic>
      <p:pic>
        <p:nvPicPr>
          <p:cNvPr id="3083" name="Picture 11" descr="Presentación de PowerPoint">
            <a:extLst>
              <a:ext uri="{FF2B5EF4-FFF2-40B4-BE49-F238E27FC236}">
                <a16:creationId xmlns:a16="http://schemas.microsoft.com/office/drawing/2014/main" id="{62432A5B-0E7C-4DE0-9FEF-8F98169A46F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93112" y="1706417"/>
            <a:ext cx="630861" cy="630861"/>
          </a:xfrm>
          <a:prstGeom prst="rect">
            <a:avLst/>
          </a:prstGeom>
          <a:noFill/>
          <a:extLst>
            <a:ext uri="{909E8E84-426E-40DD-AFC4-6F175D3DCCD1}">
              <a14:hiddenFill xmlns:a14="http://schemas.microsoft.com/office/drawing/2010/main">
                <a:solidFill>
                  <a:srgbClr val="FFFFFF"/>
                </a:solidFill>
              </a14:hiddenFill>
            </a:ext>
          </a:extLst>
        </p:spPr>
      </p:pic>
      <p:pic>
        <p:nvPicPr>
          <p:cNvPr id="3087" name="Picture 15" descr="Palomitas PNG Images, Free Transparent Palomitas Download - KindPNG">
            <a:extLst>
              <a:ext uri="{FF2B5EF4-FFF2-40B4-BE49-F238E27FC236}">
                <a16:creationId xmlns:a16="http://schemas.microsoft.com/office/drawing/2014/main" id="{D850537D-650B-428D-B565-236390091CB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206976" y="1693341"/>
            <a:ext cx="927924" cy="72372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273357C3-570F-46AA-BCAF-3EBB7DDA53C6}"/>
              </a:ext>
            </a:extLst>
          </p:cNvPr>
          <p:cNvPicPr>
            <a:picLocks noChangeAspect="1"/>
          </p:cNvPicPr>
          <p:nvPr/>
        </p:nvPicPr>
        <p:blipFill>
          <a:blip r:embed="rId8"/>
          <a:stretch>
            <a:fillRect/>
          </a:stretch>
        </p:blipFill>
        <p:spPr>
          <a:xfrm>
            <a:off x="6334751" y="2453353"/>
            <a:ext cx="1372948" cy="370233"/>
          </a:xfrm>
          <a:prstGeom prst="rect">
            <a:avLst/>
          </a:prstGeom>
        </p:spPr>
      </p:pic>
      <p:pic>
        <p:nvPicPr>
          <p:cNvPr id="15" name="Imagen 14">
            <a:extLst>
              <a:ext uri="{FF2B5EF4-FFF2-40B4-BE49-F238E27FC236}">
                <a16:creationId xmlns:a16="http://schemas.microsoft.com/office/drawing/2014/main" id="{9DEEF9C0-4658-4D0B-B147-211C298C209B}"/>
              </a:ext>
            </a:extLst>
          </p:cNvPr>
          <p:cNvPicPr>
            <a:picLocks noChangeAspect="1"/>
          </p:cNvPicPr>
          <p:nvPr/>
        </p:nvPicPr>
        <p:blipFill>
          <a:blip r:embed="rId9"/>
          <a:stretch>
            <a:fillRect/>
          </a:stretch>
        </p:blipFill>
        <p:spPr>
          <a:xfrm>
            <a:off x="7307795" y="4139097"/>
            <a:ext cx="4219430" cy="2546389"/>
          </a:xfrm>
          <a:prstGeom prst="rect">
            <a:avLst/>
          </a:prstGeom>
        </p:spPr>
      </p:pic>
      <p:pic>
        <p:nvPicPr>
          <p:cNvPr id="22" name="Picture 15" descr="Palomitas PNG Images, Free Transparent Palomitas Download - KindPNG">
            <a:extLst>
              <a:ext uri="{FF2B5EF4-FFF2-40B4-BE49-F238E27FC236}">
                <a16:creationId xmlns:a16="http://schemas.microsoft.com/office/drawing/2014/main" id="{D40E8B9A-243C-469F-BD63-23E8C4C89F2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241227" y="5720517"/>
            <a:ext cx="927924" cy="723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647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1FDAF9-2C97-4B18-B093-15E88F44EE90}"/>
              </a:ext>
            </a:extLst>
          </p:cNvPr>
          <p:cNvSpPr>
            <a:spLocks noGrp="1"/>
          </p:cNvSpPr>
          <p:nvPr>
            <p:ph type="title"/>
          </p:nvPr>
        </p:nvSpPr>
        <p:spPr/>
        <p:txBody>
          <a:bodyPr/>
          <a:lstStyle/>
          <a:p>
            <a:pPr algn="ctr"/>
            <a:r>
              <a:rPr lang="es-MX" b="1" i="0" dirty="0">
                <a:solidFill>
                  <a:schemeClr val="tx1"/>
                </a:solidFill>
                <a:effectLst/>
                <a:latin typeface="Times New Roman" panose="02020603050405020304" pitchFamily="18" charset="0"/>
                <a:cs typeface="Times New Roman" panose="02020603050405020304" pitchFamily="18" charset="0"/>
              </a:rPr>
              <a:t>5.-Cadenas de Texto (</a:t>
            </a:r>
            <a:r>
              <a:rPr lang="es-MX" b="1" i="0" dirty="0" err="1">
                <a:solidFill>
                  <a:schemeClr val="tx1"/>
                </a:solidFill>
                <a:effectLst/>
                <a:latin typeface="Times New Roman" panose="02020603050405020304" pitchFamily="18" charset="0"/>
                <a:cs typeface="Times New Roman" panose="02020603050405020304" pitchFamily="18" charset="0"/>
              </a:rPr>
              <a:t>Strings</a:t>
            </a:r>
            <a:r>
              <a:rPr lang="es-MX" b="1" i="0" dirty="0">
                <a:solidFill>
                  <a:schemeClr val="tx1"/>
                </a:solidFill>
                <a:effectLst/>
                <a:latin typeface="Times New Roman" panose="02020603050405020304" pitchFamily="18" charset="0"/>
                <a:cs typeface="Times New Roman" panose="02020603050405020304" pitchFamily="18" charset="0"/>
              </a:rPr>
              <a:t>)</a:t>
            </a:r>
            <a:br>
              <a:rPr lang="es-MX" b="0" i="0" dirty="0">
                <a:effectLst/>
                <a:latin typeface="Roboto" panose="02000000000000000000" pitchFamily="2" charset="0"/>
              </a:rPr>
            </a:br>
            <a:endParaRPr lang="es-MX" dirty="0"/>
          </a:p>
        </p:txBody>
      </p:sp>
      <p:sp>
        <p:nvSpPr>
          <p:cNvPr id="3" name="Marcador de contenido 2">
            <a:extLst>
              <a:ext uri="{FF2B5EF4-FFF2-40B4-BE49-F238E27FC236}">
                <a16:creationId xmlns:a16="http://schemas.microsoft.com/office/drawing/2014/main" id="{16380574-EF4B-4AD8-BD60-4D56E8EA4A57}"/>
              </a:ext>
            </a:extLst>
          </p:cNvPr>
          <p:cNvSpPr>
            <a:spLocks noGrp="1"/>
          </p:cNvSpPr>
          <p:nvPr>
            <p:ph idx="1"/>
          </p:nvPr>
        </p:nvSpPr>
        <p:spPr>
          <a:xfrm>
            <a:off x="1103312" y="1378226"/>
            <a:ext cx="8946541" cy="4870173"/>
          </a:xfrm>
        </p:spPr>
        <p:txBody>
          <a:bodyPr/>
          <a:lstStyle/>
          <a:p>
            <a:pPr algn="ctr"/>
            <a:r>
              <a:rPr lang="en-US" sz="2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2400" b="1"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En</a:t>
            </a:r>
            <a:r>
              <a:rPr lang="en-US" sz="2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Java</a:t>
            </a:r>
            <a:r>
              <a:rPr lang="es-MX" sz="2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Script todo es un objeto”</a:t>
            </a:r>
          </a:p>
          <a:p>
            <a:pPr algn="ctr"/>
            <a:endParaRPr lang="es-MX" sz="2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r>
              <a:rPr lang="es-MX" sz="2400" b="0" dirty="0">
                <a:effectLst/>
                <a:latin typeface="Times New Roman" panose="02020603050405020304" pitchFamily="18" charset="0"/>
                <a:cs typeface="Times New Roman" panose="02020603050405020304" pitchFamily="18" charset="0"/>
              </a:rPr>
              <a:t>En cualquier lenguaje de programación, un </a:t>
            </a:r>
            <a:r>
              <a:rPr lang="es-MX" sz="2400" dirty="0" err="1">
                <a:latin typeface="Times New Roman" panose="02020603050405020304" pitchFamily="18" charset="0"/>
                <a:cs typeface="Times New Roman" panose="02020603050405020304" pitchFamily="18" charset="0"/>
              </a:rPr>
              <a:t>string</a:t>
            </a:r>
            <a:r>
              <a:rPr lang="es-MX" sz="2400" b="0" dirty="0">
                <a:effectLst/>
                <a:latin typeface="Times New Roman" panose="02020603050405020304" pitchFamily="18" charset="0"/>
                <a:cs typeface="Times New Roman" panose="02020603050405020304" pitchFamily="18" charset="0"/>
              </a:rPr>
              <a:t> es una secuencia de caracteres usado para representar el texto.</a:t>
            </a:r>
          </a:p>
          <a:p>
            <a:pPr algn="just"/>
            <a:r>
              <a:rPr lang="es-MX" sz="2400" b="0" dirty="0">
                <a:effectLst/>
                <a:latin typeface="Times New Roman" panose="02020603050405020304" pitchFamily="18" charset="0"/>
                <a:cs typeface="Times New Roman" panose="02020603050405020304" pitchFamily="18" charset="0"/>
              </a:rPr>
              <a:t>En JavaScript, un </a:t>
            </a:r>
            <a:r>
              <a:rPr lang="es-MX" sz="2400" b="0" dirty="0" err="1">
                <a:effectLst/>
                <a:latin typeface="Times New Roman" panose="02020603050405020304" pitchFamily="18" charset="0"/>
                <a:cs typeface="Times New Roman" panose="02020603050405020304" pitchFamily="18" charset="0"/>
              </a:rPr>
              <a:t>s</a:t>
            </a:r>
            <a:r>
              <a:rPr lang="es-MX" sz="2400" dirty="0" err="1">
                <a:latin typeface="Times New Roman" panose="02020603050405020304" pitchFamily="18" charset="0"/>
                <a:cs typeface="Times New Roman" panose="02020603050405020304" pitchFamily="18" charset="0"/>
              </a:rPr>
              <a:t>tring</a:t>
            </a:r>
            <a:r>
              <a:rPr lang="es-MX" sz="2400" b="0" dirty="0">
                <a:effectLst/>
                <a:latin typeface="Times New Roman" panose="02020603050405020304" pitchFamily="18" charset="0"/>
                <a:cs typeface="Times New Roman" panose="02020603050405020304" pitchFamily="18" charset="0"/>
              </a:rPr>
              <a:t> es uno de los valores primitivos y el objeto </a:t>
            </a:r>
            <a:r>
              <a:rPr lang="es-MX" sz="2400" dirty="0" err="1">
                <a:latin typeface="Times New Roman" panose="02020603050405020304" pitchFamily="18" charset="0"/>
                <a:cs typeface="Times New Roman" panose="02020603050405020304" pitchFamily="18" charset="0"/>
              </a:rPr>
              <a:t>String</a:t>
            </a:r>
            <a:r>
              <a:rPr lang="es-MX" sz="2400" b="0" dirty="0">
                <a:effectLst/>
                <a:latin typeface="Times New Roman" panose="02020603050405020304" pitchFamily="18" charset="0"/>
                <a:cs typeface="Times New Roman" panose="02020603050405020304" pitchFamily="18" charset="0"/>
              </a:rPr>
              <a:t> es un envoltorio alrededor de un </a:t>
            </a:r>
            <a:r>
              <a:rPr lang="es-MX" sz="2400" dirty="0" err="1">
                <a:latin typeface="Times New Roman" panose="02020603050405020304" pitchFamily="18" charset="0"/>
                <a:cs typeface="Times New Roman" panose="02020603050405020304" pitchFamily="18" charset="0"/>
              </a:rPr>
              <a:t>String</a:t>
            </a:r>
            <a:r>
              <a:rPr lang="es-MX" sz="2400" b="0" dirty="0">
                <a:effectLst/>
                <a:latin typeface="Times New Roman" panose="02020603050405020304" pitchFamily="18" charset="0"/>
                <a:cs typeface="Times New Roman" panose="02020603050405020304" pitchFamily="18" charset="0"/>
              </a:rPr>
              <a:t> primitivo.</a:t>
            </a:r>
            <a:endParaRPr lang="en-US" sz="2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FA71E7B3-1F9A-4EA2-9F36-BDA1C54D8346}"/>
              </a:ext>
            </a:extLst>
          </p:cNvPr>
          <p:cNvPicPr>
            <a:picLocks noChangeAspect="1"/>
          </p:cNvPicPr>
          <p:nvPr/>
        </p:nvPicPr>
        <p:blipFill>
          <a:blip r:embed="rId2"/>
          <a:stretch>
            <a:fillRect/>
          </a:stretch>
        </p:blipFill>
        <p:spPr>
          <a:xfrm>
            <a:off x="2330759" y="4322279"/>
            <a:ext cx="6491646" cy="1400530"/>
          </a:xfrm>
          <a:prstGeom prst="rect">
            <a:avLst/>
          </a:prstGeom>
        </p:spPr>
      </p:pic>
    </p:spTree>
    <p:extLst>
      <p:ext uri="{BB962C8B-B14F-4D97-AF65-F5344CB8AC3E}">
        <p14:creationId xmlns:p14="http://schemas.microsoft.com/office/powerpoint/2010/main" val="1713439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A3BE2D-B2DC-443B-A7F3-E7CB487F68CC}"/>
              </a:ext>
            </a:extLst>
          </p:cNvPr>
          <p:cNvSpPr>
            <a:spLocks noGrp="1"/>
          </p:cNvSpPr>
          <p:nvPr>
            <p:ph type="title"/>
          </p:nvPr>
        </p:nvSpPr>
        <p:spPr>
          <a:xfrm>
            <a:off x="685868" y="163227"/>
            <a:ext cx="9404723" cy="1400530"/>
          </a:xfrm>
        </p:spPr>
        <p:txBody>
          <a:bodyPr>
            <a:normAutofit/>
          </a:bodyPr>
          <a:lstStyle/>
          <a:p>
            <a:pPr algn="ctr"/>
            <a:r>
              <a:rPr lang="es-MX" b="1" i="0" dirty="0">
                <a:solidFill>
                  <a:schemeClr val="tx1"/>
                </a:solidFill>
                <a:effectLst/>
                <a:latin typeface="Times New Roman" panose="02020603050405020304" pitchFamily="18" charset="0"/>
                <a:cs typeface="Times New Roman" panose="02020603050405020304" pitchFamily="18" charset="0"/>
              </a:rPr>
              <a:t>Isomorfismo</a:t>
            </a:r>
            <a:br>
              <a:rPr lang="es-MX" b="1" i="0" dirty="0">
                <a:solidFill>
                  <a:srgbClr val="333333"/>
                </a:solidFill>
                <a:effectLst/>
                <a:latin typeface="Raleway"/>
              </a:rPr>
            </a:br>
            <a:endParaRPr lang="es-MX" dirty="0"/>
          </a:p>
        </p:txBody>
      </p:sp>
      <p:sp>
        <p:nvSpPr>
          <p:cNvPr id="3" name="Marcador de contenido 2">
            <a:extLst>
              <a:ext uri="{FF2B5EF4-FFF2-40B4-BE49-F238E27FC236}">
                <a16:creationId xmlns:a16="http://schemas.microsoft.com/office/drawing/2014/main" id="{77B8C2F6-927D-4A35-9270-9892791F6FCB}"/>
              </a:ext>
            </a:extLst>
          </p:cNvPr>
          <p:cNvSpPr>
            <a:spLocks noGrp="1"/>
          </p:cNvSpPr>
          <p:nvPr>
            <p:ph idx="1"/>
          </p:nvPr>
        </p:nvSpPr>
        <p:spPr>
          <a:xfrm>
            <a:off x="530086" y="1563757"/>
            <a:ext cx="11092071" cy="5022573"/>
          </a:xfrm>
        </p:spPr>
        <p:txBody>
          <a:bodyPr>
            <a:normAutofit/>
          </a:bodyPr>
          <a:lstStyle/>
          <a:p>
            <a:pPr algn="l"/>
            <a:r>
              <a:rPr lang="es-MX" sz="2400" b="0" i="0" dirty="0">
                <a:effectLst/>
                <a:latin typeface="Times New Roman" panose="02020603050405020304" pitchFamily="18" charset="0"/>
                <a:cs typeface="Times New Roman" panose="02020603050405020304" pitchFamily="18" charset="0"/>
              </a:rPr>
              <a:t>Hoy </a:t>
            </a:r>
            <a:r>
              <a:rPr lang="es-MX" sz="2400" b="0" i="1" dirty="0">
                <a:effectLst/>
                <a:latin typeface="Times New Roman" panose="02020603050405020304" pitchFamily="18" charset="0"/>
                <a:cs typeface="Times New Roman" panose="02020603050405020304" pitchFamily="18" charset="0"/>
              </a:rPr>
              <a:t>JavaScript</a:t>
            </a:r>
            <a:r>
              <a:rPr lang="es-MX" sz="2400" b="0" i="0" dirty="0">
                <a:effectLst/>
                <a:latin typeface="Times New Roman" panose="02020603050405020304" pitchFamily="18" charset="0"/>
                <a:cs typeface="Times New Roman" panose="02020603050405020304" pitchFamily="18" charset="0"/>
              </a:rPr>
              <a:t>, es el único lenguaje capaz de ejecutarse en las 3 capas de una aplicación:</a:t>
            </a:r>
          </a:p>
          <a:p>
            <a:pPr algn="l"/>
            <a:endParaRPr lang="es-MX" sz="2400" b="0" i="0" dirty="0">
              <a:effectLst/>
              <a:latin typeface="Times New Roman" panose="02020603050405020304" pitchFamily="18" charset="0"/>
              <a:cs typeface="Times New Roman" panose="02020603050405020304" pitchFamily="18" charset="0"/>
            </a:endParaRPr>
          </a:p>
          <a:p>
            <a:pPr algn="l">
              <a:buFont typeface="+mj-lt"/>
              <a:buAutoNum type="arabicPeriod"/>
            </a:pPr>
            <a:r>
              <a:rPr lang="es-MX" sz="2400" b="0" i="1" dirty="0" err="1">
                <a:effectLst/>
                <a:latin typeface="Times New Roman" panose="02020603050405020304" pitchFamily="18" charset="0"/>
                <a:cs typeface="Times New Roman" panose="02020603050405020304" pitchFamily="18" charset="0"/>
              </a:rPr>
              <a:t>Frontend</a:t>
            </a:r>
            <a:r>
              <a:rPr lang="es-MX" sz="2400" b="0" i="0" dirty="0">
                <a:effectLst/>
                <a:latin typeface="Times New Roman" panose="02020603050405020304" pitchFamily="18" charset="0"/>
                <a:cs typeface="Times New Roman" panose="02020603050405020304" pitchFamily="18" charset="0"/>
              </a:rPr>
              <a:t> (con </a:t>
            </a:r>
            <a:r>
              <a:rPr lang="es-MX" sz="2400" b="0" i="1" dirty="0">
                <a:effectLst/>
                <a:latin typeface="Times New Roman" panose="02020603050405020304" pitchFamily="18" charset="0"/>
                <a:cs typeface="Times New Roman" panose="02020603050405020304" pitchFamily="18" charset="0"/>
              </a:rPr>
              <a:t>JavaScript</a:t>
            </a:r>
            <a:r>
              <a:rPr lang="es-MX" sz="2400" b="0" i="0" dirty="0">
                <a:effectLst/>
                <a:latin typeface="Times New Roman" panose="02020603050405020304" pitchFamily="18" charset="0"/>
                <a:cs typeface="Times New Roman" panose="02020603050405020304" pitchFamily="18" charset="0"/>
              </a:rPr>
              <a:t>).</a:t>
            </a:r>
          </a:p>
          <a:p>
            <a:pPr algn="l">
              <a:buFont typeface="+mj-lt"/>
              <a:buAutoNum type="arabicPeriod"/>
            </a:pPr>
            <a:r>
              <a:rPr lang="es-MX" sz="2400" b="0" i="1" dirty="0" err="1">
                <a:effectLst/>
                <a:latin typeface="Times New Roman" panose="02020603050405020304" pitchFamily="18" charset="0"/>
                <a:cs typeface="Times New Roman" panose="02020603050405020304" pitchFamily="18" charset="0"/>
              </a:rPr>
              <a:t>Backend</a:t>
            </a:r>
            <a:r>
              <a:rPr lang="es-MX" sz="2400" b="0" i="0" dirty="0">
                <a:effectLst/>
                <a:latin typeface="Times New Roman" panose="02020603050405020304" pitchFamily="18" charset="0"/>
                <a:cs typeface="Times New Roman" panose="02020603050405020304" pitchFamily="18" charset="0"/>
              </a:rPr>
              <a:t> (con </a:t>
            </a:r>
            <a:r>
              <a:rPr lang="es-MX" sz="2400" b="0" i="1" dirty="0">
                <a:effectLst/>
                <a:latin typeface="Times New Roman" panose="02020603050405020304" pitchFamily="18" charset="0"/>
                <a:cs typeface="Times New Roman" panose="02020603050405020304" pitchFamily="18" charset="0"/>
              </a:rPr>
              <a:t>Node.js</a:t>
            </a:r>
            <a:r>
              <a:rPr lang="es-MX" sz="2400" b="0" i="0" dirty="0">
                <a:effectLst/>
                <a:latin typeface="Times New Roman" panose="02020603050405020304" pitchFamily="18" charset="0"/>
                <a:cs typeface="Times New Roman" panose="02020603050405020304" pitchFamily="18" charset="0"/>
              </a:rPr>
              <a:t>).</a:t>
            </a:r>
          </a:p>
          <a:p>
            <a:pPr algn="l">
              <a:buFont typeface="+mj-lt"/>
              <a:buAutoNum type="arabicPeriod"/>
            </a:pPr>
            <a:r>
              <a:rPr lang="es-MX" sz="2400" b="0" i="0" dirty="0">
                <a:effectLst/>
                <a:latin typeface="Times New Roman" panose="02020603050405020304" pitchFamily="18" charset="0"/>
                <a:cs typeface="Times New Roman" panose="02020603050405020304" pitchFamily="18" charset="0"/>
              </a:rPr>
              <a:t>Persistencia de Datos (con </a:t>
            </a:r>
            <a:r>
              <a:rPr lang="es-MX" sz="2400" b="0" i="1" dirty="0">
                <a:effectLst/>
                <a:latin typeface="Times New Roman" panose="02020603050405020304" pitchFamily="18" charset="0"/>
                <a:cs typeface="Times New Roman" panose="02020603050405020304" pitchFamily="18" charset="0"/>
              </a:rPr>
              <a:t>MongoDB</a:t>
            </a:r>
            <a:r>
              <a:rPr lang="es-MX" sz="2400" b="0" i="0" dirty="0">
                <a:effectLst/>
                <a:latin typeface="Times New Roman" panose="02020603050405020304" pitchFamily="18" charset="0"/>
                <a:cs typeface="Times New Roman" panose="02020603050405020304" pitchFamily="18" charset="0"/>
              </a:rPr>
              <a:t>, </a:t>
            </a:r>
            <a:r>
              <a:rPr lang="es-MX" sz="2400" b="0" i="1" dirty="0" err="1">
                <a:effectLst/>
                <a:latin typeface="Times New Roman" panose="02020603050405020304" pitchFamily="18" charset="0"/>
                <a:cs typeface="Times New Roman" panose="02020603050405020304" pitchFamily="18" charset="0"/>
              </a:rPr>
              <a:t>Couch</a:t>
            </a:r>
            <a:r>
              <a:rPr lang="es-MX" sz="2400" b="0" i="1" dirty="0">
                <a:effectLst/>
                <a:latin typeface="Times New Roman" panose="02020603050405020304" pitchFamily="18" charset="0"/>
                <a:cs typeface="Times New Roman" panose="02020603050405020304" pitchFamily="18" charset="0"/>
              </a:rPr>
              <a:t> DB</a:t>
            </a:r>
            <a:r>
              <a:rPr lang="es-MX" sz="2400" b="0" i="0" dirty="0">
                <a:effectLst/>
                <a:latin typeface="Times New Roman" panose="02020603050405020304" pitchFamily="18" charset="0"/>
                <a:cs typeface="Times New Roman" panose="02020603050405020304" pitchFamily="18" charset="0"/>
              </a:rPr>
              <a:t>, </a:t>
            </a:r>
            <a:r>
              <a:rPr lang="es-MX" sz="2400" b="0" i="1" dirty="0" err="1">
                <a:effectLst/>
                <a:latin typeface="Times New Roman" panose="02020603050405020304" pitchFamily="18" charset="0"/>
                <a:cs typeface="Times New Roman" panose="02020603050405020304" pitchFamily="18" charset="0"/>
              </a:rPr>
              <a:t>Firebase</a:t>
            </a:r>
            <a:r>
              <a:rPr lang="es-MX" sz="2400" b="0" i="0" dirty="0">
                <a:effectLst/>
                <a:latin typeface="Times New Roman" panose="02020603050405020304" pitchFamily="18" charset="0"/>
                <a:cs typeface="Times New Roman" panose="02020603050405020304" pitchFamily="18" charset="0"/>
              </a:rPr>
              <a:t>, </a:t>
            </a:r>
            <a:r>
              <a:rPr lang="es-MX" sz="2400" b="0" i="0" dirty="0" err="1">
                <a:effectLst/>
                <a:latin typeface="Times New Roman" panose="02020603050405020304" pitchFamily="18" charset="0"/>
                <a:cs typeface="Times New Roman" panose="02020603050405020304" pitchFamily="18" charset="0"/>
              </a:rPr>
              <a:t>etc</a:t>
            </a:r>
            <a:r>
              <a:rPr lang="es-MX" sz="2400" b="0" i="0" dirty="0">
                <a:effectLst/>
                <a:latin typeface="Times New Roman" panose="02020603050405020304" pitchFamily="18" charset="0"/>
                <a:cs typeface="Times New Roman" panose="02020603050405020304" pitchFamily="18" charset="0"/>
              </a:rPr>
              <a:t>).</a:t>
            </a:r>
            <a:br>
              <a:rPr lang="es-MX" sz="2400" dirty="0"/>
            </a:br>
            <a:endParaRPr lang="es-MX" sz="2400" dirty="0"/>
          </a:p>
        </p:txBody>
      </p:sp>
    </p:spTree>
    <p:extLst>
      <p:ext uri="{BB962C8B-B14F-4D97-AF65-F5344CB8AC3E}">
        <p14:creationId xmlns:p14="http://schemas.microsoft.com/office/powerpoint/2010/main" val="2184313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B00007-434C-4BA3-B957-7C38BC40CA1B}"/>
              </a:ext>
            </a:extLst>
          </p:cNvPr>
          <p:cNvSpPr>
            <a:spLocks noGrp="1"/>
          </p:cNvSpPr>
          <p:nvPr>
            <p:ph type="title"/>
          </p:nvPr>
        </p:nvSpPr>
        <p:spPr>
          <a:xfrm>
            <a:off x="1393638" y="213367"/>
            <a:ext cx="9404723" cy="821635"/>
          </a:xfrm>
        </p:spPr>
        <p:txBody>
          <a:bodyPr>
            <a:normAutofit fontScale="90000"/>
          </a:bodyPr>
          <a:lstStyle/>
          <a:p>
            <a:pPr algn="ctr"/>
            <a:r>
              <a:rPr lang="es-MX" b="1" i="0" dirty="0">
                <a:effectLst/>
                <a:latin typeface="Times New Roman" panose="02020603050405020304" pitchFamily="18" charset="0"/>
                <a:cs typeface="Times New Roman" panose="02020603050405020304" pitchFamily="18" charset="0"/>
              </a:rPr>
              <a:t>6. </a:t>
            </a:r>
            <a:r>
              <a:rPr lang="es-MX" b="1" i="0" dirty="0" err="1">
                <a:effectLst/>
                <a:latin typeface="Times New Roman" panose="02020603050405020304" pitchFamily="18" charset="0"/>
                <a:cs typeface="Times New Roman" panose="02020603050405020304" pitchFamily="18" charset="0"/>
              </a:rPr>
              <a:t>Template</a:t>
            </a:r>
            <a:r>
              <a:rPr lang="es-MX" b="1" i="0" dirty="0">
                <a:effectLst/>
                <a:latin typeface="Times New Roman" panose="02020603050405020304" pitchFamily="18" charset="0"/>
                <a:cs typeface="Times New Roman" panose="02020603050405020304" pitchFamily="18" charset="0"/>
              </a:rPr>
              <a:t> </a:t>
            </a:r>
            <a:r>
              <a:rPr lang="es-MX" b="1" i="0" dirty="0" err="1">
                <a:effectLst/>
                <a:latin typeface="Times New Roman" panose="02020603050405020304" pitchFamily="18" charset="0"/>
                <a:cs typeface="Times New Roman" panose="02020603050405020304" pitchFamily="18" charset="0"/>
              </a:rPr>
              <a:t>Strings</a:t>
            </a:r>
            <a:br>
              <a:rPr lang="es-MX" b="0" i="0" dirty="0">
                <a:effectLst/>
                <a:latin typeface="Roboto" panose="02000000000000000000" pitchFamily="2" charset="0"/>
              </a:rPr>
            </a:br>
            <a:endParaRPr lang="es-MX" dirty="0"/>
          </a:p>
        </p:txBody>
      </p:sp>
      <p:sp>
        <p:nvSpPr>
          <p:cNvPr id="3" name="Marcador de contenido 2">
            <a:extLst>
              <a:ext uri="{FF2B5EF4-FFF2-40B4-BE49-F238E27FC236}">
                <a16:creationId xmlns:a16="http://schemas.microsoft.com/office/drawing/2014/main" id="{1B18B79C-FCB2-4C4F-A761-F54D1FF02122}"/>
              </a:ext>
            </a:extLst>
          </p:cNvPr>
          <p:cNvSpPr>
            <a:spLocks noGrp="1"/>
          </p:cNvSpPr>
          <p:nvPr>
            <p:ph idx="1"/>
          </p:nvPr>
        </p:nvSpPr>
        <p:spPr>
          <a:xfrm>
            <a:off x="195878" y="827342"/>
            <a:ext cx="10959549" cy="5738191"/>
          </a:xfrm>
        </p:spPr>
        <p:txBody>
          <a:bodyPr>
            <a:normAutofit fontScale="85000" lnSpcReduction="20000"/>
          </a:bodyPr>
          <a:lstStyle/>
          <a:p>
            <a:pPr marL="0" indent="0" algn="ctr">
              <a:buNone/>
            </a:pPr>
            <a:r>
              <a:rPr lang="es-MX" dirty="0">
                <a:latin typeface="Times New Roman" panose="02020603050405020304" pitchFamily="18" charset="0"/>
                <a:cs typeface="Times New Roman" panose="02020603050405020304" pitchFamily="18" charset="0"/>
              </a:rPr>
              <a:t>Para el uso de los </a:t>
            </a:r>
            <a:r>
              <a:rPr lang="es-MX" dirty="0" err="1">
                <a:latin typeface="Times New Roman" panose="02020603050405020304" pitchFamily="18" charset="0"/>
                <a:cs typeface="Times New Roman" panose="02020603050405020304" pitchFamily="18" charset="0"/>
              </a:rPr>
              <a:t>Template</a:t>
            </a:r>
            <a:r>
              <a:rPr lang="es-MX" dirty="0">
                <a:latin typeface="Times New Roman" panose="02020603050405020304" pitchFamily="18" charset="0"/>
                <a:cs typeface="Times New Roman" panose="02020603050405020304" pitchFamily="18" charset="0"/>
              </a:rPr>
              <a:t> </a:t>
            </a:r>
            <a:r>
              <a:rPr lang="es-MX" dirty="0" err="1">
                <a:latin typeface="Times New Roman" panose="02020603050405020304" pitchFamily="18" charset="0"/>
                <a:cs typeface="Times New Roman" panose="02020603050405020304" pitchFamily="18" charset="0"/>
              </a:rPr>
              <a:t>String</a:t>
            </a:r>
            <a:r>
              <a:rPr lang="es-MX" dirty="0">
                <a:latin typeface="Times New Roman" panose="02020603050405020304" pitchFamily="18" charset="0"/>
                <a:cs typeface="Times New Roman" panose="02020603050405020304" pitchFamily="18" charset="0"/>
              </a:rPr>
              <a:t> se necesitan las comillas: </a:t>
            </a:r>
            <a:r>
              <a:rPr lang="es-MX" b="1" dirty="0">
                <a:latin typeface="Times New Roman" panose="02020603050405020304" pitchFamily="18" charset="0"/>
                <a:cs typeface="Times New Roman" panose="02020603050405020304" pitchFamily="18" charset="0"/>
              </a:rPr>
              <a:t>( ` ` ) no son las comillas simples.</a:t>
            </a:r>
          </a:p>
          <a:p>
            <a:pPr algn="l"/>
            <a:r>
              <a:rPr lang="es-MX" b="0" i="0" dirty="0">
                <a:effectLst/>
                <a:latin typeface="Times New Roman" panose="02020603050405020304" pitchFamily="18" charset="0"/>
                <a:cs typeface="Times New Roman" panose="02020603050405020304" pitchFamily="18" charset="0"/>
              </a:rPr>
              <a:t>Los </a:t>
            </a:r>
            <a:r>
              <a:rPr lang="es-MX" b="0" i="1" dirty="0" err="1">
                <a:effectLst/>
                <a:latin typeface="Times New Roman" panose="02020603050405020304" pitchFamily="18" charset="0"/>
                <a:cs typeface="Times New Roman" panose="02020603050405020304" pitchFamily="18" charset="0"/>
              </a:rPr>
              <a:t>template</a:t>
            </a:r>
            <a:r>
              <a:rPr lang="es-MX" b="0" i="1" dirty="0">
                <a:effectLst/>
                <a:latin typeface="Times New Roman" panose="02020603050405020304" pitchFamily="18" charset="0"/>
                <a:cs typeface="Times New Roman" panose="02020603050405020304" pitchFamily="18" charset="0"/>
              </a:rPr>
              <a:t> </a:t>
            </a:r>
            <a:r>
              <a:rPr lang="es-MX" b="0" i="1" dirty="0" err="1">
                <a:effectLst/>
                <a:latin typeface="Times New Roman" panose="02020603050405020304" pitchFamily="18" charset="0"/>
                <a:cs typeface="Times New Roman" panose="02020603050405020304" pitchFamily="18" charset="0"/>
              </a:rPr>
              <a:t>string</a:t>
            </a:r>
            <a:r>
              <a:rPr lang="es-MX" b="0" i="0" dirty="0">
                <a:effectLst/>
                <a:latin typeface="Times New Roman" panose="02020603050405020304" pitchFamily="18" charset="0"/>
                <a:cs typeface="Times New Roman" panose="02020603050405020304" pitchFamily="18" charset="0"/>
              </a:rPr>
              <a:t> son una forma más fácil de crear:</a:t>
            </a:r>
          </a:p>
          <a:p>
            <a:pPr lvl="1">
              <a:buFont typeface="Arial" panose="020B0604020202020204" pitchFamily="34" charset="0"/>
              <a:buChar char="•"/>
            </a:pPr>
            <a:r>
              <a:rPr lang="es-MX" b="0" i="0" dirty="0">
                <a:effectLst/>
                <a:latin typeface="Times New Roman" panose="02020603050405020304" pitchFamily="18" charset="0"/>
                <a:cs typeface="Times New Roman" panose="02020603050405020304" pitchFamily="18" charset="0"/>
              </a:rPr>
              <a:t>Cadenas con variables dentro (interpolación).</a:t>
            </a:r>
          </a:p>
          <a:p>
            <a:pPr lvl="1">
              <a:buFont typeface="Arial" panose="020B0604020202020204" pitchFamily="34" charset="0"/>
              <a:buChar char="•"/>
            </a:pPr>
            <a:r>
              <a:rPr lang="es-MX" b="0" i="0" dirty="0">
                <a:effectLst/>
                <a:latin typeface="Times New Roman" panose="02020603050405020304" pitchFamily="18" charset="0"/>
                <a:cs typeface="Times New Roman" panose="02020603050405020304" pitchFamily="18" charset="0"/>
              </a:rPr>
              <a:t>Generar cadenas multilínea.</a:t>
            </a:r>
          </a:p>
          <a:p>
            <a:pPr lvl="1">
              <a:buFont typeface="Arial" panose="020B0604020202020204" pitchFamily="34" charset="0"/>
              <a:buChar char="•"/>
            </a:pPr>
            <a:r>
              <a:rPr lang="es-MX" b="0" i="0" dirty="0">
                <a:effectLst/>
                <a:latin typeface="Times New Roman" panose="02020603050405020304" pitchFamily="18" charset="0"/>
                <a:cs typeface="Times New Roman" panose="02020603050405020304" pitchFamily="18" charset="0"/>
              </a:rPr>
              <a:t>Ejecutar expresiones, funciones y etiquetados.</a:t>
            </a:r>
          </a:p>
          <a:p>
            <a:pPr marL="0" indent="0">
              <a:buNone/>
            </a:pPr>
            <a:endParaRPr lang="es-MX" dirty="0">
              <a:latin typeface="Times New Roman" panose="02020603050405020304" pitchFamily="18" charset="0"/>
              <a:cs typeface="Times New Roman" panose="02020603050405020304" pitchFamily="18" charset="0"/>
            </a:endParaRPr>
          </a:p>
          <a:p>
            <a:r>
              <a:rPr lang="es-MX" dirty="0">
                <a:latin typeface="Times New Roman" panose="02020603050405020304" pitchFamily="18" charset="0"/>
                <a:cs typeface="Times New Roman" panose="02020603050405020304" pitchFamily="18" charset="0"/>
              </a:rPr>
              <a:t>Así se concatenada de forma normal:</a:t>
            </a:r>
          </a:p>
          <a:p>
            <a:pPr marL="0" indent="0">
              <a:buNone/>
            </a:pPr>
            <a:endParaRPr lang="es-MX" dirty="0"/>
          </a:p>
          <a:p>
            <a:r>
              <a:rPr lang="es-MX" dirty="0">
                <a:latin typeface="Times New Roman" panose="02020603050405020304" pitchFamily="18" charset="0"/>
                <a:cs typeface="Times New Roman" panose="02020603050405020304" pitchFamily="18" charset="0"/>
              </a:rPr>
              <a:t>Así con los </a:t>
            </a:r>
            <a:r>
              <a:rPr lang="es-MX" dirty="0" err="1">
                <a:latin typeface="Times New Roman" panose="02020603050405020304" pitchFamily="18" charset="0"/>
                <a:cs typeface="Times New Roman" panose="02020603050405020304" pitchFamily="18" charset="0"/>
              </a:rPr>
              <a:t>Template</a:t>
            </a:r>
            <a:r>
              <a:rPr lang="es-MX" dirty="0">
                <a:latin typeface="Times New Roman" panose="02020603050405020304" pitchFamily="18" charset="0"/>
                <a:cs typeface="Times New Roman" panose="02020603050405020304" pitchFamily="18" charset="0"/>
              </a:rPr>
              <a:t> </a:t>
            </a:r>
            <a:r>
              <a:rPr lang="es-MX" dirty="0" err="1">
                <a:latin typeface="Times New Roman" panose="02020603050405020304" pitchFamily="18" charset="0"/>
                <a:cs typeface="Times New Roman" panose="02020603050405020304" pitchFamily="18" charset="0"/>
              </a:rPr>
              <a:t>Strings</a:t>
            </a:r>
            <a:r>
              <a:rPr lang="es-MX" dirty="0">
                <a:latin typeface="Times New Roman" panose="02020603050405020304" pitchFamily="18" charset="0"/>
                <a:cs typeface="Times New Roman" panose="02020603050405020304" pitchFamily="18" charset="0"/>
              </a:rPr>
              <a:t>: </a:t>
            </a:r>
          </a:p>
          <a:p>
            <a:endParaRPr lang="es-MX" dirty="0">
              <a:latin typeface="Times New Roman" panose="02020603050405020304" pitchFamily="18" charset="0"/>
              <a:cs typeface="Times New Roman" panose="02020603050405020304" pitchFamily="18" charset="0"/>
            </a:endParaRPr>
          </a:p>
          <a:p>
            <a:endParaRPr lang="es-MX" dirty="0">
              <a:latin typeface="Times New Roman" panose="02020603050405020304" pitchFamily="18" charset="0"/>
              <a:cs typeface="Times New Roman" panose="02020603050405020304" pitchFamily="18" charset="0"/>
            </a:endParaRPr>
          </a:p>
          <a:p>
            <a:r>
              <a:rPr lang="es-MX" dirty="0">
                <a:latin typeface="Times New Roman" panose="02020603050405020304" pitchFamily="18" charset="0"/>
                <a:cs typeface="Times New Roman" panose="02020603050405020304" pitchFamily="18" charset="0"/>
              </a:rPr>
              <a:t>O también para escribir texto </a:t>
            </a:r>
          </a:p>
          <a:p>
            <a:pPr marL="0" indent="0">
              <a:buNone/>
            </a:pPr>
            <a:r>
              <a:rPr lang="es-MX" dirty="0">
                <a:latin typeface="Times New Roman" panose="02020603050405020304" pitchFamily="18" charset="0"/>
                <a:cs typeface="Times New Roman" panose="02020603050405020304" pitchFamily="18" charset="0"/>
              </a:rPr>
              <a:t>sin importan las restricciones de </a:t>
            </a:r>
          </a:p>
          <a:p>
            <a:pPr marL="0" indent="0">
              <a:buNone/>
            </a:pPr>
            <a:r>
              <a:rPr lang="es-MX" dirty="0">
                <a:latin typeface="Times New Roman" panose="02020603050405020304" pitchFamily="18" charset="0"/>
                <a:cs typeface="Times New Roman" panose="02020603050405020304" pitchFamily="18" charset="0"/>
              </a:rPr>
              <a:t>espacio, etc.</a:t>
            </a:r>
          </a:p>
        </p:txBody>
      </p:sp>
      <p:pic>
        <p:nvPicPr>
          <p:cNvPr id="5" name="Imagen 4">
            <a:extLst>
              <a:ext uri="{FF2B5EF4-FFF2-40B4-BE49-F238E27FC236}">
                <a16:creationId xmlns:a16="http://schemas.microsoft.com/office/drawing/2014/main" id="{D77E12F0-3F2E-4E98-AC67-C80DE6B1030D}"/>
              </a:ext>
            </a:extLst>
          </p:cNvPr>
          <p:cNvPicPr>
            <a:picLocks noChangeAspect="1"/>
          </p:cNvPicPr>
          <p:nvPr/>
        </p:nvPicPr>
        <p:blipFill>
          <a:blip r:embed="rId2"/>
          <a:stretch>
            <a:fillRect/>
          </a:stretch>
        </p:blipFill>
        <p:spPr>
          <a:xfrm>
            <a:off x="5813822" y="2104655"/>
            <a:ext cx="6294844" cy="1238159"/>
          </a:xfrm>
          <a:prstGeom prst="rect">
            <a:avLst/>
          </a:prstGeom>
        </p:spPr>
      </p:pic>
      <p:pic>
        <p:nvPicPr>
          <p:cNvPr id="7" name="Imagen 6">
            <a:extLst>
              <a:ext uri="{FF2B5EF4-FFF2-40B4-BE49-F238E27FC236}">
                <a16:creationId xmlns:a16="http://schemas.microsoft.com/office/drawing/2014/main" id="{25BC4124-A36F-4958-BD74-7B72F740C459}"/>
              </a:ext>
            </a:extLst>
          </p:cNvPr>
          <p:cNvPicPr>
            <a:picLocks noChangeAspect="1"/>
          </p:cNvPicPr>
          <p:nvPr/>
        </p:nvPicPr>
        <p:blipFill>
          <a:blip r:embed="rId3"/>
          <a:stretch>
            <a:fillRect/>
          </a:stretch>
        </p:blipFill>
        <p:spPr>
          <a:xfrm>
            <a:off x="4986589" y="3429000"/>
            <a:ext cx="6283388" cy="1133474"/>
          </a:xfrm>
          <a:prstGeom prst="rect">
            <a:avLst/>
          </a:prstGeom>
        </p:spPr>
      </p:pic>
      <p:pic>
        <p:nvPicPr>
          <p:cNvPr id="9" name="Imagen 8">
            <a:extLst>
              <a:ext uri="{FF2B5EF4-FFF2-40B4-BE49-F238E27FC236}">
                <a16:creationId xmlns:a16="http://schemas.microsoft.com/office/drawing/2014/main" id="{B60D0075-5AA9-4C94-BA1C-5181E44D159D}"/>
              </a:ext>
            </a:extLst>
          </p:cNvPr>
          <p:cNvPicPr>
            <a:picLocks noChangeAspect="1"/>
          </p:cNvPicPr>
          <p:nvPr/>
        </p:nvPicPr>
        <p:blipFill>
          <a:blip r:embed="rId4"/>
          <a:stretch>
            <a:fillRect/>
          </a:stretch>
        </p:blipFill>
        <p:spPr>
          <a:xfrm>
            <a:off x="4364666" y="4684231"/>
            <a:ext cx="7182678" cy="2146852"/>
          </a:xfrm>
          <a:prstGeom prst="rect">
            <a:avLst/>
          </a:prstGeom>
        </p:spPr>
      </p:pic>
      <p:cxnSp>
        <p:nvCxnSpPr>
          <p:cNvPr id="11" name="Conector recto de flecha 10">
            <a:extLst>
              <a:ext uri="{FF2B5EF4-FFF2-40B4-BE49-F238E27FC236}">
                <a16:creationId xmlns:a16="http://schemas.microsoft.com/office/drawing/2014/main" id="{26917580-EAD3-41E1-B8B3-17E1F7C0D7DF}"/>
              </a:ext>
            </a:extLst>
          </p:cNvPr>
          <p:cNvCxnSpPr>
            <a:cxnSpLocks/>
          </p:cNvCxnSpPr>
          <p:nvPr/>
        </p:nvCxnSpPr>
        <p:spPr>
          <a:xfrm flipV="1">
            <a:off x="5120640" y="2981232"/>
            <a:ext cx="580638" cy="1822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ector recto de flecha 12">
            <a:extLst>
              <a:ext uri="{FF2B5EF4-FFF2-40B4-BE49-F238E27FC236}">
                <a16:creationId xmlns:a16="http://schemas.microsoft.com/office/drawing/2014/main" id="{5A8D6FD1-1972-4EE0-B1AE-65759B6764FB}"/>
              </a:ext>
            </a:extLst>
          </p:cNvPr>
          <p:cNvCxnSpPr>
            <a:cxnSpLocks/>
          </p:cNvCxnSpPr>
          <p:nvPr/>
        </p:nvCxnSpPr>
        <p:spPr>
          <a:xfrm flipV="1">
            <a:off x="4010931" y="4160771"/>
            <a:ext cx="864940" cy="420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ector recto de flecha 13">
            <a:extLst>
              <a:ext uri="{FF2B5EF4-FFF2-40B4-BE49-F238E27FC236}">
                <a16:creationId xmlns:a16="http://schemas.microsoft.com/office/drawing/2014/main" id="{9CE3FB8C-EA40-45A4-AB25-8A387515A017}"/>
              </a:ext>
            </a:extLst>
          </p:cNvPr>
          <p:cNvCxnSpPr>
            <a:cxnSpLocks/>
          </p:cNvCxnSpPr>
          <p:nvPr/>
        </p:nvCxnSpPr>
        <p:spPr>
          <a:xfrm>
            <a:off x="2140226" y="6036365"/>
            <a:ext cx="21137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03387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82B0E1-52EC-43E4-88E9-D01966DE898C}"/>
              </a:ext>
            </a:extLst>
          </p:cNvPr>
          <p:cNvSpPr>
            <a:spLocks noGrp="1"/>
          </p:cNvSpPr>
          <p:nvPr>
            <p:ph type="title"/>
          </p:nvPr>
        </p:nvSpPr>
        <p:spPr/>
        <p:txBody>
          <a:bodyPr/>
          <a:lstStyle/>
          <a:p>
            <a:pPr algn="ctr"/>
            <a:r>
              <a:rPr lang="es-MX" b="1" i="0" dirty="0">
                <a:effectLst/>
                <a:latin typeface="Times New Roman" panose="02020603050405020304" pitchFamily="18" charset="0"/>
                <a:cs typeface="Times New Roman" panose="02020603050405020304" pitchFamily="18" charset="0"/>
              </a:rPr>
              <a:t>7. Números (</a:t>
            </a:r>
            <a:r>
              <a:rPr lang="es-MX" b="1" i="0" dirty="0" err="1">
                <a:effectLst/>
                <a:latin typeface="Times New Roman" panose="02020603050405020304" pitchFamily="18" charset="0"/>
                <a:cs typeface="Times New Roman" panose="02020603050405020304" pitchFamily="18" charset="0"/>
              </a:rPr>
              <a:t>Numbers</a:t>
            </a:r>
            <a:r>
              <a:rPr lang="es-MX" b="1" i="0" dirty="0">
                <a:effectLst/>
                <a:latin typeface="Times New Roman" panose="02020603050405020304" pitchFamily="18" charset="0"/>
                <a:cs typeface="Times New Roman" panose="02020603050405020304" pitchFamily="18" charset="0"/>
              </a:rPr>
              <a:t>)</a:t>
            </a:r>
            <a:br>
              <a:rPr lang="es-MX" b="0" i="0" dirty="0">
                <a:effectLst/>
                <a:latin typeface="Roboto" panose="02000000000000000000" pitchFamily="2" charset="0"/>
              </a:rPr>
            </a:br>
            <a:endParaRPr lang="es-MX" dirty="0"/>
          </a:p>
        </p:txBody>
      </p:sp>
      <p:sp>
        <p:nvSpPr>
          <p:cNvPr id="3" name="Marcador de contenido 2">
            <a:extLst>
              <a:ext uri="{FF2B5EF4-FFF2-40B4-BE49-F238E27FC236}">
                <a16:creationId xmlns:a16="http://schemas.microsoft.com/office/drawing/2014/main" id="{650F6F85-665E-4C54-B875-FAD822283749}"/>
              </a:ext>
            </a:extLst>
          </p:cNvPr>
          <p:cNvSpPr>
            <a:spLocks noGrp="1"/>
          </p:cNvSpPr>
          <p:nvPr>
            <p:ph idx="1"/>
          </p:nvPr>
        </p:nvSpPr>
        <p:spPr>
          <a:xfrm>
            <a:off x="5115339" y="2034186"/>
            <a:ext cx="6697424" cy="880188"/>
          </a:xfrm>
        </p:spPr>
        <p:txBody>
          <a:bodyPr>
            <a:normAutofit/>
          </a:bodyPr>
          <a:lstStyle/>
          <a:p>
            <a:r>
              <a:rPr lang="es-MX" sz="2400" dirty="0">
                <a:latin typeface="Times New Roman" panose="02020603050405020304" pitchFamily="18" charset="0"/>
                <a:cs typeface="Times New Roman" panose="02020603050405020304" pitchFamily="18" charset="0"/>
              </a:rPr>
              <a:t>Es la forma de crear números y algunas de sus funciones.</a:t>
            </a:r>
          </a:p>
        </p:txBody>
      </p:sp>
      <p:pic>
        <p:nvPicPr>
          <p:cNvPr id="5" name="Imagen 4">
            <a:extLst>
              <a:ext uri="{FF2B5EF4-FFF2-40B4-BE49-F238E27FC236}">
                <a16:creationId xmlns:a16="http://schemas.microsoft.com/office/drawing/2014/main" id="{CE0312E2-E230-4694-BC87-58A713C5CE2D}"/>
              </a:ext>
            </a:extLst>
          </p:cNvPr>
          <p:cNvPicPr>
            <a:picLocks noChangeAspect="1"/>
          </p:cNvPicPr>
          <p:nvPr/>
        </p:nvPicPr>
        <p:blipFill>
          <a:blip r:embed="rId2"/>
          <a:stretch>
            <a:fillRect/>
          </a:stretch>
        </p:blipFill>
        <p:spPr>
          <a:xfrm>
            <a:off x="0" y="2334754"/>
            <a:ext cx="4502159" cy="4476579"/>
          </a:xfrm>
          <a:prstGeom prst="rect">
            <a:avLst/>
          </a:prstGeom>
        </p:spPr>
      </p:pic>
      <p:pic>
        <p:nvPicPr>
          <p:cNvPr id="7" name="Imagen 6">
            <a:extLst>
              <a:ext uri="{FF2B5EF4-FFF2-40B4-BE49-F238E27FC236}">
                <a16:creationId xmlns:a16="http://schemas.microsoft.com/office/drawing/2014/main" id="{56765116-50E7-4C59-8618-189B439FFB4E}"/>
              </a:ext>
            </a:extLst>
          </p:cNvPr>
          <p:cNvPicPr>
            <a:picLocks noChangeAspect="1"/>
          </p:cNvPicPr>
          <p:nvPr/>
        </p:nvPicPr>
        <p:blipFill>
          <a:blip r:embed="rId3"/>
          <a:stretch>
            <a:fillRect/>
          </a:stretch>
        </p:blipFill>
        <p:spPr>
          <a:xfrm>
            <a:off x="4502159" y="3493993"/>
            <a:ext cx="3305410" cy="3211211"/>
          </a:xfrm>
          <a:prstGeom prst="rect">
            <a:avLst/>
          </a:prstGeom>
        </p:spPr>
      </p:pic>
    </p:spTree>
    <p:extLst>
      <p:ext uri="{BB962C8B-B14F-4D97-AF65-F5344CB8AC3E}">
        <p14:creationId xmlns:p14="http://schemas.microsoft.com/office/powerpoint/2010/main" val="610329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C6D267-BBE0-4DF3-9704-328D1E56E46C}"/>
              </a:ext>
            </a:extLst>
          </p:cNvPr>
          <p:cNvSpPr>
            <a:spLocks noGrp="1"/>
          </p:cNvSpPr>
          <p:nvPr>
            <p:ph type="title"/>
          </p:nvPr>
        </p:nvSpPr>
        <p:spPr/>
        <p:txBody>
          <a:bodyPr/>
          <a:lstStyle/>
          <a:p>
            <a:pPr algn="ctr"/>
            <a:r>
              <a:rPr lang="es-MX" b="1" i="0" dirty="0">
                <a:effectLst/>
                <a:latin typeface="Times New Roman" panose="02020603050405020304" pitchFamily="18" charset="0"/>
                <a:cs typeface="Times New Roman" panose="02020603050405020304" pitchFamily="18" charset="0"/>
              </a:rPr>
              <a:t>8. </a:t>
            </a:r>
            <a:r>
              <a:rPr lang="es-MX" b="1" i="0" dirty="0" err="1">
                <a:effectLst/>
                <a:latin typeface="Times New Roman" panose="02020603050405020304" pitchFamily="18" charset="0"/>
                <a:cs typeface="Times New Roman" panose="02020603050405020304" pitchFamily="18" charset="0"/>
              </a:rPr>
              <a:t>Booleans</a:t>
            </a:r>
            <a:r>
              <a:rPr lang="es-MX" b="1" i="0" dirty="0">
                <a:effectLst/>
                <a:latin typeface="Times New Roman" panose="02020603050405020304" pitchFamily="18" charset="0"/>
                <a:cs typeface="Times New Roman" panose="02020603050405020304" pitchFamily="18" charset="0"/>
              </a:rPr>
              <a:t> </a:t>
            </a:r>
            <a:br>
              <a:rPr lang="es-MX" b="0" i="0" dirty="0">
                <a:effectLst/>
                <a:latin typeface="Roboto" panose="02000000000000000000" pitchFamily="2" charset="0"/>
              </a:rPr>
            </a:br>
            <a:endParaRPr lang="es-MX" dirty="0"/>
          </a:p>
        </p:txBody>
      </p:sp>
      <p:sp>
        <p:nvSpPr>
          <p:cNvPr id="3" name="Marcador de contenido 2">
            <a:extLst>
              <a:ext uri="{FF2B5EF4-FFF2-40B4-BE49-F238E27FC236}">
                <a16:creationId xmlns:a16="http://schemas.microsoft.com/office/drawing/2014/main" id="{DCC64ECF-D9FC-476C-8647-3AB8FE7FD156}"/>
              </a:ext>
            </a:extLst>
          </p:cNvPr>
          <p:cNvSpPr>
            <a:spLocks noGrp="1"/>
          </p:cNvSpPr>
          <p:nvPr>
            <p:ph idx="1"/>
          </p:nvPr>
        </p:nvSpPr>
        <p:spPr>
          <a:xfrm>
            <a:off x="6440557" y="2999962"/>
            <a:ext cx="5751443" cy="1296582"/>
          </a:xfrm>
        </p:spPr>
        <p:txBody>
          <a:bodyPr>
            <a:normAutofit/>
          </a:bodyPr>
          <a:lstStyle/>
          <a:p>
            <a:r>
              <a:rPr lang="es-MX" sz="2400" dirty="0">
                <a:latin typeface="Times New Roman" panose="02020603050405020304" pitchFamily="18" charset="0"/>
                <a:cs typeface="Times New Roman" panose="02020603050405020304" pitchFamily="18" charset="0"/>
              </a:rPr>
              <a:t>Solo se utilizan dos valores o es TRUE o es FALSE.</a:t>
            </a:r>
          </a:p>
          <a:p>
            <a:r>
              <a:rPr lang="es-MX" sz="2400" dirty="0">
                <a:latin typeface="Times New Roman" panose="02020603050405020304" pitchFamily="18" charset="0"/>
                <a:cs typeface="Times New Roman" panose="02020603050405020304" pitchFamily="18" charset="0"/>
              </a:rPr>
              <a:t>Cadena vacía y numero 0 regresa False</a:t>
            </a:r>
          </a:p>
        </p:txBody>
      </p:sp>
      <p:pic>
        <p:nvPicPr>
          <p:cNvPr id="5" name="Imagen 4">
            <a:extLst>
              <a:ext uri="{FF2B5EF4-FFF2-40B4-BE49-F238E27FC236}">
                <a16:creationId xmlns:a16="http://schemas.microsoft.com/office/drawing/2014/main" id="{DBD3D096-5DEC-4ABE-BE62-2ED19FB34FF2}"/>
              </a:ext>
            </a:extLst>
          </p:cNvPr>
          <p:cNvPicPr>
            <a:picLocks noChangeAspect="1"/>
          </p:cNvPicPr>
          <p:nvPr/>
        </p:nvPicPr>
        <p:blipFill>
          <a:blip r:embed="rId2"/>
          <a:stretch>
            <a:fillRect/>
          </a:stretch>
        </p:blipFill>
        <p:spPr>
          <a:xfrm>
            <a:off x="-1" y="3182021"/>
            <a:ext cx="6361043" cy="3675980"/>
          </a:xfrm>
          <a:prstGeom prst="rect">
            <a:avLst/>
          </a:prstGeom>
        </p:spPr>
      </p:pic>
      <p:pic>
        <p:nvPicPr>
          <p:cNvPr id="7" name="Imagen 6">
            <a:extLst>
              <a:ext uri="{FF2B5EF4-FFF2-40B4-BE49-F238E27FC236}">
                <a16:creationId xmlns:a16="http://schemas.microsoft.com/office/drawing/2014/main" id="{291EF9D1-E1D7-4E49-9785-2DD41F95E5CC}"/>
              </a:ext>
            </a:extLst>
          </p:cNvPr>
          <p:cNvPicPr>
            <a:picLocks noChangeAspect="1"/>
          </p:cNvPicPr>
          <p:nvPr/>
        </p:nvPicPr>
        <p:blipFill>
          <a:blip r:embed="rId3"/>
          <a:stretch>
            <a:fillRect/>
          </a:stretch>
        </p:blipFill>
        <p:spPr>
          <a:xfrm>
            <a:off x="6361042" y="4545496"/>
            <a:ext cx="3703767" cy="2312504"/>
          </a:xfrm>
          <a:prstGeom prst="rect">
            <a:avLst/>
          </a:prstGeom>
        </p:spPr>
      </p:pic>
      <p:pic>
        <p:nvPicPr>
          <p:cNvPr id="9" name="Imagen 8">
            <a:extLst>
              <a:ext uri="{FF2B5EF4-FFF2-40B4-BE49-F238E27FC236}">
                <a16:creationId xmlns:a16="http://schemas.microsoft.com/office/drawing/2014/main" id="{BBF4A89B-2752-4710-A8A1-26CD3B559D61}"/>
              </a:ext>
            </a:extLst>
          </p:cNvPr>
          <p:cNvPicPr>
            <a:picLocks noChangeAspect="1"/>
          </p:cNvPicPr>
          <p:nvPr/>
        </p:nvPicPr>
        <p:blipFill>
          <a:blip r:embed="rId4"/>
          <a:stretch>
            <a:fillRect/>
          </a:stretch>
        </p:blipFill>
        <p:spPr>
          <a:xfrm>
            <a:off x="768417" y="1584107"/>
            <a:ext cx="10270644" cy="335520"/>
          </a:xfrm>
          <a:prstGeom prst="rect">
            <a:avLst/>
          </a:prstGeom>
        </p:spPr>
      </p:pic>
    </p:spTree>
    <p:extLst>
      <p:ext uri="{BB962C8B-B14F-4D97-AF65-F5344CB8AC3E}">
        <p14:creationId xmlns:p14="http://schemas.microsoft.com/office/powerpoint/2010/main" val="3920403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A4EA72-7D89-4DD2-8F65-A8F819393C85}"/>
              </a:ext>
            </a:extLst>
          </p:cNvPr>
          <p:cNvSpPr>
            <a:spLocks noGrp="1"/>
          </p:cNvSpPr>
          <p:nvPr>
            <p:ph type="title"/>
          </p:nvPr>
        </p:nvSpPr>
        <p:spPr/>
        <p:txBody>
          <a:bodyPr/>
          <a:lstStyle/>
          <a:p>
            <a:pPr algn="ctr"/>
            <a:r>
              <a:rPr lang="es-MX" b="1" i="0" dirty="0">
                <a:solidFill>
                  <a:schemeClr val="tx1"/>
                </a:solidFill>
                <a:effectLst/>
                <a:latin typeface="Times New Roman" panose="02020603050405020304" pitchFamily="18" charset="0"/>
                <a:cs typeface="Times New Roman" panose="02020603050405020304" pitchFamily="18" charset="0"/>
              </a:rPr>
              <a:t>9. </a:t>
            </a:r>
            <a:r>
              <a:rPr lang="es-MX" b="1" i="0" dirty="0" err="1">
                <a:solidFill>
                  <a:schemeClr val="tx1"/>
                </a:solidFill>
                <a:effectLst/>
                <a:latin typeface="Times New Roman" panose="02020603050405020304" pitchFamily="18" charset="0"/>
                <a:cs typeface="Times New Roman" panose="02020603050405020304" pitchFamily="18" charset="0"/>
              </a:rPr>
              <a:t>undefined</a:t>
            </a:r>
            <a:r>
              <a:rPr lang="es-MX" b="1" i="0" dirty="0">
                <a:solidFill>
                  <a:schemeClr val="tx1"/>
                </a:solidFill>
                <a:effectLst/>
                <a:latin typeface="Times New Roman" panose="02020603050405020304" pitchFamily="18" charset="0"/>
                <a:cs typeface="Times New Roman" panose="02020603050405020304" pitchFamily="18" charset="0"/>
              </a:rPr>
              <a:t>, </a:t>
            </a:r>
            <a:r>
              <a:rPr lang="es-MX" b="1" i="0" dirty="0" err="1">
                <a:solidFill>
                  <a:schemeClr val="tx1"/>
                </a:solidFill>
                <a:effectLst/>
                <a:latin typeface="Times New Roman" panose="02020603050405020304" pitchFamily="18" charset="0"/>
                <a:cs typeface="Times New Roman" panose="02020603050405020304" pitchFamily="18" charset="0"/>
              </a:rPr>
              <a:t>null</a:t>
            </a:r>
            <a:r>
              <a:rPr lang="es-MX" b="1" i="0" dirty="0">
                <a:solidFill>
                  <a:schemeClr val="tx1"/>
                </a:solidFill>
                <a:effectLst/>
                <a:latin typeface="Times New Roman" panose="02020603050405020304" pitchFamily="18" charset="0"/>
                <a:cs typeface="Times New Roman" panose="02020603050405020304" pitchFamily="18" charset="0"/>
              </a:rPr>
              <a:t> &amp; </a:t>
            </a:r>
            <a:r>
              <a:rPr lang="es-MX" b="1" i="0" dirty="0" err="1">
                <a:solidFill>
                  <a:schemeClr val="tx1"/>
                </a:solidFill>
                <a:effectLst/>
                <a:latin typeface="Times New Roman" panose="02020603050405020304" pitchFamily="18" charset="0"/>
                <a:cs typeface="Times New Roman" panose="02020603050405020304" pitchFamily="18" charset="0"/>
              </a:rPr>
              <a:t>NaN</a:t>
            </a:r>
            <a:br>
              <a:rPr lang="es-MX" b="1" i="0" dirty="0">
                <a:solidFill>
                  <a:schemeClr val="tx1"/>
                </a:solidFill>
                <a:effectLst/>
                <a:latin typeface="Times New Roman" panose="02020603050405020304" pitchFamily="18" charset="0"/>
                <a:cs typeface="Times New Roman" panose="02020603050405020304" pitchFamily="18" charset="0"/>
              </a:rPr>
            </a:br>
            <a:endParaRPr lang="es-MX" b="1" dirty="0">
              <a:solidFill>
                <a:schemeClr val="tx1"/>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77E49AF1-DBAC-4E6B-8CFC-7EB31BF79972}"/>
              </a:ext>
            </a:extLst>
          </p:cNvPr>
          <p:cNvSpPr>
            <a:spLocks noGrp="1"/>
          </p:cNvSpPr>
          <p:nvPr>
            <p:ph idx="1"/>
          </p:nvPr>
        </p:nvSpPr>
        <p:spPr>
          <a:xfrm>
            <a:off x="755374" y="1351722"/>
            <a:ext cx="9687339" cy="5053560"/>
          </a:xfrm>
        </p:spPr>
        <p:txBody>
          <a:bodyPr>
            <a:normAutofit/>
          </a:bodyPr>
          <a:lstStyle/>
          <a:p>
            <a:r>
              <a:rPr lang="es-MX" sz="2400" b="1" dirty="0" err="1">
                <a:effectLst/>
                <a:latin typeface="Times New Roman" panose="02020603050405020304" pitchFamily="18" charset="0"/>
                <a:cs typeface="Times New Roman" panose="02020603050405020304" pitchFamily="18" charset="0"/>
              </a:rPr>
              <a:t>undefined</a:t>
            </a:r>
            <a:r>
              <a:rPr lang="es-MX" sz="2400" b="1" dirty="0">
                <a:latin typeface="Times New Roman" panose="02020603050405020304" pitchFamily="18" charset="0"/>
                <a:cs typeface="Times New Roman" panose="02020603050405020304" pitchFamily="18" charset="0"/>
              </a:rPr>
              <a:t>:</a:t>
            </a:r>
            <a:r>
              <a:rPr lang="es-MX" sz="2400" b="1" dirty="0">
                <a:effectLst/>
                <a:latin typeface="Times New Roman" panose="02020603050405020304" pitchFamily="18" charset="0"/>
                <a:cs typeface="Times New Roman" panose="02020603050405020304" pitchFamily="18" charset="0"/>
              </a:rPr>
              <a:t> </a:t>
            </a:r>
            <a:r>
              <a:rPr lang="es-MX" sz="2400" b="0" dirty="0">
                <a:effectLst/>
                <a:latin typeface="Times New Roman" panose="02020603050405020304" pitchFamily="18" charset="0"/>
                <a:cs typeface="Times New Roman" panose="02020603050405020304" pitchFamily="18" charset="0"/>
              </a:rPr>
              <a:t>indica que no se ha inicializado una variable y que el valor está ausente</a:t>
            </a:r>
          </a:p>
          <a:p>
            <a:endParaRPr lang="es-MX" sz="2400" dirty="0">
              <a:latin typeface="Times New Roman" panose="02020603050405020304" pitchFamily="18" charset="0"/>
              <a:cs typeface="Times New Roman" panose="02020603050405020304" pitchFamily="18" charset="0"/>
            </a:endParaRPr>
          </a:p>
          <a:p>
            <a:endParaRPr lang="es-MX" sz="2400" dirty="0">
              <a:latin typeface="Times New Roman" panose="02020603050405020304" pitchFamily="18" charset="0"/>
              <a:cs typeface="Times New Roman" panose="02020603050405020304" pitchFamily="18" charset="0"/>
            </a:endParaRPr>
          </a:p>
          <a:p>
            <a:endParaRPr lang="es-MX" sz="2400" dirty="0">
              <a:latin typeface="Times New Roman" panose="02020603050405020304" pitchFamily="18" charset="0"/>
              <a:cs typeface="Times New Roman" panose="02020603050405020304" pitchFamily="18" charset="0"/>
            </a:endParaRPr>
          </a:p>
          <a:p>
            <a:r>
              <a:rPr lang="es-MX" sz="2400" b="1" dirty="0" err="1">
                <a:latin typeface="Times New Roman" panose="02020603050405020304" pitchFamily="18" charset="0"/>
                <a:cs typeface="Times New Roman" panose="02020603050405020304" pitchFamily="18" charset="0"/>
              </a:rPr>
              <a:t>n</a:t>
            </a:r>
            <a:r>
              <a:rPr lang="es-MX" sz="2400" b="1" dirty="0" err="1">
                <a:effectLst/>
                <a:latin typeface="Times New Roman" panose="02020603050405020304" pitchFamily="18" charset="0"/>
                <a:cs typeface="Times New Roman" panose="02020603050405020304" pitchFamily="18" charset="0"/>
              </a:rPr>
              <a:t>ull</a:t>
            </a:r>
            <a:r>
              <a:rPr lang="es-MX" sz="2400" b="1" dirty="0">
                <a:effectLst/>
                <a:latin typeface="Times New Roman" panose="02020603050405020304" pitchFamily="18" charset="0"/>
                <a:cs typeface="Times New Roman" panose="02020603050405020304" pitchFamily="18" charset="0"/>
              </a:rPr>
              <a:t>: </a:t>
            </a:r>
            <a:r>
              <a:rPr lang="es-MX" sz="2400" b="0" dirty="0">
                <a:effectLst/>
                <a:latin typeface="Times New Roman" panose="02020603050405020304" pitchFamily="18" charset="0"/>
                <a:cs typeface="Times New Roman" panose="02020603050405020304" pitchFamily="18" charset="0"/>
              </a:rPr>
              <a:t>es un valor especial que indica la ausencia de un valor</a:t>
            </a:r>
          </a:p>
          <a:p>
            <a:endParaRPr lang="es-MX" sz="2400" dirty="0">
              <a:latin typeface="Times New Roman" panose="02020603050405020304" pitchFamily="18" charset="0"/>
              <a:cs typeface="Times New Roman" panose="02020603050405020304" pitchFamily="18" charset="0"/>
            </a:endParaRPr>
          </a:p>
          <a:p>
            <a:endParaRPr lang="es-MX" sz="2400" dirty="0">
              <a:latin typeface="Times New Roman" panose="02020603050405020304" pitchFamily="18" charset="0"/>
              <a:cs typeface="Times New Roman" panose="02020603050405020304" pitchFamily="18" charset="0"/>
            </a:endParaRPr>
          </a:p>
          <a:p>
            <a:endParaRPr lang="es-MX" sz="2400" dirty="0">
              <a:latin typeface="Times New Roman" panose="02020603050405020304" pitchFamily="18" charset="0"/>
              <a:cs typeface="Times New Roman" panose="02020603050405020304" pitchFamily="18" charset="0"/>
            </a:endParaRPr>
          </a:p>
          <a:p>
            <a:r>
              <a:rPr lang="es-MX" sz="2400" b="1" dirty="0" err="1">
                <a:effectLst/>
                <a:latin typeface="Times New Roman" panose="02020603050405020304" pitchFamily="18" charset="0"/>
                <a:cs typeface="Times New Roman" panose="02020603050405020304" pitchFamily="18" charset="0"/>
              </a:rPr>
              <a:t>NaN</a:t>
            </a:r>
            <a:r>
              <a:rPr lang="es-MX" sz="2400" b="1" dirty="0">
                <a:effectLst/>
                <a:latin typeface="Times New Roman" panose="02020603050405020304" pitchFamily="18" charset="0"/>
                <a:cs typeface="Times New Roman" panose="02020603050405020304" pitchFamily="18" charset="0"/>
              </a:rPr>
              <a:t>: </a:t>
            </a:r>
            <a:r>
              <a:rPr lang="es-MX" sz="2400" b="0" dirty="0">
                <a:effectLst/>
                <a:latin typeface="Times New Roman" panose="02020603050405020304" pitchFamily="18" charset="0"/>
                <a:cs typeface="Times New Roman" panose="02020603050405020304" pitchFamily="18" charset="0"/>
              </a:rPr>
              <a:t>- No es un </a:t>
            </a:r>
            <a:r>
              <a:rPr lang="es-MX" sz="2400" b="0" dirty="0" err="1">
                <a:effectLst/>
                <a:latin typeface="Times New Roman" panose="02020603050405020304" pitchFamily="18" charset="0"/>
                <a:cs typeface="Times New Roman" panose="02020603050405020304" pitchFamily="18" charset="0"/>
              </a:rPr>
              <a:t>Number</a:t>
            </a:r>
            <a:endParaRPr lang="es-MX" sz="2400" b="0" dirty="0">
              <a:effectLst/>
              <a:latin typeface="Times New Roman" panose="02020603050405020304" pitchFamily="18" charset="0"/>
              <a:cs typeface="Times New Roman" panose="02020603050405020304" pitchFamily="18" charset="0"/>
            </a:endParaRPr>
          </a:p>
          <a:p>
            <a:endParaRPr lang="es-MX" sz="2400" dirty="0"/>
          </a:p>
        </p:txBody>
      </p:sp>
      <p:pic>
        <p:nvPicPr>
          <p:cNvPr id="5" name="Imagen 4">
            <a:extLst>
              <a:ext uri="{FF2B5EF4-FFF2-40B4-BE49-F238E27FC236}">
                <a16:creationId xmlns:a16="http://schemas.microsoft.com/office/drawing/2014/main" id="{B75FBCB4-3659-45FD-9974-78F9368F40E8}"/>
              </a:ext>
            </a:extLst>
          </p:cNvPr>
          <p:cNvPicPr>
            <a:picLocks noChangeAspect="1"/>
          </p:cNvPicPr>
          <p:nvPr/>
        </p:nvPicPr>
        <p:blipFill>
          <a:blip r:embed="rId2"/>
          <a:stretch>
            <a:fillRect/>
          </a:stretch>
        </p:blipFill>
        <p:spPr>
          <a:xfrm>
            <a:off x="3589209" y="2071906"/>
            <a:ext cx="3156946" cy="730647"/>
          </a:xfrm>
          <a:prstGeom prst="rect">
            <a:avLst/>
          </a:prstGeom>
        </p:spPr>
      </p:pic>
      <p:pic>
        <p:nvPicPr>
          <p:cNvPr id="7" name="Imagen 6">
            <a:extLst>
              <a:ext uri="{FF2B5EF4-FFF2-40B4-BE49-F238E27FC236}">
                <a16:creationId xmlns:a16="http://schemas.microsoft.com/office/drawing/2014/main" id="{BB89DB47-2FD0-4A3F-8CD7-F76FBF5AE322}"/>
              </a:ext>
            </a:extLst>
          </p:cNvPr>
          <p:cNvPicPr>
            <a:picLocks noChangeAspect="1"/>
          </p:cNvPicPr>
          <p:nvPr/>
        </p:nvPicPr>
        <p:blipFill>
          <a:blip r:embed="rId3"/>
          <a:stretch>
            <a:fillRect/>
          </a:stretch>
        </p:blipFill>
        <p:spPr>
          <a:xfrm>
            <a:off x="3589209" y="4226228"/>
            <a:ext cx="2652563" cy="730646"/>
          </a:xfrm>
          <a:prstGeom prst="rect">
            <a:avLst/>
          </a:prstGeom>
        </p:spPr>
      </p:pic>
      <p:pic>
        <p:nvPicPr>
          <p:cNvPr id="9" name="Imagen 8">
            <a:extLst>
              <a:ext uri="{FF2B5EF4-FFF2-40B4-BE49-F238E27FC236}">
                <a16:creationId xmlns:a16="http://schemas.microsoft.com/office/drawing/2014/main" id="{FD20E3DA-2885-4452-AA8D-BEAAA5B19832}"/>
              </a:ext>
            </a:extLst>
          </p:cNvPr>
          <p:cNvPicPr>
            <a:picLocks noChangeAspect="1"/>
          </p:cNvPicPr>
          <p:nvPr/>
        </p:nvPicPr>
        <p:blipFill>
          <a:blip r:embed="rId4"/>
          <a:stretch>
            <a:fillRect/>
          </a:stretch>
        </p:blipFill>
        <p:spPr>
          <a:xfrm>
            <a:off x="3589209" y="5878061"/>
            <a:ext cx="3776874" cy="629479"/>
          </a:xfrm>
          <a:prstGeom prst="rect">
            <a:avLst/>
          </a:prstGeom>
        </p:spPr>
      </p:pic>
      <p:pic>
        <p:nvPicPr>
          <p:cNvPr id="11" name="Imagen 10">
            <a:extLst>
              <a:ext uri="{FF2B5EF4-FFF2-40B4-BE49-F238E27FC236}">
                <a16:creationId xmlns:a16="http://schemas.microsoft.com/office/drawing/2014/main" id="{1826B17E-6D0B-4B81-8C67-AA915686E108}"/>
              </a:ext>
            </a:extLst>
          </p:cNvPr>
          <p:cNvPicPr>
            <a:picLocks noChangeAspect="1"/>
          </p:cNvPicPr>
          <p:nvPr/>
        </p:nvPicPr>
        <p:blipFill>
          <a:blip r:embed="rId5"/>
          <a:stretch>
            <a:fillRect/>
          </a:stretch>
        </p:blipFill>
        <p:spPr>
          <a:xfrm>
            <a:off x="8785154" y="2863948"/>
            <a:ext cx="1766822" cy="1400530"/>
          </a:xfrm>
          <a:prstGeom prst="rect">
            <a:avLst/>
          </a:prstGeom>
        </p:spPr>
      </p:pic>
    </p:spTree>
    <p:extLst>
      <p:ext uri="{BB962C8B-B14F-4D97-AF65-F5344CB8AC3E}">
        <p14:creationId xmlns:p14="http://schemas.microsoft.com/office/powerpoint/2010/main" val="72928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2F61C5-93B9-4E68-919D-D32656E31B70}"/>
              </a:ext>
            </a:extLst>
          </p:cNvPr>
          <p:cNvSpPr>
            <a:spLocks noGrp="1"/>
          </p:cNvSpPr>
          <p:nvPr>
            <p:ph type="title"/>
          </p:nvPr>
        </p:nvSpPr>
        <p:spPr>
          <a:xfrm>
            <a:off x="838200" y="95976"/>
            <a:ext cx="10515600" cy="1325563"/>
          </a:xfrm>
        </p:spPr>
        <p:txBody>
          <a:bodyPr/>
          <a:lstStyle/>
          <a:p>
            <a:pPr algn="ctr"/>
            <a:r>
              <a:rPr lang="es-MX" b="1" i="0" dirty="0">
                <a:effectLst/>
                <a:latin typeface="Times New Roman" panose="02020603050405020304" pitchFamily="18" charset="0"/>
                <a:cs typeface="Times New Roman" panose="02020603050405020304" pitchFamily="18" charset="0"/>
              </a:rPr>
              <a:t>10. Funciones</a:t>
            </a:r>
            <a:br>
              <a:rPr lang="es-MX" b="0" i="0" dirty="0">
                <a:effectLst/>
                <a:latin typeface="Roboto" panose="02000000000000000000" pitchFamily="2" charset="0"/>
              </a:rPr>
            </a:br>
            <a:endParaRPr lang="es-MX" dirty="0"/>
          </a:p>
        </p:txBody>
      </p:sp>
      <p:sp>
        <p:nvSpPr>
          <p:cNvPr id="3" name="Marcador de contenido 2">
            <a:extLst>
              <a:ext uri="{FF2B5EF4-FFF2-40B4-BE49-F238E27FC236}">
                <a16:creationId xmlns:a16="http://schemas.microsoft.com/office/drawing/2014/main" id="{E4631255-F709-49D8-8A65-FEDE4183F26B}"/>
              </a:ext>
            </a:extLst>
          </p:cNvPr>
          <p:cNvSpPr>
            <a:spLocks noGrp="1"/>
          </p:cNvSpPr>
          <p:nvPr>
            <p:ph idx="1"/>
          </p:nvPr>
        </p:nvSpPr>
        <p:spPr>
          <a:xfrm>
            <a:off x="407963" y="980661"/>
            <a:ext cx="11366695" cy="4896678"/>
          </a:xfrm>
        </p:spPr>
        <p:txBody>
          <a:bodyPr>
            <a:normAutofit/>
          </a:bodyPr>
          <a:lstStyle/>
          <a:p>
            <a:pPr algn="just"/>
            <a:r>
              <a:rPr lang="es-MX" sz="2400" b="0" dirty="0">
                <a:effectLst/>
                <a:latin typeface="Times New Roman" panose="02020603050405020304" pitchFamily="18" charset="0"/>
                <a:cs typeface="Times New Roman" panose="02020603050405020304" pitchFamily="18" charset="0"/>
              </a:rPr>
              <a:t>Una función es un bloque de código, autocontenido, que se puede definir una vez y ejecutar en cualquier momento. Opcionalmente, una función puede aceptar parámetros y devolver un valor.</a:t>
            </a:r>
          </a:p>
          <a:p>
            <a:pPr algn="just"/>
            <a:r>
              <a:rPr lang="es-MX" sz="2400" b="0" dirty="0">
                <a:effectLst/>
                <a:latin typeface="Times New Roman" panose="02020603050405020304" pitchFamily="18" charset="0"/>
                <a:cs typeface="Times New Roman" panose="02020603050405020304" pitchFamily="18" charset="0"/>
              </a:rPr>
              <a:t>Las funciones en JavaScript son objetos, un tipo especial de objetos:</a:t>
            </a:r>
          </a:p>
          <a:p>
            <a:pPr algn="just"/>
            <a:r>
              <a:rPr lang="es-MX" sz="2400" b="0" dirty="0">
                <a:effectLst/>
                <a:latin typeface="Times New Roman" panose="02020603050405020304" pitchFamily="18" charset="0"/>
                <a:cs typeface="Times New Roman" panose="02020603050405020304" pitchFamily="18" charset="0"/>
              </a:rPr>
              <a:t>Se dice que las funciones son ciudadanos de primera clase porque pueden asignarse a un valor, y pueden pasarse como argumentos y usarse como un valor de retorno.</a:t>
            </a:r>
          </a:p>
          <a:p>
            <a:pPr marL="3657600" lvl="8" indent="0">
              <a:buNone/>
            </a:pPr>
            <a:r>
              <a:rPr lang="es-MX" sz="2400" dirty="0"/>
              <a:t>                                               </a:t>
            </a:r>
            <a:r>
              <a:rPr lang="es-MX" sz="2400" u="sng" dirty="0"/>
              <a:t>Función que devuelve un valor</a:t>
            </a:r>
          </a:p>
        </p:txBody>
      </p:sp>
      <p:pic>
        <p:nvPicPr>
          <p:cNvPr id="5" name="Imagen 4">
            <a:extLst>
              <a:ext uri="{FF2B5EF4-FFF2-40B4-BE49-F238E27FC236}">
                <a16:creationId xmlns:a16="http://schemas.microsoft.com/office/drawing/2014/main" id="{91487DDA-E08B-4ABD-81B7-D264A3736FA2}"/>
              </a:ext>
            </a:extLst>
          </p:cNvPr>
          <p:cNvPicPr>
            <a:picLocks noChangeAspect="1"/>
          </p:cNvPicPr>
          <p:nvPr/>
        </p:nvPicPr>
        <p:blipFill>
          <a:blip r:embed="rId2"/>
          <a:stretch>
            <a:fillRect/>
          </a:stretch>
        </p:blipFill>
        <p:spPr>
          <a:xfrm>
            <a:off x="149028" y="3855730"/>
            <a:ext cx="3100599" cy="1611422"/>
          </a:xfrm>
          <a:prstGeom prst="rect">
            <a:avLst/>
          </a:prstGeom>
        </p:spPr>
      </p:pic>
      <p:pic>
        <p:nvPicPr>
          <p:cNvPr id="7" name="Imagen 6">
            <a:extLst>
              <a:ext uri="{FF2B5EF4-FFF2-40B4-BE49-F238E27FC236}">
                <a16:creationId xmlns:a16="http://schemas.microsoft.com/office/drawing/2014/main" id="{509F10D0-3AE4-477C-B6A3-4B3DB25CCE96}"/>
              </a:ext>
            </a:extLst>
          </p:cNvPr>
          <p:cNvPicPr>
            <a:picLocks noChangeAspect="1"/>
          </p:cNvPicPr>
          <p:nvPr/>
        </p:nvPicPr>
        <p:blipFill>
          <a:blip r:embed="rId3"/>
          <a:stretch>
            <a:fillRect/>
          </a:stretch>
        </p:blipFill>
        <p:spPr>
          <a:xfrm>
            <a:off x="272535" y="5603933"/>
            <a:ext cx="2853583" cy="623053"/>
          </a:xfrm>
          <a:prstGeom prst="rect">
            <a:avLst/>
          </a:prstGeom>
        </p:spPr>
      </p:pic>
      <p:pic>
        <p:nvPicPr>
          <p:cNvPr id="9" name="Imagen 8">
            <a:extLst>
              <a:ext uri="{FF2B5EF4-FFF2-40B4-BE49-F238E27FC236}">
                <a16:creationId xmlns:a16="http://schemas.microsoft.com/office/drawing/2014/main" id="{72FF3B92-9D83-4081-A8EC-5FBAF2715764}"/>
              </a:ext>
            </a:extLst>
          </p:cNvPr>
          <p:cNvPicPr>
            <a:picLocks noChangeAspect="1"/>
          </p:cNvPicPr>
          <p:nvPr/>
        </p:nvPicPr>
        <p:blipFill>
          <a:blip r:embed="rId4"/>
          <a:stretch>
            <a:fillRect/>
          </a:stretch>
        </p:blipFill>
        <p:spPr>
          <a:xfrm>
            <a:off x="3731661" y="3721242"/>
            <a:ext cx="4993416" cy="1611421"/>
          </a:xfrm>
          <a:prstGeom prst="rect">
            <a:avLst/>
          </a:prstGeom>
        </p:spPr>
      </p:pic>
      <p:pic>
        <p:nvPicPr>
          <p:cNvPr id="11" name="Imagen 10">
            <a:extLst>
              <a:ext uri="{FF2B5EF4-FFF2-40B4-BE49-F238E27FC236}">
                <a16:creationId xmlns:a16="http://schemas.microsoft.com/office/drawing/2014/main" id="{C7242C06-779D-4567-BB35-F9E18BD85ED9}"/>
              </a:ext>
            </a:extLst>
          </p:cNvPr>
          <p:cNvPicPr>
            <a:picLocks noChangeAspect="1"/>
          </p:cNvPicPr>
          <p:nvPr/>
        </p:nvPicPr>
        <p:blipFill>
          <a:blip r:embed="rId5"/>
          <a:stretch>
            <a:fillRect/>
          </a:stretch>
        </p:blipFill>
        <p:spPr>
          <a:xfrm>
            <a:off x="7524806" y="3969815"/>
            <a:ext cx="4653126" cy="557137"/>
          </a:xfrm>
          <a:prstGeom prst="rect">
            <a:avLst/>
          </a:prstGeom>
        </p:spPr>
      </p:pic>
      <p:pic>
        <p:nvPicPr>
          <p:cNvPr id="13" name="Imagen 12">
            <a:extLst>
              <a:ext uri="{FF2B5EF4-FFF2-40B4-BE49-F238E27FC236}">
                <a16:creationId xmlns:a16="http://schemas.microsoft.com/office/drawing/2014/main" id="{712AAA86-FA9B-4338-A860-43386096CC96}"/>
              </a:ext>
            </a:extLst>
          </p:cNvPr>
          <p:cNvPicPr>
            <a:picLocks noChangeAspect="1"/>
          </p:cNvPicPr>
          <p:nvPr/>
        </p:nvPicPr>
        <p:blipFill>
          <a:blip r:embed="rId6"/>
          <a:stretch>
            <a:fillRect/>
          </a:stretch>
        </p:blipFill>
        <p:spPr>
          <a:xfrm>
            <a:off x="5031520" y="5411481"/>
            <a:ext cx="5800725" cy="1381125"/>
          </a:xfrm>
          <a:prstGeom prst="rect">
            <a:avLst/>
          </a:prstGeom>
        </p:spPr>
      </p:pic>
      <p:sp>
        <p:nvSpPr>
          <p:cNvPr id="14" name="CuadroTexto 13">
            <a:extLst>
              <a:ext uri="{FF2B5EF4-FFF2-40B4-BE49-F238E27FC236}">
                <a16:creationId xmlns:a16="http://schemas.microsoft.com/office/drawing/2014/main" id="{34C910F3-28AC-4FAB-A113-F7E14473C537}"/>
              </a:ext>
            </a:extLst>
          </p:cNvPr>
          <p:cNvSpPr txBox="1"/>
          <p:nvPr/>
        </p:nvSpPr>
        <p:spPr>
          <a:xfrm>
            <a:off x="8914238" y="4526952"/>
            <a:ext cx="3100598" cy="830997"/>
          </a:xfrm>
          <a:prstGeom prst="rect">
            <a:avLst/>
          </a:prstGeom>
          <a:noFill/>
        </p:spPr>
        <p:txBody>
          <a:bodyPr wrap="square" rtlCol="0">
            <a:spAutoFit/>
          </a:bodyPr>
          <a:lstStyle/>
          <a:p>
            <a:pPr algn="just"/>
            <a:r>
              <a:rPr lang="es-MX" sz="1600" dirty="0">
                <a:latin typeface="Times New Roman" panose="02020603050405020304" pitchFamily="18" charset="0"/>
                <a:cs typeface="Times New Roman" panose="02020603050405020304" pitchFamily="18" charset="0"/>
              </a:rPr>
              <a:t>El compilador o interprete termina hasta donde encuentra la palabra reservada </a:t>
            </a:r>
            <a:r>
              <a:rPr lang="es-MX" sz="1600" dirty="0" err="1">
                <a:latin typeface="Times New Roman" panose="02020603050405020304" pitchFamily="18" charset="0"/>
                <a:cs typeface="Times New Roman" panose="02020603050405020304" pitchFamily="18" charset="0"/>
              </a:rPr>
              <a:t>return</a:t>
            </a:r>
            <a:r>
              <a:rPr lang="es-MX" sz="1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27858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EDDA7F-872D-44AD-BB3C-48CBA2A91FAE}"/>
              </a:ext>
            </a:extLst>
          </p:cNvPr>
          <p:cNvSpPr>
            <a:spLocks noGrp="1"/>
          </p:cNvSpPr>
          <p:nvPr>
            <p:ph type="title"/>
          </p:nvPr>
        </p:nvSpPr>
        <p:spPr>
          <a:xfrm>
            <a:off x="680864" y="213567"/>
            <a:ext cx="10830272" cy="1400530"/>
          </a:xfrm>
        </p:spPr>
        <p:txBody>
          <a:bodyPr>
            <a:noAutofit/>
          </a:bodyPr>
          <a:lstStyle/>
          <a:p>
            <a:pPr algn="ctr"/>
            <a:r>
              <a:rPr lang="es-MX" sz="4000" b="1" dirty="0">
                <a:solidFill>
                  <a:schemeClr val="tx1"/>
                </a:solidFill>
                <a:effectLst/>
                <a:latin typeface="Times New Roman" panose="02020603050405020304" pitchFamily="18" charset="0"/>
                <a:cs typeface="Times New Roman" panose="02020603050405020304" pitchFamily="18" charset="0"/>
              </a:rPr>
              <a:t>Funciones declaradas VS funciones expresadas</a:t>
            </a:r>
            <a:br>
              <a:rPr lang="es-MX" sz="4000" b="0" dirty="0">
                <a:solidFill>
                  <a:srgbClr val="F5F5F5"/>
                </a:solidFill>
                <a:effectLst/>
                <a:latin typeface="Consolas" panose="020B0609020204030204" pitchFamily="49" charset="0"/>
              </a:rPr>
            </a:br>
            <a:endParaRPr lang="es-MX" sz="4000" dirty="0"/>
          </a:p>
        </p:txBody>
      </p:sp>
      <p:pic>
        <p:nvPicPr>
          <p:cNvPr id="5" name="Imagen 4">
            <a:extLst>
              <a:ext uri="{FF2B5EF4-FFF2-40B4-BE49-F238E27FC236}">
                <a16:creationId xmlns:a16="http://schemas.microsoft.com/office/drawing/2014/main" id="{D040D30B-B700-4800-B563-A9A2872ECADA}"/>
              </a:ext>
            </a:extLst>
          </p:cNvPr>
          <p:cNvPicPr>
            <a:picLocks noChangeAspect="1"/>
          </p:cNvPicPr>
          <p:nvPr/>
        </p:nvPicPr>
        <p:blipFill>
          <a:blip r:embed="rId2"/>
          <a:stretch>
            <a:fillRect/>
          </a:stretch>
        </p:blipFill>
        <p:spPr>
          <a:xfrm>
            <a:off x="441021" y="1078274"/>
            <a:ext cx="11309957" cy="2119934"/>
          </a:xfrm>
          <a:prstGeom prst="rect">
            <a:avLst/>
          </a:prstGeom>
        </p:spPr>
      </p:pic>
      <p:pic>
        <p:nvPicPr>
          <p:cNvPr id="7" name="Imagen 6">
            <a:extLst>
              <a:ext uri="{FF2B5EF4-FFF2-40B4-BE49-F238E27FC236}">
                <a16:creationId xmlns:a16="http://schemas.microsoft.com/office/drawing/2014/main" id="{9BD9593A-11DD-4BDE-84A4-8A7A0F54EF76}"/>
              </a:ext>
            </a:extLst>
          </p:cNvPr>
          <p:cNvPicPr>
            <a:picLocks noChangeAspect="1"/>
          </p:cNvPicPr>
          <p:nvPr/>
        </p:nvPicPr>
        <p:blipFill>
          <a:blip r:embed="rId3"/>
          <a:stretch>
            <a:fillRect/>
          </a:stretch>
        </p:blipFill>
        <p:spPr>
          <a:xfrm>
            <a:off x="422152" y="3975246"/>
            <a:ext cx="11328825" cy="2613503"/>
          </a:xfrm>
          <a:prstGeom prst="rect">
            <a:avLst/>
          </a:prstGeom>
        </p:spPr>
      </p:pic>
      <p:sp>
        <p:nvSpPr>
          <p:cNvPr id="3" name="CuadroTexto 2">
            <a:extLst>
              <a:ext uri="{FF2B5EF4-FFF2-40B4-BE49-F238E27FC236}">
                <a16:creationId xmlns:a16="http://schemas.microsoft.com/office/drawing/2014/main" id="{747794FC-0D03-4439-A36A-42E9193A403B}"/>
              </a:ext>
            </a:extLst>
          </p:cNvPr>
          <p:cNvSpPr txBox="1"/>
          <p:nvPr/>
        </p:nvSpPr>
        <p:spPr>
          <a:xfrm>
            <a:off x="1322363" y="3355894"/>
            <a:ext cx="8482819" cy="461665"/>
          </a:xfrm>
          <a:prstGeom prst="rect">
            <a:avLst/>
          </a:prstGeom>
          <a:noFill/>
        </p:spPr>
        <p:txBody>
          <a:bodyPr wrap="square" rtlCol="0">
            <a:spAutoFit/>
          </a:bodyPr>
          <a:lstStyle/>
          <a:p>
            <a:r>
              <a:rPr lang="es-MX" sz="2400" dirty="0">
                <a:latin typeface="Times New Roman" panose="02020603050405020304" pitchFamily="18" charset="0"/>
                <a:cs typeface="Times New Roman" panose="02020603050405020304" pitchFamily="18" charset="0"/>
              </a:rPr>
              <a:t>Función expresada o también conocida como función anónima:</a:t>
            </a:r>
          </a:p>
        </p:txBody>
      </p:sp>
    </p:spTree>
    <p:extLst>
      <p:ext uri="{BB962C8B-B14F-4D97-AF65-F5344CB8AC3E}">
        <p14:creationId xmlns:p14="http://schemas.microsoft.com/office/powerpoint/2010/main" val="1558376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0A776F-5CDE-4079-ADE9-5B2FF7B62472}"/>
              </a:ext>
            </a:extLst>
          </p:cNvPr>
          <p:cNvSpPr>
            <a:spLocks noGrp="1"/>
          </p:cNvSpPr>
          <p:nvPr>
            <p:ph type="title"/>
          </p:nvPr>
        </p:nvSpPr>
        <p:spPr>
          <a:xfrm>
            <a:off x="1071073" y="168812"/>
            <a:ext cx="10049853" cy="806239"/>
          </a:xfrm>
        </p:spPr>
        <p:txBody>
          <a:bodyPr>
            <a:normAutofit fontScale="90000"/>
          </a:bodyPr>
          <a:lstStyle/>
          <a:p>
            <a:pPr algn="ctr"/>
            <a:r>
              <a:rPr lang="es-MX" b="1" i="0" dirty="0">
                <a:solidFill>
                  <a:schemeClr val="tx1"/>
                </a:solidFill>
                <a:effectLst/>
                <a:latin typeface="Times New Roman" panose="02020603050405020304" pitchFamily="18" charset="0"/>
                <a:cs typeface="Times New Roman" panose="02020603050405020304" pitchFamily="18" charset="0"/>
              </a:rPr>
              <a:t>11. Arreglos (</a:t>
            </a:r>
            <a:r>
              <a:rPr lang="es-MX" b="1" i="0" dirty="0" err="1">
                <a:solidFill>
                  <a:schemeClr val="tx1"/>
                </a:solidFill>
                <a:effectLst/>
                <a:latin typeface="Times New Roman" panose="02020603050405020304" pitchFamily="18" charset="0"/>
                <a:cs typeface="Times New Roman" panose="02020603050405020304" pitchFamily="18" charset="0"/>
              </a:rPr>
              <a:t>Arrays</a:t>
            </a:r>
            <a:r>
              <a:rPr lang="es-MX" b="1" i="0" dirty="0">
                <a:solidFill>
                  <a:schemeClr val="tx1"/>
                </a:solidFill>
                <a:effectLst/>
                <a:latin typeface="Times New Roman" panose="02020603050405020304" pitchFamily="18" charset="0"/>
                <a:cs typeface="Times New Roman" panose="02020603050405020304" pitchFamily="18" charset="0"/>
              </a:rPr>
              <a:t>) </a:t>
            </a:r>
            <a:br>
              <a:rPr lang="es-MX" b="0" i="0" dirty="0">
                <a:effectLst/>
                <a:latin typeface="Roboto" panose="02000000000000000000" pitchFamily="2" charset="0"/>
              </a:rPr>
            </a:br>
            <a:endParaRPr lang="es-MX" dirty="0"/>
          </a:p>
        </p:txBody>
      </p:sp>
      <p:pic>
        <p:nvPicPr>
          <p:cNvPr id="5" name="Imagen 4">
            <a:extLst>
              <a:ext uri="{FF2B5EF4-FFF2-40B4-BE49-F238E27FC236}">
                <a16:creationId xmlns:a16="http://schemas.microsoft.com/office/drawing/2014/main" id="{3A7D8EEB-A44F-4110-AEDD-E601233849C8}"/>
              </a:ext>
            </a:extLst>
          </p:cNvPr>
          <p:cNvPicPr>
            <a:picLocks noChangeAspect="1"/>
          </p:cNvPicPr>
          <p:nvPr/>
        </p:nvPicPr>
        <p:blipFill>
          <a:blip r:embed="rId2"/>
          <a:stretch>
            <a:fillRect/>
          </a:stretch>
        </p:blipFill>
        <p:spPr>
          <a:xfrm>
            <a:off x="291993" y="841457"/>
            <a:ext cx="5055498" cy="6016543"/>
          </a:xfrm>
          <a:prstGeom prst="rect">
            <a:avLst/>
          </a:prstGeom>
        </p:spPr>
      </p:pic>
      <p:pic>
        <p:nvPicPr>
          <p:cNvPr id="7" name="Imagen 6">
            <a:extLst>
              <a:ext uri="{FF2B5EF4-FFF2-40B4-BE49-F238E27FC236}">
                <a16:creationId xmlns:a16="http://schemas.microsoft.com/office/drawing/2014/main" id="{7A03BB37-3574-411D-B1FC-4108AF510A64}"/>
              </a:ext>
            </a:extLst>
          </p:cNvPr>
          <p:cNvPicPr>
            <a:picLocks noChangeAspect="1"/>
          </p:cNvPicPr>
          <p:nvPr/>
        </p:nvPicPr>
        <p:blipFill>
          <a:blip r:embed="rId3"/>
          <a:stretch>
            <a:fillRect/>
          </a:stretch>
        </p:blipFill>
        <p:spPr>
          <a:xfrm>
            <a:off x="5895681" y="806238"/>
            <a:ext cx="5563136" cy="4211450"/>
          </a:xfrm>
          <a:prstGeom prst="rect">
            <a:avLst/>
          </a:prstGeom>
        </p:spPr>
      </p:pic>
      <p:pic>
        <p:nvPicPr>
          <p:cNvPr id="9" name="Imagen 8">
            <a:extLst>
              <a:ext uri="{FF2B5EF4-FFF2-40B4-BE49-F238E27FC236}">
                <a16:creationId xmlns:a16="http://schemas.microsoft.com/office/drawing/2014/main" id="{B1840B27-97A8-4FF9-9A56-257B6E6B4713}"/>
              </a:ext>
            </a:extLst>
          </p:cNvPr>
          <p:cNvPicPr>
            <a:picLocks noChangeAspect="1"/>
          </p:cNvPicPr>
          <p:nvPr/>
        </p:nvPicPr>
        <p:blipFill>
          <a:blip r:embed="rId4"/>
          <a:stretch>
            <a:fillRect/>
          </a:stretch>
        </p:blipFill>
        <p:spPr>
          <a:xfrm>
            <a:off x="5895681" y="5017688"/>
            <a:ext cx="5563136" cy="1805094"/>
          </a:xfrm>
          <a:prstGeom prst="rect">
            <a:avLst/>
          </a:prstGeom>
        </p:spPr>
      </p:pic>
    </p:spTree>
    <p:extLst>
      <p:ext uri="{BB962C8B-B14F-4D97-AF65-F5344CB8AC3E}">
        <p14:creationId xmlns:p14="http://schemas.microsoft.com/office/powerpoint/2010/main" val="860030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48BC8FB-2302-4803-9652-95DFE819AD0E}"/>
              </a:ext>
            </a:extLst>
          </p:cNvPr>
          <p:cNvSpPr>
            <a:spLocks noGrp="1"/>
          </p:cNvSpPr>
          <p:nvPr>
            <p:ph idx="1"/>
          </p:nvPr>
        </p:nvSpPr>
        <p:spPr>
          <a:xfrm>
            <a:off x="0" y="3080825"/>
            <a:ext cx="12191999" cy="3777175"/>
          </a:xfrm>
          <a:solidFill>
            <a:schemeClr val="tx1"/>
          </a:solidFill>
        </p:spPr>
        <p:txBody>
          <a:bodyPr>
            <a:normAutofit/>
          </a:bodyPr>
          <a:lstStyle/>
          <a:p>
            <a:r>
              <a:rPr lang="es-MX" dirty="0" err="1">
                <a:solidFill>
                  <a:srgbClr val="AC58FF"/>
                </a:solidFill>
                <a:effectLst/>
                <a:latin typeface="Consolas" panose="020B0609020204030204" pitchFamily="49" charset="0"/>
              </a:rPr>
              <a:t>const</a:t>
            </a:r>
            <a:r>
              <a:rPr lang="es-MX" dirty="0">
                <a:solidFill>
                  <a:srgbClr val="F5F5F5"/>
                </a:solidFill>
                <a:effectLst/>
                <a:latin typeface="Consolas" panose="020B0609020204030204" pitchFamily="49" charset="0"/>
              </a:rPr>
              <a:t> </a:t>
            </a:r>
            <a:r>
              <a:rPr lang="es-MX" dirty="0">
                <a:solidFill>
                  <a:srgbClr val="97A7C8"/>
                </a:solidFill>
                <a:effectLst/>
                <a:latin typeface="Consolas" panose="020B0609020204030204" pitchFamily="49" charset="0"/>
              </a:rPr>
              <a:t>a</a:t>
            </a:r>
            <a:r>
              <a:rPr lang="es-MX" dirty="0">
                <a:solidFill>
                  <a:srgbClr val="F5F5F5"/>
                </a:solidFill>
                <a:effectLst/>
                <a:latin typeface="Consolas" panose="020B0609020204030204" pitchFamily="49" charset="0"/>
              </a:rPr>
              <a:t> </a:t>
            </a:r>
            <a:r>
              <a:rPr lang="es-MX" dirty="0">
                <a:solidFill>
                  <a:srgbClr val="4FF2F8"/>
                </a:solidFill>
                <a:effectLst/>
                <a:latin typeface="Consolas" panose="020B0609020204030204" pitchFamily="49" charset="0"/>
              </a:rPr>
              <a:t>=</a:t>
            </a:r>
            <a:r>
              <a:rPr lang="es-MX" dirty="0">
                <a:solidFill>
                  <a:srgbClr val="F5F5F5"/>
                </a:solidFill>
                <a:effectLst/>
                <a:latin typeface="Consolas" panose="020B0609020204030204" pitchFamily="49" charset="0"/>
              </a:rPr>
              <a:t> [];</a:t>
            </a:r>
          </a:p>
          <a:p>
            <a:r>
              <a:rPr lang="es-MX" dirty="0">
                <a:solidFill>
                  <a:srgbClr val="AC58FF"/>
                </a:solidFill>
                <a:effectLst/>
                <a:latin typeface="Consolas" panose="020B0609020204030204" pitchFamily="49" charset="0"/>
              </a:rPr>
              <a:t>const</a:t>
            </a:r>
            <a:r>
              <a:rPr lang="es-MX" dirty="0">
                <a:solidFill>
                  <a:srgbClr val="F5F5F5"/>
                </a:solidFill>
                <a:effectLst/>
                <a:latin typeface="Consolas" panose="020B0609020204030204" pitchFamily="49" charset="0"/>
              </a:rPr>
              <a:t> </a:t>
            </a:r>
            <a:r>
              <a:rPr lang="es-MX" dirty="0">
                <a:solidFill>
                  <a:srgbClr val="97A7C8"/>
                </a:solidFill>
                <a:effectLst/>
                <a:latin typeface="Consolas" panose="020B0609020204030204" pitchFamily="49" charset="0"/>
              </a:rPr>
              <a:t>b</a:t>
            </a:r>
            <a:r>
              <a:rPr lang="es-MX" dirty="0">
                <a:solidFill>
                  <a:srgbClr val="F5F5F5"/>
                </a:solidFill>
                <a:effectLst/>
                <a:latin typeface="Consolas" panose="020B0609020204030204" pitchFamily="49" charset="0"/>
              </a:rPr>
              <a:t> </a:t>
            </a:r>
            <a:r>
              <a:rPr lang="es-MX" dirty="0">
                <a:solidFill>
                  <a:srgbClr val="4FF2F8"/>
                </a:solidFill>
                <a:effectLst/>
                <a:latin typeface="Consolas" panose="020B0609020204030204" pitchFamily="49" charset="0"/>
              </a:rPr>
              <a:t>=</a:t>
            </a:r>
            <a:r>
              <a:rPr lang="es-MX" dirty="0">
                <a:solidFill>
                  <a:srgbClr val="F5F5F5"/>
                </a:solidFill>
                <a:effectLst/>
                <a:latin typeface="Consolas" panose="020B0609020204030204" pitchFamily="49" charset="0"/>
              </a:rPr>
              <a:t> [</a:t>
            </a:r>
            <a:r>
              <a:rPr lang="es-MX" dirty="0">
                <a:solidFill>
                  <a:srgbClr val="F78C6C"/>
                </a:solidFill>
                <a:effectLst/>
                <a:latin typeface="Consolas" panose="020B0609020204030204" pitchFamily="49" charset="0"/>
              </a:rPr>
              <a:t>1</a:t>
            </a:r>
            <a:r>
              <a:rPr lang="es-MX" dirty="0">
                <a:solidFill>
                  <a:srgbClr val="F5F5F5"/>
                </a:solidFill>
                <a:effectLst/>
                <a:latin typeface="Consolas" panose="020B0609020204030204" pitchFamily="49" charset="0"/>
              </a:rPr>
              <a:t>, </a:t>
            </a:r>
            <a:r>
              <a:rPr lang="es-MX" dirty="0">
                <a:solidFill>
                  <a:srgbClr val="F78C6C"/>
                </a:solidFill>
                <a:effectLst/>
                <a:latin typeface="Consolas" panose="020B0609020204030204" pitchFamily="49" charset="0"/>
              </a:rPr>
              <a:t>true</a:t>
            </a:r>
            <a:r>
              <a:rPr lang="es-MX" dirty="0">
                <a:solidFill>
                  <a:srgbClr val="F5F5F5"/>
                </a:solidFill>
                <a:effectLst/>
                <a:latin typeface="Consolas" panose="020B0609020204030204" pitchFamily="49" charset="0"/>
              </a:rPr>
              <a:t>, </a:t>
            </a:r>
            <a:r>
              <a:rPr lang="es-MX" dirty="0">
                <a:solidFill>
                  <a:srgbClr val="D8D8D8"/>
                </a:solidFill>
                <a:effectLst/>
                <a:latin typeface="Consolas" panose="020B0609020204030204" pitchFamily="49" charset="0"/>
              </a:rPr>
              <a:t>"</a:t>
            </a:r>
            <a:r>
              <a:rPr lang="es-MX" dirty="0">
                <a:solidFill>
                  <a:srgbClr val="B3D667"/>
                </a:solidFill>
                <a:effectLst/>
                <a:latin typeface="Consolas" panose="020B0609020204030204" pitchFamily="49" charset="0"/>
              </a:rPr>
              <a:t>Hola</a:t>
            </a:r>
            <a:r>
              <a:rPr lang="es-MX" dirty="0">
                <a:solidFill>
                  <a:srgbClr val="D8D8D8"/>
                </a:solidFill>
                <a:effectLst/>
                <a:latin typeface="Consolas" panose="020B0609020204030204" pitchFamily="49" charset="0"/>
              </a:rPr>
              <a:t>"</a:t>
            </a:r>
            <a:r>
              <a:rPr lang="es-MX" dirty="0">
                <a:solidFill>
                  <a:srgbClr val="F5F5F5"/>
                </a:solidFill>
                <a:effectLst/>
                <a:latin typeface="Consolas" panose="020B0609020204030204" pitchFamily="49" charset="0"/>
              </a:rPr>
              <a:t>, [</a:t>
            </a:r>
            <a:r>
              <a:rPr lang="es-MX" dirty="0">
                <a:solidFill>
                  <a:srgbClr val="D8D8D8"/>
                </a:solidFill>
                <a:effectLst/>
                <a:latin typeface="Consolas" panose="020B0609020204030204" pitchFamily="49" charset="0"/>
              </a:rPr>
              <a:t>"</a:t>
            </a:r>
            <a:r>
              <a:rPr lang="es-MX" dirty="0">
                <a:solidFill>
                  <a:srgbClr val="B3D667"/>
                </a:solidFill>
                <a:effectLst/>
                <a:latin typeface="Consolas" panose="020B0609020204030204" pitchFamily="49" charset="0"/>
              </a:rPr>
              <a:t>A</a:t>
            </a:r>
            <a:r>
              <a:rPr lang="es-MX" dirty="0">
                <a:solidFill>
                  <a:srgbClr val="D8D8D8"/>
                </a:solidFill>
                <a:effectLst/>
                <a:latin typeface="Consolas" panose="020B0609020204030204" pitchFamily="49" charset="0"/>
              </a:rPr>
              <a:t>"</a:t>
            </a:r>
            <a:r>
              <a:rPr lang="es-MX" dirty="0">
                <a:solidFill>
                  <a:srgbClr val="F5F5F5"/>
                </a:solidFill>
                <a:effectLst/>
                <a:latin typeface="Consolas" panose="020B0609020204030204" pitchFamily="49" charset="0"/>
              </a:rPr>
              <a:t>, </a:t>
            </a:r>
            <a:r>
              <a:rPr lang="es-MX" dirty="0">
                <a:solidFill>
                  <a:srgbClr val="D8D8D8"/>
                </a:solidFill>
                <a:effectLst/>
                <a:latin typeface="Consolas" panose="020B0609020204030204" pitchFamily="49" charset="0"/>
              </a:rPr>
              <a:t>"</a:t>
            </a:r>
            <a:r>
              <a:rPr lang="es-MX" dirty="0">
                <a:solidFill>
                  <a:srgbClr val="B3D667"/>
                </a:solidFill>
                <a:effectLst/>
                <a:latin typeface="Consolas" panose="020B0609020204030204" pitchFamily="49" charset="0"/>
              </a:rPr>
              <a:t>B</a:t>
            </a:r>
            <a:r>
              <a:rPr lang="es-MX" dirty="0">
                <a:solidFill>
                  <a:srgbClr val="D8D8D8"/>
                </a:solidFill>
                <a:effectLst/>
                <a:latin typeface="Consolas" panose="020B0609020204030204" pitchFamily="49" charset="0"/>
              </a:rPr>
              <a:t>"</a:t>
            </a:r>
            <a:r>
              <a:rPr lang="es-MX" dirty="0">
                <a:solidFill>
                  <a:srgbClr val="F5F5F5"/>
                </a:solidFill>
                <a:effectLst/>
                <a:latin typeface="Consolas" panose="020B0609020204030204" pitchFamily="49" charset="0"/>
              </a:rPr>
              <a:t>, </a:t>
            </a:r>
            <a:r>
              <a:rPr lang="es-MX" dirty="0">
                <a:solidFill>
                  <a:srgbClr val="D8D8D8"/>
                </a:solidFill>
                <a:effectLst/>
                <a:latin typeface="Consolas" panose="020B0609020204030204" pitchFamily="49" charset="0"/>
              </a:rPr>
              <a:t>"</a:t>
            </a:r>
            <a:r>
              <a:rPr lang="es-MX" dirty="0">
                <a:solidFill>
                  <a:srgbClr val="B3D667"/>
                </a:solidFill>
                <a:effectLst/>
                <a:latin typeface="Consolas" panose="020B0609020204030204" pitchFamily="49" charset="0"/>
              </a:rPr>
              <a:t>C</a:t>
            </a:r>
            <a:r>
              <a:rPr lang="es-MX" dirty="0">
                <a:solidFill>
                  <a:srgbClr val="D8D8D8"/>
                </a:solidFill>
                <a:effectLst/>
                <a:latin typeface="Consolas" panose="020B0609020204030204" pitchFamily="49" charset="0"/>
              </a:rPr>
              <a:t>"</a:t>
            </a:r>
            <a:r>
              <a:rPr lang="es-MX" dirty="0">
                <a:solidFill>
                  <a:srgbClr val="F5F5F5"/>
                </a:solidFill>
                <a:effectLst/>
                <a:latin typeface="Consolas" panose="020B0609020204030204" pitchFamily="49" charset="0"/>
              </a:rPr>
              <a:t>, [</a:t>
            </a:r>
            <a:r>
              <a:rPr lang="es-MX" dirty="0">
                <a:solidFill>
                  <a:srgbClr val="F78C6C"/>
                </a:solidFill>
                <a:effectLst/>
                <a:latin typeface="Consolas" panose="020B0609020204030204" pitchFamily="49" charset="0"/>
              </a:rPr>
              <a:t>1</a:t>
            </a:r>
            <a:r>
              <a:rPr lang="es-MX" dirty="0">
                <a:solidFill>
                  <a:srgbClr val="F5F5F5"/>
                </a:solidFill>
                <a:effectLst/>
                <a:latin typeface="Consolas" panose="020B0609020204030204" pitchFamily="49" charset="0"/>
              </a:rPr>
              <a:t>, </a:t>
            </a:r>
            <a:r>
              <a:rPr lang="es-MX" dirty="0">
                <a:solidFill>
                  <a:srgbClr val="F78C6C"/>
                </a:solidFill>
                <a:effectLst/>
                <a:latin typeface="Consolas" panose="020B0609020204030204" pitchFamily="49" charset="0"/>
              </a:rPr>
              <a:t>2</a:t>
            </a:r>
            <a:r>
              <a:rPr lang="es-MX" dirty="0">
                <a:solidFill>
                  <a:srgbClr val="F5F5F5"/>
                </a:solidFill>
                <a:effectLst/>
                <a:latin typeface="Consolas" panose="020B0609020204030204" pitchFamily="49" charset="0"/>
              </a:rPr>
              <a:t>, </a:t>
            </a:r>
            <a:r>
              <a:rPr lang="es-MX" dirty="0">
                <a:solidFill>
                  <a:srgbClr val="F78C6C"/>
                </a:solidFill>
                <a:effectLst/>
                <a:latin typeface="Consolas" panose="020B0609020204030204" pitchFamily="49" charset="0"/>
              </a:rPr>
              <a:t>3</a:t>
            </a:r>
            <a:r>
              <a:rPr lang="es-MX" dirty="0">
                <a:solidFill>
                  <a:srgbClr val="F5F5F5"/>
                </a:solidFill>
                <a:effectLst/>
                <a:latin typeface="Consolas" panose="020B0609020204030204" pitchFamily="49" charset="0"/>
              </a:rPr>
              <a:t>]]];</a:t>
            </a:r>
          </a:p>
          <a:p>
            <a:r>
              <a:rPr lang="es-MX" dirty="0">
                <a:solidFill>
                  <a:srgbClr val="AC58FF"/>
                </a:solidFill>
                <a:effectLst/>
                <a:latin typeface="Consolas" panose="020B0609020204030204" pitchFamily="49" charset="0"/>
              </a:rPr>
              <a:t>const</a:t>
            </a:r>
            <a:r>
              <a:rPr lang="es-MX" dirty="0">
                <a:solidFill>
                  <a:srgbClr val="F5F5F5"/>
                </a:solidFill>
                <a:effectLst/>
                <a:latin typeface="Consolas" panose="020B0609020204030204" pitchFamily="49" charset="0"/>
              </a:rPr>
              <a:t> </a:t>
            </a:r>
            <a:r>
              <a:rPr lang="es-MX" dirty="0">
                <a:solidFill>
                  <a:srgbClr val="97A7C8"/>
                </a:solidFill>
                <a:effectLst/>
                <a:latin typeface="Consolas" panose="020B0609020204030204" pitchFamily="49" charset="0"/>
              </a:rPr>
              <a:t>c</a:t>
            </a:r>
            <a:r>
              <a:rPr lang="es-MX" dirty="0">
                <a:solidFill>
                  <a:srgbClr val="F5F5F5"/>
                </a:solidFill>
                <a:effectLst/>
                <a:latin typeface="Consolas" panose="020B0609020204030204" pitchFamily="49" charset="0"/>
              </a:rPr>
              <a:t> </a:t>
            </a:r>
            <a:r>
              <a:rPr lang="es-MX" dirty="0">
                <a:solidFill>
                  <a:srgbClr val="4FF2F8"/>
                </a:solidFill>
                <a:effectLst/>
                <a:latin typeface="Consolas" panose="020B0609020204030204" pitchFamily="49" charset="0"/>
              </a:rPr>
              <a:t>=</a:t>
            </a:r>
            <a:r>
              <a:rPr lang="es-MX" dirty="0">
                <a:solidFill>
                  <a:srgbClr val="F5F5F5"/>
                </a:solidFill>
                <a:effectLst/>
                <a:latin typeface="Consolas" panose="020B0609020204030204" pitchFamily="49" charset="0"/>
              </a:rPr>
              <a:t> </a:t>
            </a:r>
            <a:r>
              <a:rPr lang="es-MX" dirty="0">
                <a:solidFill>
                  <a:srgbClr val="FFFA9E"/>
                </a:solidFill>
                <a:effectLst/>
                <a:latin typeface="Consolas" panose="020B0609020204030204" pitchFamily="49" charset="0"/>
              </a:rPr>
              <a:t>Array</a:t>
            </a:r>
            <a:r>
              <a:rPr lang="es-MX" dirty="0">
                <a:solidFill>
                  <a:srgbClr val="4FF2F8"/>
                </a:solidFill>
                <a:effectLst/>
                <a:latin typeface="Consolas" panose="020B0609020204030204" pitchFamily="49" charset="0"/>
              </a:rPr>
              <a:t>.</a:t>
            </a:r>
            <a:r>
              <a:rPr lang="es-MX" dirty="0">
                <a:solidFill>
                  <a:srgbClr val="71B1FE"/>
                </a:solidFill>
                <a:effectLst/>
                <a:latin typeface="Consolas" panose="020B0609020204030204" pitchFamily="49" charset="0"/>
              </a:rPr>
              <a:t>of</a:t>
            </a:r>
            <a:r>
              <a:rPr lang="es-MX" dirty="0">
                <a:solidFill>
                  <a:srgbClr val="F5F5F5"/>
                </a:solidFill>
                <a:effectLst/>
                <a:latin typeface="Consolas" panose="020B0609020204030204" pitchFamily="49" charset="0"/>
              </a:rPr>
              <a:t>(</a:t>
            </a:r>
            <a:r>
              <a:rPr lang="es-MX" dirty="0">
                <a:solidFill>
                  <a:srgbClr val="D8D8D8"/>
                </a:solidFill>
                <a:effectLst/>
                <a:latin typeface="Consolas" panose="020B0609020204030204" pitchFamily="49" charset="0"/>
              </a:rPr>
              <a:t>"</a:t>
            </a:r>
            <a:r>
              <a:rPr lang="es-MX" dirty="0">
                <a:solidFill>
                  <a:srgbClr val="B3D667"/>
                </a:solidFill>
                <a:effectLst/>
                <a:latin typeface="Consolas" panose="020B0609020204030204" pitchFamily="49" charset="0"/>
              </a:rPr>
              <a:t>X</a:t>
            </a:r>
            <a:r>
              <a:rPr lang="es-MX" dirty="0">
                <a:solidFill>
                  <a:srgbClr val="D8D8D8"/>
                </a:solidFill>
                <a:effectLst/>
                <a:latin typeface="Consolas" panose="020B0609020204030204" pitchFamily="49" charset="0"/>
              </a:rPr>
              <a:t>"</a:t>
            </a:r>
            <a:r>
              <a:rPr lang="es-MX" dirty="0">
                <a:solidFill>
                  <a:srgbClr val="F5F5F5"/>
                </a:solidFill>
                <a:effectLst/>
                <a:latin typeface="Consolas" panose="020B0609020204030204" pitchFamily="49" charset="0"/>
              </a:rPr>
              <a:t>, </a:t>
            </a:r>
            <a:r>
              <a:rPr lang="es-MX" dirty="0">
                <a:solidFill>
                  <a:srgbClr val="D8D8D8"/>
                </a:solidFill>
                <a:effectLst/>
                <a:latin typeface="Consolas" panose="020B0609020204030204" pitchFamily="49" charset="0"/>
              </a:rPr>
              <a:t>"</a:t>
            </a:r>
            <a:r>
              <a:rPr lang="es-MX" dirty="0">
                <a:solidFill>
                  <a:srgbClr val="B3D667"/>
                </a:solidFill>
                <a:effectLst/>
                <a:latin typeface="Consolas" panose="020B0609020204030204" pitchFamily="49" charset="0"/>
              </a:rPr>
              <a:t>Y</a:t>
            </a:r>
            <a:r>
              <a:rPr lang="es-MX" dirty="0">
                <a:solidFill>
                  <a:srgbClr val="D8D8D8"/>
                </a:solidFill>
                <a:effectLst/>
                <a:latin typeface="Consolas" panose="020B0609020204030204" pitchFamily="49" charset="0"/>
              </a:rPr>
              <a:t>"</a:t>
            </a:r>
            <a:r>
              <a:rPr lang="es-MX" dirty="0">
                <a:solidFill>
                  <a:srgbClr val="F5F5F5"/>
                </a:solidFill>
                <a:effectLst/>
                <a:latin typeface="Consolas" panose="020B0609020204030204" pitchFamily="49" charset="0"/>
              </a:rPr>
              <a:t>, </a:t>
            </a:r>
            <a:r>
              <a:rPr lang="es-MX" dirty="0">
                <a:solidFill>
                  <a:srgbClr val="D8D8D8"/>
                </a:solidFill>
                <a:effectLst/>
                <a:latin typeface="Consolas" panose="020B0609020204030204" pitchFamily="49" charset="0"/>
              </a:rPr>
              <a:t>"</a:t>
            </a:r>
            <a:r>
              <a:rPr lang="es-MX" dirty="0">
                <a:solidFill>
                  <a:srgbClr val="B3D667"/>
                </a:solidFill>
                <a:effectLst/>
                <a:latin typeface="Consolas" panose="020B0609020204030204" pitchFamily="49" charset="0"/>
              </a:rPr>
              <a:t>Z</a:t>
            </a:r>
            <a:r>
              <a:rPr lang="es-MX" dirty="0">
                <a:solidFill>
                  <a:srgbClr val="D8D8D8"/>
                </a:solidFill>
                <a:effectLst/>
                <a:latin typeface="Consolas" panose="020B0609020204030204" pitchFamily="49" charset="0"/>
              </a:rPr>
              <a:t>"</a:t>
            </a:r>
            <a:r>
              <a:rPr lang="es-MX" dirty="0">
                <a:solidFill>
                  <a:srgbClr val="F5F5F5"/>
                </a:solidFill>
                <a:effectLst/>
                <a:latin typeface="Consolas" panose="020B0609020204030204" pitchFamily="49" charset="0"/>
              </a:rPr>
              <a:t>, </a:t>
            </a:r>
            <a:r>
              <a:rPr lang="es-MX" dirty="0">
                <a:solidFill>
                  <a:srgbClr val="F78C6C"/>
                </a:solidFill>
                <a:effectLst/>
                <a:latin typeface="Consolas" panose="020B0609020204030204" pitchFamily="49" charset="0"/>
              </a:rPr>
              <a:t>9</a:t>
            </a:r>
            <a:r>
              <a:rPr lang="es-MX" dirty="0">
                <a:solidFill>
                  <a:srgbClr val="F5F5F5"/>
                </a:solidFill>
                <a:effectLst/>
                <a:latin typeface="Consolas" panose="020B0609020204030204" pitchFamily="49" charset="0"/>
              </a:rPr>
              <a:t>, </a:t>
            </a:r>
            <a:r>
              <a:rPr lang="es-MX" dirty="0">
                <a:solidFill>
                  <a:srgbClr val="F78C6C"/>
                </a:solidFill>
                <a:effectLst/>
                <a:latin typeface="Consolas" panose="020B0609020204030204" pitchFamily="49" charset="0"/>
              </a:rPr>
              <a:t>8</a:t>
            </a:r>
            <a:r>
              <a:rPr lang="es-MX" dirty="0">
                <a:solidFill>
                  <a:srgbClr val="F5F5F5"/>
                </a:solidFill>
                <a:effectLst/>
                <a:latin typeface="Consolas" panose="020B0609020204030204" pitchFamily="49" charset="0"/>
              </a:rPr>
              <a:t>, </a:t>
            </a:r>
            <a:r>
              <a:rPr lang="es-MX" dirty="0">
                <a:solidFill>
                  <a:srgbClr val="F78C6C"/>
                </a:solidFill>
                <a:effectLst/>
                <a:latin typeface="Consolas" panose="020B0609020204030204" pitchFamily="49" charset="0"/>
              </a:rPr>
              <a:t>7</a:t>
            </a:r>
            <a:r>
              <a:rPr lang="es-MX" dirty="0">
                <a:solidFill>
                  <a:srgbClr val="F5F5F5"/>
                </a:solidFill>
                <a:effectLst/>
                <a:latin typeface="Consolas" panose="020B0609020204030204" pitchFamily="49" charset="0"/>
              </a:rPr>
              <a:t>) //Nueva forma</a:t>
            </a:r>
          </a:p>
          <a:p>
            <a:r>
              <a:rPr lang="es-MX" dirty="0">
                <a:solidFill>
                  <a:srgbClr val="AC58FF"/>
                </a:solidFill>
                <a:effectLst/>
                <a:latin typeface="Consolas" panose="020B0609020204030204" pitchFamily="49" charset="0"/>
              </a:rPr>
              <a:t>const</a:t>
            </a:r>
            <a:r>
              <a:rPr lang="es-MX" dirty="0">
                <a:solidFill>
                  <a:srgbClr val="F5F5F5"/>
                </a:solidFill>
                <a:effectLst/>
                <a:latin typeface="Consolas" panose="020B0609020204030204" pitchFamily="49" charset="0"/>
              </a:rPr>
              <a:t> </a:t>
            </a:r>
            <a:r>
              <a:rPr lang="es-MX" dirty="0">
                <a:solidFill>
                  <a:srgbClr val="97A7C8"/>
                </a:solidFill>
                <a:effectLst/>
                <a:latin typeface="Consolas" panose="020B0609020204030204" pitchFamily="49" charset="0"/>
              </a:rPr>
              <a:t>d</a:t>
            </a:r>
            <a:r>
              <a:rPr lang="es-MX" dirty="0">
                <a:solidFill>
                  <a:srgbClr val="F5F5F5"/>
                </a:solidFill>
                <a:effectLst/>
                <a:latin typeface="Consolas" panose="020B0609020204030204" pitchFamily="49" charset="0"/>
              </a:rPr>
              <a:t> </a:t>
            </a:r>
            <a:r>
              <a:rPr lang="es-MX" dirty="0">
                <a:solidFill>
                  <a:srgbClr val="4FF2F8"/>
                </a:solidFill>
                <a:effectLst/>
                <a:latin typeface="Consolas" panose="020B0609020204030204" pitchFamily="49" charset="0"/>
              </a:rPr>
              <a:t>=</a:t>
            </a:r>
            <a:r>
              <a:rPr lang="es-MX" dirty="0">
                <a:solidFill>
                  <a:srgbClr val="F5F5F5"/>
                </a:solidFill>
                <a:effectLst/>
                <a:latin typeface="Consolas" panose="020B0609020204030204" pitchFamily="49" charset="0"/>
              </a:rPr>
              <a:t> </a:t>
            </a:r>
            <a:r>
              <a:rPr lang="es-MX" dirty="0">
                <a:solidFill>
                  <a:srgbClr val="FFFA9E"/>
                </a:solidFill>
                <a:effectLst/>
                <a:latin typeface="Consolas" panose="020B0609020204030204" pitchFamily="49" charset="0"/>
              </a:rPr>
              <a:t>Array</a:t>
            </a:r>
            <a:r>
              <a:rPr lang="es-MX" dirty="0">
                <a:solidFill>
                  <a:srgbClr val="F5F5F5"/>
                </a:solidFill>
                <a:effectLst/>
                <a:latin typeface="Consolas" panose="020B0609020204030204" pitchFamily="49" charset="0"/>
              </a:rPr>
              <a:t>(</a:t>
            </a:r>
            <a:r>
              <a:rPr lang="es-MX" dirty="0">
                <a:solidFill>
                  <a:srgbClr val="F78C6C"/>
                </a:solidFill>
                <a:effectLst/>
                <a:latin typeface="Consolas" panose="020B0609020204030204" pitchFamily="49" charset="0"/>
              </a:rPr>
              <a:t>100</a:t>
            </a:r>
            <a:r>
              <a:rPr lang="es-MX" dirty="0">
                <a:solidFill>
                  <a:srgbClr val="F5F5F5"/>
                </a:solidFill>
                <a:effectLst/>
                <a:latin typeface="Consolas" panose="020B0609020204030204" pitchFamily="49" charset="0"/>
              </a:rPr>
              <a:t>)</a:t>
            </a:r>
            <a:r>
              <a:rPr lang="es-MX" dirty="0">
                <a:solidFill>
                  <a:srgbClr val="4FF2F8"/>
                </a:solidFill>
                <a:effectLst/>
                <a:latin typeface="Consolas" panose="020B0609020204030204" pitchFamily="49" charset="0"/>
              </a:rPr>
              <a:t>.</a:t>
            </a:r>
            <a:r>
              <a:rPr lang="es-MX" dirty="0">
                <a:solidFill>
                  <a:srgbClr val="71B1FE"/>
                </a:solidFill>
                <a:effectLst/>
                <a:latin typeface="Consolas" panose="020B0609020204030204" pitchFamily="49" charset="0"/>
              </a:rPr>
              <a:t>fill</a:t>
            </a:r>
            <a:r>
              <a:rPr lang="es-MX" dirty="0">
                <a:solidFill>
                  <a:srgbClr val="F5F5F5"/>
                </a:solidFill>
                <a:effectLst/>
                <a:latin typeface="Consolas" panose="020B0609020204030204" pitchFamily="49" charset="0"/>
              </a:rPr>
              <a:t>(</a:t>
            </a:r>
            <a:r>
              <a:rPr lang="es-MX" dirty="0">
                <a:solidFill>
                  <a:srgbClr val="F78C6C"/>
                </a:solidFill>
                <a:effectLst/>
                <a:latin typeface="Consolas" panose="020B0609020204030204" pitchFamily="49" charset="0"/>
              </a:rPr>
              <a:t>false</a:t>
            </a:r>
            <a:r>
              <a:rPr lang="es-MX" dirty="0">
                <a:solidFill>
                  <a:srgbClr val="F5F5F5"/>
                </a:solidFill>
                <a:effectLst/>
                <a:latin typeface="Consolas" panose="020B0609020204030204" pitchFamily="49" charset="0"/>
              </a:rPr>
              <a:t>); //crea 100 false</a:t>
            </a:r>
          </a:p>
          <a:p>
            <a:r>
              <a:rPr lang="es-MX" dirty="0">
                <a:solidFill>
                  <a:srgbClr val="AC58FF"/>
                </a:solidFill>
                <a:effectLst/>
                <a:latin typeface="Consolas" panose="020B0609020204030204" pitchFamily="49" charset="0"/>
              </a:rPr>
              <a:t>const</a:t>
            </a:r>
            <a:r>
              <a:rPr lang="es-MX" dirty="0">
                <a:solidFill>
                  <a:srgbClr val="F5F5F5"/>
                </a:solidFill>
                <a:effectLst/>
                <a:latin typeface="Consolas" panose="020B0609020204030204" pitchFamily="49" charset="0"/>
              </a:rPr>
              <a:t> </a:t>
            </a:r>
            <a:r>
              <a:rPr lang="es-MX" dirty="0">
                <a:solidFill>
                  <a:srgbClr val="97A7C8"/>
                </a:solidFill>
                <a:effectLst/>
                <a:latin typeface="Consolas" panose="020B0609020204030204" pitchFamily="49" charset="0"/>
              </a:rPr>
              <a:t>e</a:t>
            </a:r>
            <a:r>
              <a:rPr lang="es-MX" dirty="0">
                <a:solidFill>
                  <a:srgbClr val="F5F5F5"/>
                </a:solidFill>
                <a:effectLst/>
                <a:latin typeface="Consolas" panose="020B0609020204030204" pitchFamily="49" charset="0"/>
              </a:rPr>
              <a:t> </a:t>
            </a:r>
            <a:r>
              <a:rPr lang="es-MX" dirty="0">
                <a:solidFill>
                  <a:srgbClr val="4FF2F8"/>
                </a:solidFill>
                <a:effectLst/>
                <a:latin typeface="Consolas" panose="020B0609020204030204" pitchFamily="49" charset="0"/>
              </a:rPr>
              <a:t>=</a:t>
            </a:r>
            <a:r>
              <a:rPr lang="es-MX" dirty="0">
                <a:solidFill>
                  <a:srgbClr val="F5F5F5"/>
                </a:solidFill>
                <a:effectLst/>
                <a:latin typeface="Consolas" panose="020B0609020204030204" pitchFamily="49" charset="0"/>
              </a:rPr>
              <a:t> </a:t>
            </a:r>
            <a:r>
              <a:rPr lang="es-MX" dirty="0">
                <a:solidFill>
                  <a:srgbClr val="4FF2F8"/>
                </a:solidFill>
                <a:effectLst/>
                <a:latin typeface="Consolas" panose="020B0609020204030204" pitchFamily="49" charset="0"/>
              </a:rPr>
              <a:t>new</a:t>
            </a:r>
            <a:r>
              <a:rPr lang="es-MX" dirty="0">
                <a:solidFill>
                  <a:srgbClr val="F5F5F5"/>
                </a:solidFill>
                <a:effectLst/>
                <a:latin typeface="Consolas" panose="020B0609020204030204" pitchFamily="49" charset="0"/>
              </a:rPr>
              <a:t> Array();</a:t>
            </a:r>
          </a:p>
          <a:p>
            <a:r>
              <a:rPr lang="es-MX" dirty="0">
                <a:solidFill>
                  <a:srgbClr val="AC58FF"/>
                </a:solidFill>
                <a:effectLst/>
                <a:latin typeface="Consolas" panose="020B0609020204030204" pitchFamily="49" charset="0"/>
              </a:rPr>
              <a:t>const</a:t>
            </a:r>
            <a:r>
              <a:rPr lang="es-MX" dirty="0">
                <a:solidFill>
                  <a:srgbClr val="F5F5F5"/>
                </a:solidFill>
                <a:effectLst/>
                <a:latin typeface="Consolas" panose="020B0609020204030204" pitchFamily="49" charset="0"/>
              </a:rPr>
              <a:t> </a:t>
            </a:r>
            <a:r>
              <a:rPr lang="es-MX" dirty="0">
                <a:solidFill>
                  <a:srgbClr val="97A7C8"/>
                </a:solidFill>
                <a:effectLst/>
                <a:latin typeface="Consolas" panose="020B0609020204030204" pitchFamily="49" charset="0"/>
              </a:rPr>
              <a:t>f</a:t>
            </a:r>
            <a:r>
              <a:rPr lang="es-MX" dirty="0">
                <a:solidFill>
                  <a:srgbClr val="F5F5F5"/>
                </a:solidFill>
                <a:effectLst/>
                <a:latin typeface="Consolas" panose="020B0609020204030204" pitchFamily="49" charset="0"/>
              </a:rPr>
              <a:t> </a:t>
            </a:r>
            <a:r>
              <a:rPr lang="es-MX" dirty="0">
                <a:solidFill>
                  <a:srgbClr val="4FF2F8"/>
                </a:solidFill>
                <a:effectLst/>
                <a:latin typeface="Consolas" panose="020B0609020204030204" pitchFamily="49" charset="0"/>
              </a:rPr>
              <a:t>=</a:t>
            </a:r>
            <a:r>
              <a:rPr lang="es-MX" dirty="0">
                <a:solidFill>
                  <a:srgbClr val="F5F5F5"/>
                </a:solidFill>
                <a:effectLst/>
                <a:latin typeface="Consolas" panose="020B0609020204030204" pitchFamily="49" charset="0"/>
              </a:rPr>
              <a:t> </a:t>
            </a:r>
            <a:r>
              <a:rPr lang="es-MX" dirty="0">
                <a:solidFill>
                  <a:srgbClr val="4FF2F8"/>
                </a:solidFill>
                <a:effectLst/>
                <a:latin typeface="Consolas" panose="020B0609020204030204" pitchFamily="49" charset="0"/>
              </a:rPr>
              <a:t>new</a:t>
            </a:r>
            <a:r>
              <a:rPr lang="es-MX" dirty="0">
                <a:solidFill>
                  <a:srgbClr val="F5F5F5"/>
                </a:solidFill>
                <a:effectLst/>
                <a:latin typeface="Consolas" panose="020B0609020204030204" pitchFamily="49" charset="0"/>
              </a:rPr>
              <a:t> Array(</a:t>
            </a:r>
            <a:r>
              <a:rPr lang="es-MX" dirty="0">
                <a:solidFill>
                  <a:srgbClr val="F78C6C"/>
                </a:solidFill>
                <a:effectLst/>
                <a:latin typeface="Consolas" panose="020B0609020204030204" pitchFamily="49" charset="0"/>
              </a:rPr>
              <a:t>1</a:t>
            </a:r>
            <a:r>
              <a:rPr lang="es-MX" dirty="0">
                <a:solidFill>
                  <a:srgbClr val="F5F5F5"/>
                </a:solidFill>
                <a:effectLst/>
                <a:latin typeface="Consolas" panose="020B0609020204030204" pitchFamily="49" charset="0"/>
              </a:rPr>
              <a:t>, </a:t>
            </a:r>
            <a:r>
              <a:rPr lang="es-MX" dirty="0">
                <a:solidFill>
                  <a:srgbClr val="F78C6C"/>
                </a:solidFill>
                <a:effectLst/>
                <a:latin typeface="Consolas" panose="020B0609020204030204" pitchFamily="49" charset="0"/>
              </a:rPr>
              <a:t>2</a:t>
            </a:r>
            <a:r>
              <a:rPr lang="es-MX" dirty="0">
                <a:solidFill>
                  <a:srgbClr val="F5F5F5"/>
                </a:solidFill>
                <a:effectLst/>
                <a:latin typeface="Consolas" panose="020B0609020204030204" pitchFamily="49" charset="0"/>
              </a:rPr>
              <a:t>, </a:t>
            </a:r>
            <a:r>
              <a:rPr lang="es-MX" dirty="0">
                <a:solidFill>
                  <a:srgbClr val="F78C6C"/>
                </a:solidFill>
                <a:effectLst/>
                <a:latin typeface="Consolas" panose="020B0609020204030204" pitchFamily="49" charset="0"/>
              </a:rPr>
              <a:t>3</a:t>
            </a:r>
            <a:r>
              <a:rPr lang="es-MX" dirty="0">
                <a:solidFill>
                  <a:srgbClr val="F5F5F5"/>
                </a:solidFill>
                <a:effectLst/>
                <a:latin typeface="Consolas" panose="020B0609020204030204" pitchFamily="49" charset="0"/>
              </a:rPr>
              <a:t>, </a:t>
            </a:r>
            <a:r>
              <a:rPr lang="es-MX" dirty="0">
                <a:solidFill>
                  <a:srgbClr val="F78C6C"/>
                </a:solidFill>
                <a:effectLst/>
                <a:latin typeface="Consolas" panose="020B0609020204030204" pitchFamily="49" charset="0"/>
              </a:rPr>
              <a:t>true</a:t>
            </a:r>
            <a:r>
              <a:rPr lang="es-MX" dirty="0">
                <a:solidFill>
                  <a:srgbClr val="F5F5F5"/>
                </a:solidFill>
                <a:effectLst/>
                <a:latin typeface="Consolas" panose="020B0609020204030204" pitchFamily="49" charset="0"/>
              </a:rPr>
              <a:t>, </a:t>
            </a:r>
            <a:r>
              <a:rPr lang="es-MX" dirty="0">
                <a:solidFill>
                  <a:srgbClr val="F78C6C"/>
                </a:solidFill>
                <a:effectLst/>
                <a:latin typeface="Consolas" panose="020B0609020204030204" pitchFamily="49" charset="0"/>
              </a:rPr>
              <a:t>false</a:t>
            </a:r>
            <a:r>
              <a:rPr lang="es-MX" dirty="0">
                <a:solidFill>
                  <a:srgbClr val="F5F5F5"/>
                </a:solidFill>
                <a:effectLst/>
                <a:latin typeface="Consolas" panose="020B0609020204030204" pitchFamily="49" charset="0"/>
              </a:rPr>
              <a:t>);</a:t>
            </a:r>
          </a:p>
          <a:p>
            <a:r>
              <a:rPr lang="es-MX" dirty="0">
                <a:solidFill>
                  <a:srgbClr val="AC58FF"/>
                </a:solidFill>
                <a:effectLst/>
                <a:latin typeface="Consolas" panose="020B0609020204030204" pitchFamily="49" charset="0"/>
              </a:rPr>
              <a:t>const</a:t>
            </a:r>
            <a:r>
              <a:rPr lang="es-MX" dirty="0">
                <a:solidFill>
                  <a:srgbClr val="F5F5F5"/>
                </a:solidFill>
                <a:effectLst/>
                <a:latin typeface="Consolas" panose="020B0609020204030204" pitchFamily="49" charset="0"/>
              </a:rPr>
              <a:t> </a:t>
            </a:r>
            <a:r>
              <a:rPr lang="es-MX" dirty="0">
                <a:solidFill>
                  <a:srgbClr val="97A7C8"/>
                </a:solidFill>
                <a:effectLst/>
                <a:latin typeface="Consolas" panose="020B0609020204030204" pitchFamily="49" charset="0"/>
              </a:rPr>
              <a:t>colores</a:t>
            </a:r>
            <a:r>
              <a:rPr lang="es-MX" dirty="0">
                <a:solidFill>
                  <a:srgbClr val="F5F5F5"/>
                </a:solidFill>
                <a:effectLst/>
                <a:latin typeface="Consolas" panose="020B0609020204030204" pitchFamily="49" charset="0"/>
              </a:rPr>
              <a:t> </a:t>
            </a:r>
            <a:r>
              <a:rPr lang="es-MX" dirty="0">
                <a:solidFill>
                  <a:srgbClr val="4FF2F8"/>
                </a:solidFill>
                <a:effectLst/>
                <a:latin typeface="Consolas" panose="020B0609020204030204" pitchFamily="49" charset="0"/>
              </a:rPr>
              <a:t>=</a:t>
            </a:r>
            <a:r>
              <a:rPr lang="es-MX" dirty="0">
                <a:solidFill>
                  <a:srgbClr val="F5F5F5"/>
                </a:solidFill>
                <a:effectLst/>
                <a:latin typeface="Consolas" panose="020B0609020204030204" pitchFamily="49" charset="0"/>
              </a:rPr>
              <a:t> [</a:t>
            </a:r>
            <a:r>
              <a:rPr lang="es-MX" dirty="0">
                <a:solidFill>
                  <a:srgbClr val="D8D8D8"/>
                </a:solidFill>
                <a:effectLst/>
                <a:latin typeface="Consolas" panose="020B0609020204030204" pitchFamily="49" charset="0"/>
              </a:rPr>
              <a:t>"</a:t>
            </a:r>
            <a:r>
              <a:rPr lang="es-MX" dirty="0">
                <a:solidFill>
                  <a:srgbClr val="B3D667"/>
                </a:solidFill>
                <a:effectLst/>
                <a:latin typeface="Consolas" panose="020B0609020204030204" pitchFamily="49" charset="0"/>
              </a:rPr>
              <a:t>Rojo</a:t>
            </a:r>
            <a:r>
              <a:rPr lang="es-MX" dirty="0">
                <a:solidFill>
                  <a:srgbClr val="D8D8D8"/>
                </a:solidFill>
                <a:effectLst/>
                <a:latin typeface="Consolas" panose="020B0609020204030204" pitchFamily="49" charset="0"/>
              </a:rPr>
              <a:t>"</a:t>
            </a:r>
            <a:r>
              <a:rPr lang="es-MX" dirty="0">
                <a:solidFill>
                  <a:srgbClr val="F5F5F5"/>
                </a:solidFill>
                <a:effectLst/>
                <a:latin typeface="Consolas" panose="020B0609020204030204" pitchFamily="49" charset="0"/>
              </a:rPr>
              <a:t>, </a:t>
            </a:r>
            <a:r>
              <a:rPr lang="es-MX" dirty="0">
                <a:solidFill>
                  <a:srgbClr val="D8D8D8"/>
                </a:solidFill>
                <a:effectLst/>
                <a:latin typeface="Consolas" panose="020B0609020204030204" pitchFamily="49" charset="0"/>
              </a:rPr>
              <a:t>"</a:t>
            </a:r>
            <a:r>
              <a:rPr lang="es-MX" dirty="0">
                <a:solidFill>
                  <a:srgbClr val="B3D667"/>
                </a:solidFill>
                <a:effectLst/>
                <a:latin typeface="Consolas" panose="020B0609020204030204" pitchFamily="49" charset="0"/>
              </a:rPr>
              <a:t>Verde</a:t>
            </a:r>
            <a:r>
              <a:rPr lang="es-MX" dirty="0">
                <a:solidFill>
                  <a:srgbClr val="D8D8D8"/>
                </a:solidFill>
                <a:effectLst/>
                <a:latin typeface="Consolas" panose="020B0609020204030204" pitchFamily="49" charset="0"/>
              </a:rPr>
              <a:t>"</a:t>
            </a:r>
            <a:r>
              <a:rPr lang="es-MX" dirty="0">
                <a:solidFill>
                  <a:srgbClr val="F5F5F5"/>
                </a:solidFill>
                <a:effectLst/>
                <a:latin typeface="Consolas" panose="020B0609020204030204" pitchFamily="49" charset="0"/>
              </a:rPr>
              <a:t>, </a:t>
            </a:r>
            <a:r>
              <a:rPr lang="es-MX" dirty="0">
                <a:solidFill>
                  <a:srgbClr val="D8D8D8"/>
                </a:solidFill>
                <a:effectLst/>
                <a:latin typeface="Consolas" panose="020B0609020204030204" pitchFamily="49" charset="0"/>
              </a:rPr>
              <a:t>"</a:t>
            </a:r>
            <a:r>
              <a:rPr lang="es-MX" dirty="0">
                <a:solidFill>
                  <a:srgbClr val="B3D667"/>
                </a:solidFill>
                <a:effectLst/>
                <a:latin typeface="Consolas" panose="020B0609020204030204" pitchFamily="49" charset="0"/>
              </a:rPr>
              <a:t>Azul</a:t>
            </a:r>
            <a:r>
              <a:rPr lang="es-MX" dirty="0">
                <a:solidFill>
                  <a:srgbClr val="D8D8D8"/>
                </a:solidFill>
                <a:effectLst/>
                <a:latin typeface="Consolas" panose="020B0609020204030204" pitchFamily="49" charset="0"/>
              </a:rPr>
              <a:t>"</a:t>
            </a:r>
            <a:r>
              <a:rPr lang="es-MX" dirty="0">
                <a:solidFill>
                  <a:srgbClr val="F5F5F5"/>
                </a:solidFill>
                <a:effectLst/>
                <a:latin typeface="Consolas" panose="020B0609020204030204" pitchFamily="49" charset="0"/>
              </a:rPr>
              <a:t>];</a:t>
            </a:r>
          </a:p>
          <a:p>
            <a:endParaRPr lang="es-MX" b="0" dirty="0">
              <a:solidFill>
                <a:srgbClr val="F5F5F5"/>
              </a:solidFill>
              <a:effectLst/>
              <a:latin typeface="Consolas" panose="020B0609020204030204" pitchFamily="49" charset="0"/>
            </a:endParaRPr>
          </a:p>
          <a:p>
            <a:endParaRPr lang="es-MX" dirty="0">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1EBC01B9-1898-42DE-9F4E-752435D00F58}"/>
              </a:ext>
            </a:extLst>
          </p:cNvPr>
          <p:cNvSpPr txBox="1"/>
          <p:nvPr/>
        </p:nvSpPr>
        <p:spPr>
          <a:xfrm>
            <a:off x="759654" y="295423"/>
            <a:ext cx="11197883" cy="2308324"/>
          </a:xfrm>
          <a:prstGeom prst="rect">
            <a:avLst/>
          </a:prstGeom>
          <a:noFill/>
        </p:spPr>
        <p:txBody>
          <a:bodyPr wrap="square" rtlCol="0">
            <a:spAutoFit/>
          </a:bodyPr>
          <a:lstStyle/>
          <a:p>
            <a:pPr marL="342900" indent="-342900">
              <a:buFont typeface="Arial" panose="020B0604020202020204" pitchFamily="34" charset="0"/>
              <a:buChar char="•"/>
            </a:pPr>
            <a:endParaRPr lang="es-MX"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s-MX" sz="2400" dirty="0">
                <a:latin typeface="Times New Roman" panose="02020603050405020304" pitchFamily="18" charset="0"/>
                <a:cs typeface="Times New Roman" panose="02020603050405020304" pitchFamily="18" charset="0"/>
              </a:rPr>
              <a:t>Un arreglo es una colección de datos.</a:t>
            </a:r>
          </a:p>
          <a:p>
            <a:pPr marL="342900" indent="-342900">
              <a:buFont typeface="Arial" panose="020B0604020202020204" pitchFamily="34" charset="0"/>
              <a:buChar char="•"/>
            </a:pPr>
            <a:r>
              <a:rPr lang="es-MX" sz="2400" dirty="0">
                <a:latin typeface="Times New Roman" panose="02020603050405020304" pitchFamily="18" charset="0"/>
                <a:cs typeface="Times New Roman" panose="02020603050405020304" pitchFamily="18" charset="0"/>
              </a:rPr>
              <a:t>Los arreglos siempre van a empezar desde el índice en valor 0.</a:t>
            </a:r>
          </a:p>
          <a:p>
            <a:pPr algn="ctr"/>
            <a:endParaRPr lang="es-MX" sz="2400" dirty="0">
              <a:latin typeface="Times New Roman" panose="02020603050405020304" pitchFamily="18" charset="0"/>
              <a:cs typeface="Times New Roman" panose="02020603050405020304" pitchFamily="18" charset="0"/>
            </a:endParaRPr>
          </a:p>
          <a:p>
            <a:pPr algn="ctr"/>
            <a:endParaRPr lang="es-MX" sz="2400" i="1" dirty="0">
              <a:latin typeface="Times New Roman" panose="02020603050405020304" pitchFamily="18" charset="0"/>
              <a:cs typeface="Times New Roman" panose="02020603050405020304" pitchFamily="18" charset="0"/>
            </a:endParaRPr>
          </a:p>
          <a:p>
            <a:pPr algn="ctr"/>
            <a:r>
              <a:rPr lang="es-MX" sz="2400" b="1" i="1" dirty="0">
                <a:latin typeface="Times New Roman" panose="02020603050405020304" pitchFamily="18" charset="0"/>
                <a:cs typeface="Times New Roman" panose="02020603050405020304" pitchFamily="18" charset="0"/>
              </a:rPr>
              <a:t>Algunas formas de crear arreglos</a:t>
            </a:r>
            <a:r>
              <a:rPr lang="es-MX" sz="2400" i="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5591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553E3A-F8B4-4B5D-9E37-F87D8782557F}"/>
              </a:ext>
            </a:extLst>
          </p:cNvPr>
          <p:cNvSpPr>
            <a:spLocks noGrp="1"/>
          </p:cNvSpPr>
          <p:nvPr>
            <p:ph type="title"/>
          </p:nvPr>
        </p:nvSpPr>
        <p:spPr>
          <a:xfrm>
            <a:off x="1393638" y="483705"/>
            <a:ext cx="9404723" cy="702365"/>
          </a:xfrm>
        </p:spPr>
        <p:txBody>
          <a:bodyPr>
            <a:noAutofit/>
          </a:bodyPr>
          <a:lstStyle/>
          <a:p>
            <a:pPr algn="ctr"/>
            <a:r>
              <a:rPr lang="es-MX" b="1" i="0" dirty="0">
                <a:effectLst/>
                <a:latin typeface="Times New Roman" panose="02020603050405020304" pitchFamily="18" charset="0"/>
                <a:cs typeface="Times New Roman" panose="02020603050405020304" pitchFamily="18" charset="0"/>
              </a:rPr>
              <a:t>12. Objetos</a:t>
            </a:r>
            <a:br>
              <a:rPr lang="es-MX" b="0" i="0" dirty="0">
                <a:effectLst/>
                <a:latin typeface="Roboto" panose="02000000000000000000" pitchFamily="2" charset="0"/>
              </a:rPr>
            </a:br>
            <a:endParaRPr lang="es-MX" dirty="0"/>
          </a:p>
        </p:txBody>
      </p:sp>
      <p:sp>
        <p:nvSpPr>
          <p:cNvPr id="3" name="Marcador de contenido 2">
            <a:extLst>
              <a:ext uri="{FF2B5EF4-FFF2-40B4-BE49-F238E27FC236}">
                <a16:creationId xmlns:a16="http://schemas.microsoft.com/office/drawing/2014/main" id="{E29B2FE0-CB8B-4CD5-B86C-320BBEF644B3}"/>
              </a:ext>
            </a:extLst>
          </p:cNvPr>
          <p:cNvSpPr>
            <a:spLocks noGrp="1"/>
          </p:cNvSpPr>
          <p:nvPr>
            <p:ph idx="1"/>
          </p:nvPr>
        </p:nvSpPr>
        <p:spPr>
          <a:xfrm>
            <a:off x="595302" y="924186"/>
            <a:ext cx="10680512" cy="4803912"/>
          </a:xfrm>
        </p:spPr>
        <p:txBody>
          <a:bodyPr>
            <a:normAutofit/>
          </a:bodyPr>
          <a:lstStyle/>
          <a:p>
            <a:r>
              <a:rPr lang="es-MX" sz="2400" dirty="0">
                <a:latin typeface="Times New Roman" panose="02020603050405020304" pitchFamily="18" charset="0"/>
                <a:cs typeface="Times New Roman" panose="02020603050405020304" pitchFamily="18" charset="0"/>
              </a:rPr>
              <a:t>Un objeto es una colección de llaves valores.</a:t>
            </a:r>
          </a:p>
          <a:p>
            <a:pPr algn="just"/>
            <a:endParaRPr lang="es-MX" sz="2400" dirty="0">
              <a:latin typeface="Times New Roman" panose="02020603050405020304" pitchFamily="18" charset="0"/>
              <a:cs typeface="Times New Roman" panose="02020603050405020304" pitchFamily="18" charset="0"/>
            </a:endParaRPr>
          </a:p>
          <a:p>
            <a:pPr algn="just"/>
            <a:r>
              <a:rPr lang="es-MX" sz="2400" dirty="0">
                <a:highlight>
                  <a:srgbClr val="FFFF00"/>
                </a:highlight>
                <a:latin typeface="Times New Roman" panose="02020603050405020304" pitchFamily="18" charset="0"/>
                <a:cs typeface="Times New Roman" panose="02020603050405020304" pitchFamily="18" charset="0"/>
              </a:rPr>
              <a:t>D</a:t>
            </a:r>
            <a:r>
              <a:rPr lang="es-MX" sz="2400" dirty="0">
                <a:effectLst/>
                <a:highlight>
                  <a:srgbClr val="FFFF00"/>
                </a:highlight>
                <a:latin typeface="Times New Roman" panose="02020603050405020304" pitchFamily="18" charset="0"/>
                <a:cs typeface="Times New Roman" panose="02020603050405020304" pitchFamily="18" charset="0"/>
              </a:rPr>
              <a:t>entro de un objeto a las variables se le van a llamar atributos/propiedades y a las funciones se les llama métodos.</a:t>
            </a:r>
          </a:p>
          <a:p>
            <a:pPr algn="just"/>
            <a:r>
              <a:rPr lang="es-MX" sz="2400" b="0" i="0" dirty="0">
                <a:effectLst/>
                <a:latin typeface="Times New Roman" panose="02020603050405020304" pitchFamily="18" charset="0"/>
                <a:cs typeface="Times New Roman" panose="02020603050405020304" pitchFamily="18" charset="0"/>
              </a:rPr>
              <a:t>En JavaScript, un objeto es un entidad independiente con propiedades y tipos. Compáralo con una taza, por ejemplo. Una taza es un objeto con propiedades. Una taza tiene un color, un diseño, un peso, un material del que está hecha, etc. Del mismo modo, los objetos de JavaScript pueden tener propiedades que definan sus características.</a:t>
            </a:r>
            <a:endParaRPr lang="es-MX" sz="2400" b="0" dirty="0">
              <a:effectLst/>
              <a:latin typeface="Times New Roman" panose="02020603050405020304" pitchFamily="18" charset="0"/>
              <a:cs typeface="Times New Roman" panose="02020603050405020304" pitchFamily="18" charset="0"/>
            </a:endParaRPr>
          </a:p>
          <a:p>
            <a:endParaRPr lang="es-MX" sz="2400" dirty="0"/>
          </a:p>
        </p:txBody>
      </p:sp>
      <p:pic>
        <p:nvPicPr>
          <p:cNvPr id="5" name="Imagen 4">
            <a:extLst>
              <a:ext uri="{FF2B5EF4-FFF2-40B4-BE49-F238E27FC236}">
                <a16:creationId xmlns:a16="http://schemas.microsoft.com/office/drawing/2014/main" id="{1025564E-05FD-4B54-B5CD-317FB6DAD5C2}"/>
              </a:ext>
            </a:extLst>
          </p:cNvPr>
          <p:cNvPicPr>
            <a:picLocks noChangeAspect="1"/>
          </p:cNvPicPr>
          <p:nvPr/>
        </p:nvPicPr>
        <p:blipFill>
          <a:blip r:embed="rId2"/>
          <a:stretch>
            <a:fillRect/>
          </a:stretch>
        </p:blipFill>
        <p:spPr>
          <a:xfrm>
            <a:off x="2473527" y="4490026"/>
            <a:ext cx="3884062" cy="2170043"/>
          </a:xfrm>
          <a:prstGeom prst="rect">
            <a:avLst/>
          </a:prstGeom>
        </p:spPr>
      </p:pic>
      <p:pic>
        <p:nvPicPr>
          <p:cNvPr id="9" name="Imagen 8">
            <a:extLst>
              <a:ext uri="{FF2B5EF4-FFF2-40B4-BE49-F238E27FC236}">
                <a16:creationId xmlns:a16="http://schemas.microsoft.com/office/drawing/2014/main" id="{4AFA69CF-3E59-4A6B-B1EA-AADDC88F50A5}"/>
              </a:ext>
            </a:extLst>
          </p:cNvPr>
          <p:cNvPicPr>
            <a:picLocks noChangeAspect="1"/>
          </p:cNvPicPr>
          <p:nvPr/>
        </p:nvPicPr>
        <p:blipFill>
          <a:blip r:embed="rId3"/>
          <a:stretch>
            <a:fillRect/>
          </a:stretch>
        </p:blipFill>
        <p:spPr>
          <a:xfrm>
            <a:off x="6934615" y="4745545"/>
            <a:ext cx="2538279" cy="1659006"/>
          </a:xfrm>
          <a:prstGeom prst="rect">
            <a:avLst/>
          </a:prstGeom>
        </p:spPr>
      </p:pic>
    </p:spTree>
    <p:extLst>
      <p:ext uri="{BB962C8B-B14F-4D97-AF65-F5344CB8AC3E}">
        <p14:creationId xmlns:p14="http://schemas.microsoft.com/office/powerpoint/2010/main" val="2690387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078F02-5E10-4FE0-9042-59D6FA9D6E1C}"/>
              </a:ext>
            </a:extLst>
          </p:cNvPr>
          <p:cNvSpPr>
            <a:spLocks noGrp="1"/>
          </p:cNvSpPr>
          <p:nvPr>
            <p:ph idx="1"/>
          </p:nvPr>
        </p:nvSpPr>
        <p:spPr/>
        <p:txBody>
          <a:bodyPr/>
          <a:lstStyle/>
          <a:p>
            <a:endParaRPr lang="es-MX" dirty="0"/>
          </a:p>
        </p:txBody>
      </p:sp>
      <p:pic>
        <p:nvPicPr>
          <p:cNvPr id="4" name="Imagen 3">
            <a:extLst>
              <a:ext uri="{FF2B5EF4-FFF2-40B4-BE49-F238E27FC236}">
                <a16:creationId xmlns:a16="http://schemas.microsoft.com/office/drawing/2014/main" id="{D5BE5C54-19EF-46A5-8961-1BD6914D1F00}"/>
              </a:ext>
            </a:extLst>
          </p:cNvPr>
          <p:cNvPicPr>
            <a:picLocks noChangeAspect="1"/>
          </p:cNvPicPr>
          <p:nvPr/>
        </p:nvPicPr>
        <p:blipFill>
          <a:blip r:embed="rId2"/>
          <a:stretch>
            <a:fillRect/>
          </a:stretch>
        </p:blipFill>
        <p:spPr>
          <a:xfrm>
            <a:off x="0" y="0"/>
            <a:ext cx="5018235" cy="3613786"/>
          </a:xfrm>
          <a:prstGeom prst="rect">
            <a:avLst/>
          </a:prstGeom>
        </p:spPr>
      </p:pic>
      <p:pic>
        <p:nvPicPr>
          <p:cNvPr id="6" name="Imagen 5">
            <a:extLst>
              <a:ext uri="{FF2B5EF4-FFF2-40B4-BE49-F238E27FC236}">
                <a16:creationId xmlns:a16="http://schemas.microsoft.com/office/drawing/2014/main" id="{6BDE7F9D-72D8-4BBE-8B4B-59E415A0CD04}"/>
              </a:ext>
            </a:extLst>
          </p:cNvPr>
          <p:cNvPicPr>
            <a:picLocks noChangeAspect="1"/>
          </p:cNvPicPr>
          <p:nvPr/>
        </p:nvPicPr>
        <p:blipFill>
          <a:blip r:embed="rId3"/>
          <a:stretch>
            <a:fillRect/>
          </a:stretch>
        </p:blipFill>
        <p:spPr>
          <a:xfrm>
            <a:off x="-9871" y="3613787"/>
            <a:ext cx="3580716" cy="3244214"/>
          </a:xfrm>
          <a:prstGeom prst="rect">
            <a:avLst/>
          </a:prstGeom>
        </p:spPr>
      </p:pic>
      <p:pic>
        <p:nvPicPr>
          <p:cNvPr id="8" name="Imagen 7">
            <a:extLst>
              <a:ext uri="{FF2B5EF4-FFF2-40B4-BE49-F238E27FC236}">
                <a16:creationId xmlns:a16="http://schemas.microsoft.com/office/drawing/2014/main" id="{3B0A4141-2754-48EF-A451-900FB20CB484}"/>
              </a:ext>
            </a:extLst>
          </p:cNvPr>
          <p:cNvPicPr>
            <a:picLocks noChangeAspect="1"/>
          </p:cNvPicPr>
          <p:nvPr/>
        </p:nvPicPr>
        <p:blipFill>
          <a:blip r:embed="rId4"/>
          <a:stretch>
            <a:fillRect/>
          </a:stretch>
        </p:blipFill>
        <p:spPr>
          <a:xfrm>
            <a:off x="5399375" y="197168"/>
            <a:ext cx="6618147" cy="3613786"/>
          </a:xfrm>
          <a:prstGeom prst="rect">
            <a:avLst/>
          </a:prstGeom>
        </p:spPr>
      </p:pic>
      <p:pic>
        <p:nvPicPr>
          <p:cNvPr id="10" name="Imagen 9">
            <a:extLst>
              <a:ext uri="{FF2B5EF4-FFF2-40B4-BE49-F238E27FC236}">
                <a16:creationId xmlns:a16="http://schemas.microsoft.com/office/drawing/2014/main" id="{3F3E45F4-0620-400D-9124-428434B48391}"/>
              </a:ext>
            </a:extLst>
          </p:cNvPr>
          <p:cNvPicPr>
            <a:picLocks noChangeAspect="1"/>
          </p:cNvPicPr>
          <p:nvPr/>
        </p:nvPicPr>
        <p:blipFill>
          <a:blip r:embed="rId5"/>
          <a:stretch>
            <a:fillRect/>
          </a:stretch>
        </p:blipFill>
        <p:spPr>
          <a:xfrm>
            <a:off x="5399375" y="4076698"/>
            <a:ext cx="6618147" cy="2661265"/>
          </a:xfrm>
          <a:prstGeom prst="rect">
            <a:avLst/>
          </a:prstGeom>
        </p:spPr>
      </p:pic>
    </p:spTree>
    <p:extLst>
      <p:ext uri="{BB962C8B-B14F-4D97-AF65-F5344CB8AC3E}">
        <p14:creationId xmlns:p14="http://schemas.microsoft.com/office/powerpoint/2010/main" val="739849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CF769D-7F0A-42B1-90E4-C680AB149B38}"/>
              </a:ext>
            </a:extLst>
          </p:cNvPr>
          <p:cNvSpPr>
            <a:spLocks noGrp="1"/>
          </p:cNvSpPr>
          <p:nvPr>
            <p:ph type="title"/>
          </p:nvPr>
        </p:nvSpPr>
        <p:spPr/>
        <p:txBody>
          <a:bodyPr>
            <a:normAutofit/>
          </a:bodyPr>
          <a:lstStyle/>
          <a:p>
            <a:pPr algn="ctr"/>
            <a:r>
              <a:rPr lang="es-MX" sz="4400" b="1" i="0" dirty="0">
                <a:effectLst/>
                <a:latin typeface="Times New Roman" panose="02020603050405020304" pitchFamily="18" charset="0"/>
                <a:cs typeface="Times New Roman" panose="02020603050405020304" pitchFamily="18" charset="0"/>
              </a:rPr>
              <a:t>Con JavaScript puedes:</a:t>
            </a:r>
            <a:br>
              <a:rPr lang="es-MX" sz="4400" b="1" i="0" dirty="0">
                <a:effectLst/>
                <a:latin typeface="Times New Roman" panose="02020603050405020304" pitchFamily="18" charset="0"/>
                <a:cs typeface="Times New Roman" panose="02020603050405020304" pitchFamily="18" charset="0"/>
              </a:rPr>
            </a:br>
            <a:endParaRPr lang="es-MX" b="1" dirty="0"/>
          </a:p>
        </p:txBody>
      </p:sp>
      <p:sp>
        <p:nvSpPr>
          <p:cNvPr id="3" name="Marcador de contenido 2">
            <a:extLst>
              <a:ext uri="{FF2B5EF4-FFF2-40B4-BE49-F238E27FC236}">
                <a16:creationId xmlns:a16="http://schemas.microsoft.com/office/drawing/2014/main" id="{DB3B92EB-66BB-46E8-B3A5-91930D339DA6}"/>
              </a:ext>
            </a:extLst>
          </p:cNvPr>
          <p:cNvSpPr>
            <a:spLocks noGrp="1"/>
          </p:cNvSpPr>
          <p:nvPr>
            <p:ph idx="1"/>
          </p:nvPr>
        </p:nvSpPr>
        <p:spPr>
          <a:xfrm>
            <a:off x="954158" y="2133600"/>
            <a:ext cx="9095696" cy="4114799"/>
          </a:xfrm>
        </p:spPr>
        <p:txBody>
          <a:bodyPr>
            <a:normAutofit/>
          </a:bodyPr>
          <a:lstStyle/>
          <a:p>
            <a:pPr algn="l">
              <a:buFont typeface="Arial" panose="020B0604020202020204" pitchFamily="34" charset="0"/>
              <a:buChar char="•"/>
            </a:pPr>
            <a:r>
              <a:rPr lang="es-MX" sz="2400" b="0" i="0" dirty="0">
                <a:effectLst/>
                <a:latin typeface="Times New Roman" panose="02020603050405020304" pitchFamily="18" charset="0"/>
                <a:cs typeface="Times New Roman" panose="02020603050405020304" pitchFamily="18" charset="0"/>
              </a:rPr>
              <a:t>Diseño y Desarrollo Web.</a:t>
            </a:r>
          </a:p>
          <a:p>
            <a:pPr algn="l">
              <a:buFont typeface="Arial" panose="020B0604020202020204" pitchFamily="34" charset="0"/>
              <a:buChar char="•"/>
            </a:pPr>
            <a:r>
              <a:rPr lang="es-MX" sz="2400" b="0" i="0" dirty="0">
                <a:effectLst/>
                <a:latin typeface="Times New Roman" panose="02020603050405020304" pitchFamily="18" charset="0"/>
                <a:cs typeface="Times New Roman" panose="02020603050405020304" pitchFamily="18" charset="0"/>
              </a:rPr>
              <a:t>Hacer Videojuegos.</a:t>
            </a:r>
          </a:p>
          <a:p>
            <a:pPr algn="l">
              <a:buFont typeface="Arial" panose="020B0604020202020204" pitchFamily="34" charset="0"/>
              <a:buChar char="•"/>
            </a:pPr>
            <a:r>
              <a:rPr lang="es-MX" sz="2400" b="0" i="0" dirty="0">
                <a:effectLst/>
                <a:latin typeface="Times New Roman" panose="02020603050405020304" pitchFamily="18" charset="0"/>
                <a:cs typeface="Times New Roman" panose="02020603050405020304" pitchFamily="18" charset="0"/>
              </a:rPr>
              <a:t>Experiencias </a:t>
            </a:r>
            <a:r>
              <a:rPr lang="es-MX" sz="2400" b="0" i="1" dirty="0">
                <a:effectLst/>
                <a:latin typeface="Times New Roman" panose="02020603050405020304" pitchFamily="18" charset="0"/>
                <a:cs typeface="Times New Roman" panose="02020603050405020304" pitchFamily="18" charset="0"/>
              </a:rPr>
              <a:t>3D</a:t>
            </a:r>
            <a:r>
              <a:rPr lang="es-MX" sz="2400" b="0" i="0" dirty="0">
                <a:effectLst/>
                <a:latin typeface="Times New Roman" panose="02020603050405020304" pitchFamily="18" charset="0"/>
                <a:cs typeface="Times New Roman" panose="02020603050405020304" pitchFamily="18" charset="0"/>
              </a:rPr>
              <a:t>, Realidad Aumentada, Realidad Virtual.</a:t>
            </a:r>
          </a:p>
          <a:p>
            <a:pPr algn="l">
              <a:buFont typeface="Arial" panose="020B0604020202020204" pitchFamily="34" charset="0"/>
              <a:buChar char="•"/>
            </a:pPr>
            <a:r>
              <a:rPr lang="es-MX" sz="2400" b="0" i="0" dirty="0">
                <a:effectLst/>
                <a:latin typeface="Times New Roman" panose="02020603050405020304" pitchFamily="18" charset="0"/>
                <a:cs typeface="Times New Roman" panose="02020603050405020304" pitchFamily="18" charset="0"/>
              </a:rPr>
              <a:t>Controlar </a:t>
            </a:r>
            <a:r>
              <a:rPr lang="es-MX" sz="2400" b="0" i="1" dirty="0">
                <a:effectLst/>
                <a:latin typeface="Times New Roman" panose="02020603050405020304" pitchFamily="18" charset="0"/>
                <a:cs typeface="Times New Roman" panose="02020603050405020304" pitchFamily="18" charset="0"/>
              </a:rPr>
              <a:t>Hardware</a:t>
            </a:r>
            <a:r>
              <a:rPr lang="es-MX" sz="2400" b="0" i="0" dirty="0">
                <a:effectLst/>
                <a:latin typeface="Times New Roman" panose="02020603050405020304" pitchFamily="18" charset="0"/>
                <a:cs typeface="Times New Roman" panose="02020603050405020304" pitchFamily="18" charset="0"/>
              </a:rPr>
              <a:t> (drones, </a:t>
            </a:r>
            <a:r>
              <a:rPr lang="es-MX" sz="2400" b="0" i="1" dirty="0">
                <a:effectLst/>
                <a:latin typeface="Times New Roman" panose="02020603050405020304" pitchFamily="18" charset="0"/>
                <a:cs typeface="Times New Roman" panose="02020603050405020304" pitchFamily="18" charset="0"/>
              </a:rPr>
              <a:t>robots</a:t>
            </a:r>
            <a:r>
              <a:rPr lang="es-MX" sz="2400" b="0" i="0" dirty="0">
                <a:effectLst/>
                <a:latin typeface="Times New Roman" panose="02020603050405020304" pitchFamily="18" charset="0"/>
                <a:cs typeface="Times New Roman" panose="02020603050405020304" pitchFamily="18" charset="0"/>
              </a:rPr>
              <a:t>, electrodomésticos, </a:t>
            </a:r>
            <a:r>
              <a:rPr lang="es-MX" sz="2400" b="0" i="1" dirty="0">
                <a:effectLst/>
                <a:latin typeface="Times New Roman" panose="02020603050405020304" pitchFamily="18" charset="0"/>
                <a:cs typeface="Times New Roman" panose="02020603050405020304" pitchFamily="18" charset="0"/>
              </a:rPr>
              <a:t>wearables</a:t>
            </a:r>
            <a:r>
              <a:rPr lang="es-MX" sz="2400" b="0" i="0" dirty="0">
                <a:effectLst/>
                <a:latin typeface="Times New Roman" panose="02020603050405020304" pitchFamily="18" charset="0"/>
                <a:cs typeface="Times New Roman" panose="02020603050405020304" pitchFamily="18" charset="0"/>
              </a:rPr>
              <a:t>, </a:t>
            </a:r>
            <a:r>
              <a:rPr lang="es-MX" sz="2400" b="0" i="0" dirty="0" err="1">
                <a:effectLst/>
                <a:latin typeface="Times New Roman" panose="02020603050405020304" pitchFamily="18" charset="0"/>
                <a:cs typeface="Times New Roman" panose="02020603050405020304" pitchFamily="18" charset="0"/>
              </a:rPr>
              <a:t>etc</a:t>
            </a:r>
            <a:r>
              <a:rPr lang="es-MX" sz="2400" b="0" i="0" dirty="0">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s-MX" sz="2400" b="0" i="0" dirty="0">
                <a:effectLst/>
                <a:latin typeface="Times New Roman" panose="02020603050405020304" pitchFamily="18" charset="0"/>
                <a:cs typeface="Times New Roman" panose="02020603050405020304" pitchFamily="18" charset="0"/>
              </a:rPr>
              <a:t>Aplicaciones Híbridas y Móviles.</a:t>
            </a:r>
          </a:p>
          <a:p>
            <a:pPr algn="l">
              <a:buFont typeface="Arial" panose="020B0604020202020204" pitchFamily="34" charset="0"/>
              <a:buChar char="•"/>
            </a:pPr>
            <a:r>
              <a:rPr lang="es-MX" sz="2400" b="0" i="0" dirty="0">
                <a:effectLst/>
                <a:latin typeface="Times New Roman" panose="02020603050405020304" pitchFamily="18" charset="0"/>
                <a:cs typeface="Times New Roman" panose="02020603050405020304" pitchFamily="18" charset="0"/>
              </a:rPr>
              <a:t>Aprendizaje Automático.</a:t>
            </a:r>
          </a:p>
          <a:p>
            <a:pPr algn="l">
              <a:buFont typeface="Arial" panose="020B0604020202020204" pitchFamily="34" charset="0"/>
              <a:buChar char="•"/>
            </a:pPr>
            <a:r>
              <a:rPr lang="es-MX" sz="2400" b="0" i="0" dirty="0">
                <a:effectLst/>
                <a:latin typeface="Times New Roman" panose="02020603050405020304" pitchFamily="18" charset="0"/>
                <a:cs typeface="Times New Roman" panose="02020603050405020304" pitchFamily="18" charset="0"/>
              </a:rPr>
              <a:t>etc.</a:t>
            </a:r>
          </a:p>
          <a:p>
            <a:endParaRPr lang="es-MX" dirty="0"/>
          </a:p>
        </p:txBody>
      </p:sp>
    </p:spTree>
    <p:extLst>
      <p:ext uri="{BB962C8B-B14F-4D97-AF65-F5344CB8AC3E}">
        <p14:creationId xmlns:p14="http://schemas.microsoft.com/office/powerpoint/2010/main" val="693542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879C29-BB74-43D1-823B-EC4495108078}"/>
              </a:ext>
            </a:extLst>
          </p:cNvPr>
          <p:cNvSpPr>
            <a:spLocks noGrp="1"/>
          </p:cNvSpPr>
          <p:nvPr>
            <p:ph type="title"/>
          </p:nvPr>
        </p:nvSpPr>
        <p:spPr>
          <a:xfrm>
            <a:off x="645130" y="134748"/>
            <a:ext cx="9404723" cy="1400530"/>
          </a:xfrm>
        </p:spPr>
        <p:txBody>
          <a:bodyPr>
            <a:normAutofit/>
          </a:bodyPr>
          <a:lstStyle/>
          <a:p>
            <a:pPr algn="ctr"/>
            <a:r>
              <a:rPr lang="es-MX" b="1" i="0" dirty="0">
                <a:effectLst/>
                <a:latin typeface="Times New Roman" panose="02020603050405020304" pitchFamily="18" charset="0"/>
                <a:cs typeface="Times New Roman" panose="02020603050405020304" pitchFamily="18" charset="0"/>
              </a:rPr>
              <a:t>13. Tipos de Operadores</a:t>
            </a:r>
            <a:br>
              <a:rPr lang="es-MX" b="0" i="0" dirty="0">
                <a:effectLst/>
                <a:latin typeface="Roboto" panose="02000000000000000000" pitchFamily="2" charset="0"/>
              </a:rPr>
            </a:br>
            <a:endParaRPr lang="es-MX" dirty="0"/>
          </a:p>
        </p:txBody>
      </p:sp>
      <p:sp>
        <p:nvSpPr>
          <p:cNvPr id="3" name="Marcador de contenido 2">
            <a:extLst>
              <a:ext uri="{FF2B5EF4-FFF2-40B4-BE49-F238E27FC236}">
                <a16:creationId xmlns:a16="http://schemas.microsoft.com/office/drawing/2014/main" id="{F92C1073-6A00-4F02-A779-7FF85FBEB0C8}"/>
              </a:ext>
            </a:extLst>
          </p:cNvPr>
          <p:cNvSpPr>
            <a:spLocks noGrp="1"/>
          </p:cNvSpPr>
          <p:nvPr>
            <p:ph idx="1"/>
          </p:nvPr>
        </p:nvSpPr>
        <p:spPr>
          <a:xfrm>
            <a:off x="318052" y="1643270"/>
            <a:ext cx="10137913" cy="5079982"/>
          </a:xfrm>
        </p:spPr>
        <p:txBody>
          <a:bodyPr>
            <a:normAutofit/>
          </a:bodyPr>
          <a:lstStyle/>
          <a:p>
            <a:pPr algn="just"/>
            <a:endParaRPr lang="es-MX" sz="2400" b="0" dirty="0">
              <a:effectLst/>
              <a:latin typeface="Times New Roman" panose="02020603050405020304" pitchFamily="18" charset="0"/>
              <a:cs typeface="Times New Roman" panose="02020603050405020304" pitchFamily="18" charset="0"/>
            </a:endParaRPr>
          </a:p>
          <a:p>
            <a:pPr algn="just"/>
            <a:r>
              <a:rPr lang="es-MX" sz="2400" b="1" dirty="0">
                <a:effectLst/>
                <a:latin typeface="Times New Roman" panose="02020603050405020304" pitchFamily="18" charset="0"/>
                <a:cs typeface="Times New Roman" panose="02020603050405020304" pitchFamily="18" charset="0"/>
              </a:rPr>
              <a:t>Aritméticos: </a:t>
            </a:r>
            <a:r>
              <a:rPr lang="es-MX" sz="2400" b="0" dirty="0">
                <a:effectLst/>
                <a:latin typeface="Times New Roman" panose="02020603050405020304" pitchFamily="18" charset="0"/>
                <a:cs typeface="Times New Roman" panose="02020603050405020304" pitchFamily="18" charset="0"/>
              </a:rPr>
              <a:t> + - * / % ()</a:t>
            </a: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r>
              <a:rPr lang="es-MX" sz="2400" b="1" dirty="0">
                <a:effectLst/>
                <a:latin typeface="Times New Roman" panose="02020603050405020304" pitchFamily="18" charset="0"/>
                <a:cs typeface="Times New Roman" panose="02020603050405020304" pitchFamily="18" charset="0"/>
              </a:rPr>
              <a:t>Relacionales: </a:t>
            </a:r>
            <a:r>
              <a:rPr lang="es-MX" sz="2400" b="0" dirty="0">
                <a:effectLst/>
                <a:latin typeface="Times New Roman" panose="02020603050405020304" pitchFamily="18" charset="0"/>
                <a:cs typeface="Times New Roman" panose="02020603050405020304" pitchFamily="18" charset="0"/>
              </a:rPr>
              <a:t>&gt;, &lt;, &gt;=, &lt;=, ==, ===, !=, !==</a:t>
            </a:r>
          </a:p>
          <a:p>
            <a:pPr algn="just"/>
            <a:endParaRPr lang="es-MX" sz="2400" dirty="0">
              <a:latin typeface="Times New Roman" panose="02020603050405020304" pitchFamily="18" charset="0"/>
              <a:cs typeface="Times New Roman" panose="02020603050405020304" pitchFamily="18" charset="0"/>
            </a:endParaRPr>
          </a:p>
          <a:p>
            <a:pPr algn="just"/>
            <a:endParaRPr lang="es-MX" sz="2400" b="0" dirty="0">
              <a:effectLst/>
              <a:latin typeface="Times New Roman" panose="02020603050405020304" pitchFamily="18" charset="0"/>
              <a:cs typeface="Times New Roman" panose="02020603050405020304" pitchFamily="18" charset="0"/>
            </a:endParaRPr>
          </a:p>
          <a:p>
            <a:pPr algn="just"/>
            <a:r>
              <a:rPr lang="es-MX" sz="2400" b="0" dirty="0">
                <a:effectLst/>
                <a:latin typeface="Times New Roman" panose="02020603050405020304" pitchFamily="18" charset="0"/>
                <a:cs typeface="Times New Roman" panose="02020603050405020304" pitchFamily="18" charset="0"/>
              </a:rPr>
              <a:t>= 1 igual es asignación  de variable</a:t>
            </a:r>
          </a:p>
          <a:p>
            <a:pPr algn="just"/>
            <a:r>
              <a:rPr lang="es-MX" sz="2400" b="0" dirty="0">
                <a:effectLst/>
                <a:latin typeface="Times New Roman" panose="02020603050405020304" pitchFamily="18" charset="0"/>
                <a:cs typeface="Times New Roman" panose="02020603050405020304" pitchFamily="18" charset="0"/>
              </a:rPr>
              <a:t>== 2 iguales es comparación de valores</a:t>
            </a:r>
          </a:p>
          <a:p>
            <a:pPr algn="just"/>
            <a:r>
              <a:rPr lang="es-MX" sz="2400" b="0" dirty="0">
                <a:effectLst/>
                <a:latin typeface="Times New Roman" panose="02020603050405020304" pitchFamily="18" charset="0"/>
                <a:cs typeface="Times New Roman" panose="02020603050405020304" pitchFamily="18" charset="0"/>
              </a:rPr>
              <a:t>=== 3 iguales es comparación de tipo de dato y de valor</a:t>
            </a:r>
          </a:p>
          <a:p>
            <a:endParaRPr lang="es-MX" sz="2400" b="0" dirty="0">
              <a:solidFill>
                <a:srgbClr val="F5F5F5"/>
              </a:solidFill>
              <a:effectLst/>
              <a:latin typeface="Consolas" panose="020B0609020204030204" pitchFamily="49" charset="0"/>
            </a:endParaRPr>
          </a:p>
          <a:p>
            <a:endParaRPr lang="es-MX" sz="2400" b="0" dirty="0">
              <a:solidFill>
                <a:srgbClr val="F5F5F5"/>
              </a:solidFill>
              <a:effectLst/>
              <a:latin typeface="Consolas" panose="020B0609020204030204" pitchFamily="49" charset="0"/>
            </a:endParaRPr>
          </a:p>
          <a:p>
            <a:endParaRPr lang="es-MX" sz="2400" b="0" dirty="0">
              <a:solidFill>
                <a:srgbClr val="506686"/>
              </a:solidFill>
              <a:effectLst/>
              <a:latin typeface="Consolas" panose="020B0609020204030204" pitchFamily="49" charset="0"/>
            </a:endParaRPr>
          </a:p>
          <a:p>
            <a:endParaRPr lang="es-MX" sz="2400" b="0" dirty="0">
              <a:solidFill>
                <a:srgbClr val="F5F5F5"/>
              </a:solidFill>
              <a:effectLst/>
              <a:latin typeface="Consolas" panose="020B0609020204030204" pitchFamily="49" charset="0"/>
            </a:endParaRPr>
          </a:p>
          <a:p>
            <a:endParaRPr lang="es-MX" sz="2400" dirty="0"/>
          </a:p>
        </p:txBody>
      </p:sp>
      <p:pic>
        <p:nvPicPr>
          <p:cNvPr id="5" name="Imagen 4">
            <a:extLst>
              <a:ext uri="{FF2B5EF4-FFF2-40B4-BE49-F238E27FC236}">
                <a16:creationId xmlns:a16="http://schemas.microsoft.com/office/drawing/2014/main" id="{0333E47A-D1A8-4648-866F-439AC36C7C30}"/>
              </a:ext>
            </a:extLst>
          </p:cNvPr>
          <p:cNvPicPr>
            <a:picLocks noChangeAspect="1"/>
          </p:cNvPicPr>
          <p:nvPr/>
        </p:nvPicPr>
        <p:blipFill>
          <a:blip r:embed="rId2"/>
          <a:stretch>
            <a:fillRect/>
          </a:stretch>
        </p:blipFill>
        <p:spPr>
          <a:xfrm>
            <a:off x="3974295" y="1161939"/>
            <a:ext cx="3493630" cy="1400530"/>
          </a:xfrm>
          <a:prstGeom prst="rect">
            <a:avLst/>
          </a:prstGeom>
        </p:spPr>
      </p:pic>
      <p:pic>
        <p:nvPicPr>
          <p:cNvPr id="7" name="Imagen 6">
            <a:extLst>
              <a:ext uri="{FF2B5EF4-FFF2-40B4-BE49-F238E27FC236}">
                <a16:creationId xmlns:a16="http://schemas.microsoft.com/office/drawing/2014/main" id="{ECDEEB62-A5C8-4B7B-9012-EFDA70BAF113}"/>
              </a:ext>
            </a:extLst>
          </p:cNvPr>
          <p:cNvPicPr>
            <a:picLocks noChangeAspect="1"/>
          </p:cNvPicPr>
          <p:nvPr/>
        </p:nvPicPr>
        <p:blipFill>
          <a:blip r:embed="rId3"/>
          <a:stretch>
            <a:fillRect/>
          </a:stretch>
        </p:blipFill>
        <p:spPr>
          <a:xfrm>
            <a:off x="7553509" y="1975621"/>
            <a:ext cx="938957" cy="586848"/>
          </a:xfrm>
          <a:prstGeom prst="rect">
            <a:avLst/>
          </a:prstGeom>
        </p:spPr>
      </p:pic>
      <p:pic>
        <p:nvPicPr>
          <p:cNvPr id="9" name="Imagen 8">
            <a:extLst>
              <a:ext uri="{FF2B5EF4-FFF2-40B4-BE49-F238E27FC236}">
                <a16:creationId xmlns:a16="http://schemas.microsoft.com/office/drawing/2014/main" id="{2F8C5C25-D3C5-4C95-9AF1-A530D9F2A002}"/>
              </a:ext>
            </a:extLst>
          </p:cNvPr>
          <p:cNvPicPr>
            <a:picLocks noChangeAspect="1"/>
          </p:cNvPicPr>
          <p:nvPr/>
        </p:nvPicPr>
        <p:blipFill>
          <a:blip r:embed="rId4"/>
          <a:stretch>
            <a:fillRect/>
          </a:stretch>
        </p:blipFill>
        <p:spPr>
          <a:xfrm>
            <a:off x="6526449" y="2644349"/>
            <a:ext cx="2800943" cy="1998511"/>
          </a:xfrm>
          <a:prstGeom prst="rect">
            <a:avLst/>
          </a:prstGeom>
        </p:spPr>
      </p:pic>
      <p:pic>
        <p:nvPicPr>
          <p:cNvPr id="11" name="Imagen 10">
            <a:extLst>
              <a:ext uri="{FF2B5EF4-FFF2-40B4-BE49-F238E27FC236}">
                <a16:creationId xmlns:a16="http://schemas.microsoft.com/office/drawing/2014/main" id="{2A77A044-C16A-4131-8414-0CD7F6EE4AB5}"/>
              </a:ext>
            </a:extLst>
          </p:cNvPr>
          <p:cNvPicPr>
            <a:picLocks noChangeAspect="1"/>
          </p:cNvPicPr>
          <p:nvPr/>
        </p:nvPicPr>
        <p:blipFill>
          <a:blip r:embed="rId5"/>
          <a:stretch>
            <a:fillRect/>
          </a:stretch>
        </p:blipFill>
        <p:spPr>
          <a:xfrm>
            <a:off x="9543656" y="2644348"/>
            <a:ext cx="1032017" cy="1998511"/>
          </a:xfrm>
          <a:prstGeom prst="rect">
            <a:avLst/>
          </a:prstGeom>
        </p:spPr>
      </p:pic>
      <p:pic>
        <p:nvPicPr>
          <p:cNvPr id="13" name="Imagen 12">
            <a:extLst>
              <a:ext uri="{FF2B5EF4-FFF2-40B4-BE49-F238E27FC236}">
                <a16:creationId xmlns:a16="http://schemas.microsoft.com/office/drawing/2014/main" id="{93CF26D6-335B-4B7E-BF3C-E6CD97FC2BE4}"/>
              </a:ext>
            </a:extLst>
          </p:cNvPr>
          <p:cNvPicPr>
            <a:picLocks noChangeAspect="1"/>
          </p:cNvPicPr>
          <p:nvPr/>
        </p:nvPicPr>
        <p:blipFill>
          <a:blip r:embed="rId6"/>
          <a:stretch>
            <a:fillRect/>
          </a:stretch>
        </p:blipFill>
        <p:spPr>
          <a:xfrm>
            <a:off x="7537952" y="4923737"/>
            <a:ext cx="2918013" cy="1691414"/>
          </a:xfrm>
          <a:prstGeom prst="rect">
            <a:avLst/>
          </a:prstGeom>
        </p:spPr>
      </p:pic>
      <p:pic>
        <p:nvPicPr>
          <p:cNvPr id="15" name="Imagen 14">
            <a:extLst>
              <a:ext uri="{FF2B5EF4-FFF2-40B4-BE49-F238E27FC236}">
                <a16:creationId xmlns:a16="http://schemas.microsoft.com/office/drawing/2014/main" id="{6A6E1CFB-B7A4-4308-ABC6-07E5A24FB805}"/>
              </a:ext>
            </a:extLst>
          </p:cNvPr>
          <p:cNvPicPr>
            <a:picLocks noChangeAspect="1"/>
          </p:cNvPicPr>
          <p:nvPr/>
        </p:nvPicPr>
        <p:blipFill>
          <a:blip r:embed="rId7"/>
          <a:stretch>
            <a:fillRect/>
          </a:stretch>
        </p:blipFill>
        <p:spPr>
          <a:xfrm>
            <a:off x="10649140" y="4923737"/>
            <a:ext cx="619082" cy="1664643"/>
          </a:xfrm>
          <a:prstGeom prst="rect">
            <a:avLst/>
          </a:prstGeom>
        </p:spPr>
      </p:pic>
    </p:spTree>
    <p:extLst>
      <p:ext uri="{BB962C8B-B14F-4D97-AF65-F5344CB8AC3E}">
        <p14:creationId xmlns:p14="http://schemas.microsoft.com/office/powerpoint/2010/main" val="1520334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CA942F0-C830-4486-A697-DE7E33483F40}"/>
              </a:ext>
            </a:extLst>
          </p:cNvPr>
          <p:cNvSpPr>
            <a:spLocks noGrp="1"/>
          </p:cNvSpPr>
          <p:nvPr>
            <p:ph idx="1"/>
          </p:nvPr>
        </p:nvSpPr>
        <p:spPr>
          <a:xfrm>
            <a:off x="357809" y="371062"/>
            <a:ext cx="10924479" cy="5877338"/>
          </a:xfrm>
        </p:spPr>
        <p:txBody>
          <a:bodyPr>
            <a:normAutofit/>
          </a:bodyPr>
          <a:lstStyle/>
          <a:p>
            <a:pPr algn="just"/>
            <a:r>
              <a:rPr lang="es-MX" sz="2400" b="1" dirty="0">
                <a:effectLst/>
                <a:latin typeface="Times New Roman" panose="02020603050405020304" pitchFamily="18" charset="0"/>
                <a:cs typeface="Times New Roman" panose="02020603050405020304" pitchFamily="18" charset="0"/>
              </a:rPr>
              <a:t>Incremento Decremento</a:t>
            </a:r>
          </a:p>
          <a:p>
            <a:pPr algn="just"/>
            <a:endParaRPr lang="es-MX" sz="2400" b="0" dirty="0">
              <a:effectLst/>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(i++, ++i) o (--i, i--)</a:t>
            </a:r>
            <a:endParaRPr lang="es-MX" sz="2400" b="0" dirty="0">
              <a:effectLst/>
              <a:latin typeface="Times New Roman" panose="02020603050405020304" pitchFamily="18" charset="0"/>
              <a:cs typeface="Times New Roman" panose="02020603050405020304" pitchFamily="18" charset="0"/>
            </a:endParaRPr>
          </a:p>
          <a:p>
            <a:pPr marL="0" indent="0">
              <a:buNone/>
            </a:pPr>
            <a:endParaRPr lang="es-MX" sz="2400" dirty="0"/>
          </a:p>
          <a:p>
            <a:pPr marL="0" indent="0">
              <a:buNone/>
            </a:pPr>
            <a:endParaRPr lang="es-MX" sz="2400" dirty="0"/>
          </a:p>
          <a:p>
            <a:pPr algn="just"/>
            <a:r>
              <a:rPr lang="es-MX" sz="2400" b="1" dirty="0">
                <a:effectLst/>
                <a:latin typeface="Times New Roman" panose="02020603050405020304" pitchFamily="18" charset="0"/>
                <a:cs typeface="Times New Roman" panose="02020603050405020304" pitchFamily="18" charset="0"/>
              </a:rPr>
              <a:t>Operadores Lógicos</a:t>
            </a:r>
          </a:p>
          <a:p>
            <a:pPr marL="457200" indent="-457200" algn="just">
              <a:buFont typeface="+mj-lt"/>
              <a:buAutoNum type="arabicPeriod"/>
            </a:pPr>
            <a:r>
              <a:rPr lang="es-MX" sz="2400" b="1" dirty="0">
                <a:latin typeface="Times New Roman" panose="02020603050405020304" pitchFamily="18" charset="0"/>
                <a:cs typeface="Times New Roman" panose="02020603050405020304" pitchFamily="18" charset="0"/>
              </a:rPr>
              <a:t>! -</a:t>
            </a:r>
            <a:r>
              <a:rPr lang="es-MX" sz="2400" b="1" dirty="0" err="1">
                <a:latin typeface="Times New Roman" panose="02020603050405020304" pitchFamily="18" charset="0"/>
                <a:cs typeface="Times New Roman" panose="02020603050405020304" pitchFamily="18" charset="0"/>
              </a:rPr>
              <a:t>Not</a:t>
            </a:r>
            <a:r>
              <a:rPr lang="es-MX" sz="2400" b="1" dirty="0">
                <a:latin typeface="Times New Roman" panose="02020603050405020304" pitchFamily="18" charset="0"/>
                <a:cs typeface="Times New Roman" panose="02020603050405020304" pitchFamily="18" charset="0"/>
              </a:rPr>
              <a:t> : </a:t>
            </a:r>
            <a:r>
              <a:rPr lang="es-MX" sz="2400" dirty="0">
                <a:latin typeface="Times New Roman" panose="02020603050405020304" pitchFamily="18" charset="0"/>
                <a:cs typeface="Times New Roman" panose="02020603050405020304" pitchFamily="18" charset="0"/>
              </a:rPr>
              <a:t>Niega, es decir lo que es verdadero lo vuelve falso y viceversa.</a:t>
            </a:r>
          </a:p>
          <a:p>
            <a:pPr marL="457200" indent="-457200" algn="just">
              <a:buFont typeface="+mj-lt"/>
              <a:buAutoNum type="arabicPeriod"/>
            </a:pPr>
            <a:r>
              <a:rPr lang="es-MX" sz="2400" b="1" dirty="0">
                <a:latin typeface="Times New Roman" panose="02020603050405020304" pitchFamily="18" charset="0"/>
                <a:cs typeface="Times New Roman" panose="02020603050405020304" pitchFamily="18" charset="0"/>
              </a:rPr>
              <a:t>|| - </a:t>
            </a:r>
            <a:r>
              <a:rPr lang="es-MX" sz="2400" b="1" dirty="0" err="1">
                <a:latin typeface="Times New Roman" panose="02020603050405020304" pitchFamily="18" charset="0"/>
                <a:cs typeface="Times New Roman" panose="02020603050405020304" pitchFamily="18" charset="0"/>
              </a:rPr>
              <a:t>Or</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Cuando tengo 2 o mas condiciones, con que una se cumpla, es decir sea verdadera, el OR será verdadero.</a:t>
            </a:r>
          </a:p>
          <a:p>
            <a:pPr marL="457200" indent="-457200" algn="just">
              <a:buFont typeface="+mj-lt"/>
              <a:buAutoNum type="arabicPeriod"/>
            </a:pPr>
            <a:r>
              <a:rPr lang="es-MX" sz="2400" b="1" dirty="0">
                <a:latin typeface="Times New Roman" panose="02020603050405020304" pitchFamily="18" charset="0"/>
                <a:cs typeface="Times New Roman" panose="02020603050405020304" pitchFamily="18" charset="0"/>
              </a:rPr>
              <a:t>&amp;&amp; - And: </a:t>
            </a:r>
            <a:r>
              <a:rPr lang="es-MX" sz="2400" dirty="0">
                <a:latin typeface="Times New Roman" panose="02020603050405020304" pitchFamily="18" charset="0"/>
                <a:cs typeface="Times New Roman" panose="02020603050405020304" pitchFamily="18" charset="0"/>
              </a:rPr>
              <a:t>Cuando tengo 2 o mas condiciones, todas tienen que cumplirse, es decir ser verdaderas, para que AND se valide.</a:t>
            </a:r>
          </a:p>
        </p:txBody>
      </p:sp>
      <p:pic>
        <p:nvPicPr>
          <p:cNvPr id="5" name="Imagen 4">
            <a:extLst>
              <a:ext uri="{FF2B5EF4-FFF2-40B4-BE49-F238E27FC236}">
                <a16:creationId xmlns:a16="http://schemas.microsoft.com/office/drawing/2014/main" id="{0701C8B7-89CD-4DF7-A65D-5E69A3886BC7}"/>
              </a:ext>
            </a:extLst>
          </p:cNvPr>
          <p:cNvPicPr>
            <a:picLocks noChangeAspect="1"/>
          </p:cNvPicPr>
          <p:nvPr/>
        </p:nvPicPr>
        <p:blipFill rotWithShape="1">
          <a:blip r:embed="rId2"/>
          <a:srcRect b="52723"/>
          <a:stretch/>
        </p:blipFill>
        <p:spPr>
          <a:xfrm>
            <a:off x="4312870" y="371062"/>
            <a:ext cx="1974976" cy="2311240"/>
          </a:xfrm>
          <a:prstGeom prst="rect">
            <a:avLst/>
          </a:prstGeom>
        </p:spPr>
      </p:pic>
      <p:pic>
        <p:nvPicPr>
          <p:cNvPr id="7" name="Imagen 6">
            <a:extLst>
              <a:ext uri="{FF2B5EF4-FFF2-40B4-BE49-F238E27FC236}">
                <a16:creationId xmlns:a16="http://schemas.microsoft.com/office/drawing/2014/main" id="{5D15D313-671C-4587-8BAA-4A60313273CB}"/>
              </a:ext>
            </a:extLst>
          </p:cNvPr>
          <p:cNvPicPr>
            <a:picLocks noChangeAspect="1"/>
          </p:cNvPicPr>
          <p:nvPr/>
        </p:nvPicPr>
        <p:blipFill>
          <a:blip r:embed="rId3"/>
          <a:stretch>
            <a:fillRect/>
          </a:stretch>
        </p:blipFill>
        <p:spPr>
          <a:xfrm>
            <a:off x="8366264" y="371062"/>
            <a:ext cx="524517" cy="2345756"/>
          </a:xfrm>
          <a:prstGeom prst="rect">
            <a:avLst/>
          </a:prstGeom>
        </p:spPr>
      </p:pic>
      <p:pic>
        <p:nvPicPr>
          <p:cNvPr id="8" name="Imagen 7">
            <a:extLst>
              <a:ext uri="{FF2B5EF4-FFF2-40B4-BE49-F238E27FC236}">
                <a16:creationId xmlns:a16="http://schemas.microsoft.com/office/drawing/2014/main" id="{89282A47-D9A6-49D0-B3A8-1D53FA1C7922}"/>
              </a:ext>
            </a:extLst>
          </p:cNvPr>
          <p:cNvPicPr>
            <a:picLocks noChangeAspect="1"/>
          </p:cNvPicPr>
          <p:nvPr/>
        </p:nvPicPr>
        <p:blipFill rotWithShape="1">
          <a:blip r:embed="rId4"/>
          <a:srcRect t="47348"/>
          <a:stretch/>
        </p:blipFill>
        <p:spPr>
          <a:xfrm>
            <a:off x="6355134" y="371062"/>
            <a:ext cx="1773375" cy="2311240"/>
          </a:xfrm>
          <a:prstGeom prst="rect">
            <a:avLst/>
          </a:prstGeom>
        </p:spPr>
      </p:pic>
      <p:pic>
        <p:nvPicPr>
          <p:cNvPr id="10" name="Imagen 9">
            <a:extLst>
              <a:ext uri="{FF2B5EF4-FFF2-40B4-BE49-F238E27FC236}">
                <a16:creationId xmlns:a16="http://schemas.microsoft.com/office/drawing/2014/main" id="{73D46676-3600-4B61-A5CA-ADFB62A75D06}"/>
              </a:ext>
            </a:extLst>
          </p:cNvPr>
          <p:cNvPicPr>
            <a:picLocks noChangeAspect="1"/>
          </p:cNvPicPr>
          <p:nvPr/>
        </p:nvPicPr>
        <p:blipFill>
          <a:blip r:embed="rId5"/>
          <a:stretch>
            <a:fillRect/>
          </a:stretch>
        </p:blipFill>
        <p:spPr>
          <a:xfrm>
            <a:off x="789610" y="5219683"/>
            <a:ext cx="4879462" cy="1462472"/>
          </a:xfrm>
          <a:prstGeom prst="rect">
            <a:avLst/>
          </a:prstGeom>
        </p:spPr>
      </p:pic>
      <p:pic>
        <p:nvPicPr>
          <p:cNvPr id="12" name="Imagen 11">
            <a:extLst>
              <a:ext uri="{FF2B5EF4-FFF2-40B4-BE49-F238E27FC236}">
                <a16:creationId xmlns:a16="http://schemas.microsoft.com/office/drawing/2014/main" id="{99AB1F92-71C7-4C72-BCAD-A6ABFFCC96E6}"/>
              </a:ext>
            </a:extLst>
          </p:cNvPr>
          <p:cNvPicPr>
            <a:picLocks noChangeAspect="1"/>
          </p:cNvPicPr>
          <p:nvPr/>
        </p:nvPicPr>
        <p:blipFill>
          <a:blip r:embed="rId6"/>
          <a:stretch>
            <a:fillRect/>
          </a:stretch>
        </p:blipFill>
        <p:spPr>
          <a:xfrm>
            <a:off x="6004555" y="5219683"/>
            <a:ext cx="680557" cy="1462472"/>
          </a:xfrm>
          <a:prstGeom prst="rect">
            <a:avLst/>
          </a:prstGeom>
        </p:spPr>
      </p:pic>
      <p:sp>
        <p:nvSpPr>
          <p:cNvPr id="2" name="Elipse 1">
            <a:hlinkClick r:id="rId7" action="ppaction://hlinkpres?slideindex=63&amp;slidetitle=29. Operador cortocircuito"/>
            <a:extLst>
              <a:ext uri="{FF2B5EF4-FFF2-40B4-BE49-F238E27FC236}">
                <a16:creationId xmlns:a16="http://schemas.microsoft.com/office/drawing/2014/main" id="{62CE8A31-FE4C-4BE9-9144-0CC02A123012}"/>
              </a:ext>
            </a:extLst>
          </p:cNvPr>
          <p:cNvSpPr/>
          <p:nvPr/>
        </p:nvSpPr>
        <p:spPr>
          <a:xfrm>
            <a:off x="9817204" y="5765411"/>
            <a:ext cx="2025748" cy="916744"/>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MX" sz="2000" b="1" dirty="0">
                <a:latin typeface="Times New Roman" panose="02020603050405020304" pitchFamily="18" charset="0"/>
                <a:cs typeface="Times New Roman" panose="02020603050405020304" pitchFamily="18" charset="0"/>
              </a:rPr>
              <a:t>Pulsa Aquí</a:t>
            </a:r>
          </a:p>
        </p:txBody>
      </p:sp>
      <p:sp>
        <p:nvSpPr>
          <p:cNvPr id="4" name="CuadroTexto 3">
            <a:extLst>
              <a:ext uri="{FF2B5EF4-FFF2-40B4-BE49-F238E27FC236}">
                <a16:creationId xmlns:a16="http://schemas.microsoft.com/office/drawing/2014/main" id="{710DC2CA-B5BF-4CE8-A4F7-2487CBEA9AF9}"/>
              </a:ext>
            </a:extLst>
          </p:cNvPr>
          <p:cNvSpPr txBox="1"/>
          <p:nvPr/>
        </p:nvSpPr>
        <p:spPr>
          <a:xfrm>
            <a:off x="7241821" y="5358716"/>
            <a:ext cx="2459802" cy="1323439"/>
          </a:xfrm>
          <a:prstGeom prst="rect">
            <a:avLst/>
          </a:prstGeom>
          <a:noFill/>
        </p:spPr>
        <p:txBody>
          <a:bodyPr wrap="square" rtlCol="0">
            <a:spAutoFit/>
          </a:bodyPr>
          <a:lstStyle/>
          <a:p>
            <a:pPr algn="r"/>
            <a:r>
              <a:rPr lang="es-MX" sz="2000" dirty="0">
                <a:latin typeface="Times New Roman" panose="02020603050405020304" pitchFamily="18" charset="0"/>
                <a:cs typeface="Times New Roman" panose="02020603050405020304" pitchFamily="18" charset="0"/>
              </a:rPr>
              <a:t>Va de la mano con el tema “29. operador cortocircuito”.</a:t>
            </a:r>
          </a:p>
          <a:p>
            <a:pPr algn="r"/>
            <a:r>
              <a:rPr lang="es-MX" sz="2000" dirty="0">
                <a:latin typeface="Times New Roman" panose="02020603050405020304" pitchFamily="18" charset="0"/>
                <a:cs typeface="Times New Roman" panose="02020603050405020304" pitchFamily="18" charset="0"/>
              </a:rPr>
              <a:t>Para velo.</a:t>
            </a:r>
          </a:p>
        </p:txBody>
      </p:sp>
    </p:spTree>
    <p:extLst>
      <p:ext uri="{BB962C8B-B14F-4D97-AF65-F5344CB8AC3E}">
        <p14:creationId xmlns:p14="http://schemas.microsoft.com/office/powerpoint/2010/main" val="2487434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957731-D3BF-48A0-A332-744F1700F104}"/>
              </a:ext>
            </a:extLst>
          </p:cNvPr>
          <p:cNvSpPr>
            <a:spLocks noGrp="1"/>
          </p:cNvSpPr>
          <p:nvPr>
            <p:ph type="title"/>
          </p:nvPr>
        </p:nvSpPr>
        <p:spPr/>
        <p:txBody>
          <a:bodyPr/>
          <a:lstStyle/>
          <a:p>
            <a:pPr algn="ctr"/>
            <a:r>
              <a:rPr lang="es-MX" b="1" i="0" dirty="0">
                <a:solidFill>
                  <a:schemeClr val="tx1"/>
                </a:solidFill>
                <a:effectLst/>
                <a:latin typeface="Times New Roman" panose="02020603050405020304" pitchFamily="18" charset="0"/>
                <a:cs typeface="Times New Roman" panose="02020603050405020304" pitchFamily="18" charset="0"/>
              </a:rPr>
              <a:t>14. Estructuras Condicionales</a:t>
            </a:r>
            <a:br>
              <a:rPr lang="es-MX" b="0" i="0" dirty="0">
                <a:effectLst/>
                <a:latin typeface="Roboto" panose="02000000000000000000" pitchFamily="2" charset="0"/>
              </a:rPr>
            </a:br>
            <a:endParaRPr lang="es-MX" dirty="0"/>
          </a:p>
        </p:txBody>
      </p:sp>
      <p:sp>
        <p:nvSpPr>
          <p:cNvPr id="3" name="Marcador de contenido 2">
            <a:extLst>
              <a:ext uri="{FF2B5EF4-FFF2-40B4-BE49-F238E27FC236}">
                <a16:creationId xmlns:a16="http://schemas.microsoft.com/office/drawing/2014/main" id="{1FA0B8CD-B4FD-4054-930F-0FD486258785}"/>
              </a:ext>
            </a:extLst>
          </p:cNvPr>
          <p:cNvSpPr>
            <a:spLocks noGrp="1"/>
          </p:cNvSpPr>
          <p:nvPr>
            <p:ph idx="1"/>
          </p:nvPr>
        </p:nvSpPr>
        <p:spPr>
          <a:xfrm>
            <a:off x="450574" y="1391478"/>
            <a:ext cx="9599279" cy="4856921"/>
          </a:xfrm>
        </p:spPr>
        <p:txBody>
          <a:bodyPr>
            <a:normAutofit/>
          </a:bodyPr>
          <a:lstStyle/>
          <a:p>
            <a:r>
              <a:rPr lang="es-MX" sz="2400" dirty="0">
                <a:latin typeface="Times New Roman" panose="02020603050405020304" pitchFamily="18" charset="0"/>
                <a:cs typeface="Times New Roman" panose="02020603050405020304" pitchFamily="18" charset="0"/>
              </a:rPr>
              <a:t>Estructuras de control: Es aquel mecanismo que permite controlar el flujo de tu programación</a:t>
            </a:r>
            <a:endParaRPr lang="es-MX" sz="2400" dirty="0">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s-MX" sz="2400" b="1" dirty="0" err="1">
                <a:effectLst/>
                <a:latin typeface="Times New Roman" panose="02020603050405020304" pitchFamily="18" charset="0"/>
                <a:cs typeface="Times New Roman" panose="02020603050405020304" pitchFamily="18" charset="0"/>
              </a:rPr>
              <a:t>if</a:t>
            </a:r>
            <a:r>
              <a:rPr lang="es-MX" sz="2400" b="1" dirty="0">
                <a:effectLst/>
                <a:latin typeface="Times New Roman" panose="02020603050405020304" pitchFamily="18" charset="0"/>
                <a:cs typeface="Times New Roman" panose="02020603050405020304" pitchFamily="18" charset="0"/>
              </a:rPr>
              <a:t> - </a:t>
            </a:r>
            <a:r>
              <a:rPr lang="es-MX" sz="2400" b="1" dirty="0" err="1">
                <a:effectLst/>
                <a:latin typeface="Times New Roman" panose="02020603050405020304" pitchFamily="18" charset="0"/>
                <a:cs typeface="Times New Roman" panose="02020603050405020304" pitchFamily="18" charset="0"/>
              </a:rPr>
              <a:t>else</a:t>
            </a:r>
            <a:r>
              <a:rPr lang="es-MX" sz="2400" b="1" dirty="0">
                <a:effectLst/>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s-MX" sz="2400" dirty="0">
                <a:effectLst/>
                <a:latin typeface="Times New Roman" panose="02020603050405020304" pitchFamily="18" charset="0"/>
                <a:cs typeface="Times New Roman" panose="02020603050405020304" pitchFamily="18" charset="0"/>
              </a:rPr>
              <a:t> Permite tomar una decisión y si esta se cumple, ejecutar acciones.</a:t>
            </a:r>
          </a:p>
          <a:p>
            <a:pPr marL="457200" indent="-457200">
              <a:buFont typeface="+mj-lt"/>
              <a:buAutoNum type="arabicPeriod"/>
            </a:pPr>
            <a:endParaRPr lang="es-MX" sz="2400" dirty="0">
              <a:effectLst/>
              <a:latin typeface="Times New Roman" panose="02020603050405020304" pitchFamily="18" charset="0"/>
              <a:cs typeface="Times New Roman" panose="02020603050405020304" pitchFamily="18" charset="0"/>
            </a:endParaRPr>
          </a:p>
          <a:p>
            <a:pPr marL="0" indent="0">
              <a:buNone/>
            </a:pPr>
            <a:r>
              <a:rPr lang="es-MX" sz="2400" dirty="0">
                <a:latin typeface="Times New Roman" panose="02020603050405020304" pitchFamily="18" charset="0"/>
                <a:cs typeface="Times New Roman" panose="02020603050405020304" pitchFamily="18" charset="0"/>
              </a:rPr>
              <a:t>(Si(</a:t>
            </a:r>
            <a:r>
              <a:rPr lang="es-MX" sz="2400" dirty="0" err="1">
                <a:latin typeface="Times New Roman" panose="02020603050405020304" pitchFamily="18" charset="0"/>
                <a:cs typeface="Times New Roman" panose="02020603050405020304" pitchFamily="18" charset="0"/>
              </a:rPr>
              <a:t>if</a:t>
            </a:r>
            <a:r>
              <a:rPr lang="es-MX" sz="2400" dirty="0">
                <a:latin typeface="Times New Roman" panose="02020603050405020304" pitchFamily="18" charset="0"/>
                <a:cs typeface="Times New Roman" panose="02020603050405020304" pitchFamily="18" charset="0"/>
              </a:rPr>
              <a:t>) la condición </a:t>
            </a:r>
          </a:p>
          <a:p>
            <a:pPr marL="0" indent="0">
              <a:buNone/>
            </a:pPr>
            <a:r>
              <a:rPr lang="es-MX" sz="2400" dirty="0">
                <a:latin typeface="Times New Roman" panose="02020603050405020304" pitchFamily="18" charset="0"/>
                <a:cs typeface="Times New Roman" panose="02020603050405020304" pitchFamily="18" charset="0"/>
              </a:rPr>
              <a:t>se cumple hacer esto.</a:t>
            </a:r>
          </a:p>
          <a:p>
            <a:pPr marL="0" indent="0">
              <a:buNone/>
            </a:pPr>
            <a:r>
              <a:rPr lang="es-MX" sz="2400" dirty="0">
                <a:latin typeface="Times New Roman" panose="02020603050405020304" pitchFamily="18" charset="0"/>
                <a:cs typeface="Times New Roman" panose="02020603050405020304" pitchFamily="18" charset="0"/>
              </a:rPr>
              <a:t>No(</a:t>
            </a:r>
            <a:r>
              <a:rPr lang="es-MX" sz="2400" dirty="0" err="1">
                <a:latin typeface="Times New Roman" panose="02020603050405020304" pitchFamily="18" charset="0"/>
                <a:cs typeface="Times New Roman" panose="02020603050405020304" pitchFamily="18" charset="0"/>
              </a:rPr>
              <a:t>else</a:t>
            </a:r>
            <a:r>
              <a:rPr lang="es-MX" sz="2400" dirty="0">
                <a:latin typeface="Times New Roman" panose="02020603050405020304" pitchFamily="18" charset="0"/>
                <a:cs typeface="Times New Roman" panose="02020603050405020304" pitchFamily="18" charset="0"/>
              </a:rPr>
              <a:t>) se </a:t>
            </a:r>
            <a:r>
              <a:rPr lang="es-MX" sz="2400" dirty="0" err="1">
                <a:latin typeface="Times New Roman" panose="02020603050405020304" pitchFamily="18" charset="0"/>
                <a:cs typeface="Times New Roman" panose="02020603050405020304" pitchFamily="18" charset="0"/>
              </a:rPr>
              <a:t>cumplio</a:t>
            </a:r>
            <a:r>
              <a:rPr lang="es-MX" sz="2400" dirty="0">
                <a:latin typeface="Times New Roman" panose="02020603050405020304" pitchFamily="18" charset="0"/>
                <a:cs typeface="Times New Roman" panose="02020603050405020304" pitchFamily="18" charset="0"/>
              </a:rPr>
              <a:t> entonces </a:t>
            </a:r>
          </a:p>
          <a:p>
            <a:pPr marL="0" indent="0">
              <a:buNone/>
            </a:pPr>
            <a:r>
              <a:rPr lang="es-MX" sz="2400" dirty="0">
                <a:latin typeface="Times New Roman" panose="02020603050405020304" pitchFamily="18" charset="0"/>
                <a:cs typeface="Times New Roman" panose="02020603050405020304" pitchFamily="18" charset="0"/>
              </a:rPr>
              <a:t>hacer esto).</a:t>
            </a:r>
            <a:endParaRPr lang="es-MX" sz="2400" dirty="0">
              <a:effectLst/>
              <a:latin typeface="Times New Roman" panose="02020603050405020304" pitchFamily="18" charset="0"/>
              <a:cs typeface="Times New Roman" panose="02020603050405020304" pitchFamily="18" charset="0"/>
            </a:endParaRPr>
          </a:p>
          <a:p>
            <a:pPr marL="457200" indent="-457200">
              <a:buFont typeface="+mj-lt"/>
              <a:buAutoNum type="arabicPeriod"/>
            </a:pPr>
            <a:endParaRPr lang="es-MX" sz="2400" dirty="0">
              <a:effectLst/>
              <a:latin typeface="Times New Roman" panose="02020603050405020304" pitchFamily="18" charset="0"/>
              <a:cs typeface="Times New Roman" panose="02020603050405020304" pitchFamily="18" charset="0"/>
            </a:endParaRPr>
          </a:p>
          <a:p>
            <a:endParaRPr lang="es-MX" sz="2400" dirty="0"/>
          </a:p>
        </p:txBody>
      </p:sp>
      <p:pic>
        <p:nvPicPr>
          <p:cNvPr id="5" name="Imagen 4">
            <a:extLst>
              <a:ext uri="{FF2B5EF4-FFF2-40B4-BE49-F238E27FC236}">
                <a16:creationId xmlns:a16="http://schemas.microsoft.com/office/drawing/2014/main" id="{DDCF0B63-3583-4D60-8F48-F2D19D1E3FF1}"/>
              </a:ext>
            </a:extLst>
          </p:cNvPr>
          <p:cNvPicPr>
            <a:picLocks noChangeAspect="1"/>
          </p:cNvPicPr>
          <p:nvPr/>
        </p:nvPicPr>
        <p:blipFill>
          <a:blip r:embed="rId2"/>
          <a:stretch>
            <a:fillRect/>
          </a:stretch>
        </p:blipFill>
        <p:spPr>
          <a:xfrm>
            <a:off x="4655200" y="2717041"/>
            <a:ext cx="2892219" cy="4043911"/>
          </a:xfrm>
          <a:prstGeom prst="rect">
            <a:avLst/>
          </a:prstGeom>
        </p:spPr>
      </p:pic>
      <p:pic>
        <p:nvPicPr>
          <p:cNvPr id="7" name="Imagen 6">
            <a:extLst>
              <a:ext uri="{FF2B5EF4-FFF2-40B4-BE49-F238E27FC236}">
                <a16:creationId xmlns:a16="http://schemas.microsoft.com/office/drawing/2014/main" id="{96BAB277-A25D-4B03-9D9F-C2766758EC35}"/>
              </a:ext>
            </a:extLst>
          </p:cNvPr>
          <p:cNvPicPr>
            <a:picLocks noChangeAspect="1"/>
          </p:cNvPicPr>
          <p:nvPr/>
        </p:nvPicPr>
        <p:blipFill>
          <a:blip r:embed="rId3"/>
          <a:stretch>
            <a:fillRect/>
          </a:stretch>
        </p:blipFill>
        <p:spPr>
          <a:xfrm>
            <a:off x="7745355" y="4091948"/>
            <a:ext cx="1975378" cy="1223555"/>
          </a:xfrm>
          <a:prstGeom prst="rect">
            <a:avLst/>
          </a:prstGeom>
        </p:spPr>
      </p:pic>
    </p:spTree>
    <p:extLst>
      <p:ext uri="{BB962C8B-B14F-4D97-AF65-F5344CB8AC3E}">
        <p14:creationId xmlns:p14="http://schemas.microsoft.com/office/powerpoint/2010/main" val="3574343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4BCB293-BF20-4D93-A12C-D474B1E903D2}"/>
              </a:ext>
            </a:extLst>
          </p:cNvPr>
          <p:cNvSpPr>
            <a:spLocks noGrp="1"/>
          </p:cNvSpPr>
          <p:nvPr>
            <p:ph idx="1"/>
          </p:nvPr>
        </p:nvSpPr>
        <p:spPr>
          <a:xfrm>
            <a:off x="265044" y="238540"/>
            <a:ext cx="9784810" cy="6009860"/>
          </a:xfrm>
        </p:spPr>
        <p:txBody>
          <a:bodyPr>
            <a:normAutofit/>
          </a:bodyPr>
          <a:lstStyle/>
          <a:p>
            <a:pPr marL="457200" indent="-457200">
              <a:buFont typeface="+mj-lt"/>
              <a:buAutoNum type="arabicPeriod" startAt="2"/>
            </a:pPr>
            <a:r>
              <a:rPr lang="es-MX" sz="2400" b="1" dirty="0" err="1">
                <a:effectLst/>
                <a:latin typeface="Times New Roman" panose="02020603050405020304" pitchFamily="18" charset="0"/>
                <a:cs typeface="Times New Roman" panose="02020603050405020304" pitchFamily="18" charset="0"/>
              </a:rPr>
              <a:t>if</a:t>
            </a:r>
            <a:r>
              <a:rPr lang="es-MX" sz="2400" b="1" dirty="0">
                <a:effectLst/>
                <a:latin typeface="Times New Roman" panose="02020603050405020304" pitchFamily="18" charset="0"/>
                <a:cs typeface="Times New Roman" panose="02020603050405020304" pitchFamily="18" charset="0"/>
              </a:rPr>
              <a:t> - </a:t>
            </a:r>
            <a:r>
              <a:rPr lang="es-MX" sz="2400" b="1" dirty="0" err="1">
                <a:effectLst/>
                <a:latin typeface="Times New Roman" panose="02020603050405020304" pitchFamily="18" charset="0"/>
                <a:cs typeface="Times New Roman" panose="02020603050405020304" pitchFamily="18" charset="0"/>
              </a:rPr>
              <a:t>else</a:t>
            </a:r>
            <a:r>
              <a:rPr lang="es-MX" sz="2400" b="1" dirty="0">
                <a:effectLst/>
                <a:latin typeface="Times New Roman" panose="02020603050405020304" pitchFamily="18" charset="0"/>
                <a:cs typeface="Times New Roman" panose="02020603050405020304" pitchFamily="18" charset="0"/>
              </a:rPr>
              <a:t> </a:t>
            </a:r>
            <a:r>
              <a:rPr lang="es-MX" sz="2400" b="1" dirty="0" err="1">
                <a:effectLst/>
                <a:latin typeface="Times New Roman" panose="02020603050405020304" pitchFamily="18" charset="0"/>
                <a:cs typeface="Times New Roman" panose="02020603050405020304" pitchFamily="18" charset="0"/>
              </a:rPr>
              <a:t>if</a:t>
            </a:r>
            <a:r>
              <a:rPr lang="es-MX" sz="2400" b="1" dirty="0">
                <a:effectLst/>
                <a:latin typeface="Times New Roman" panose="02020603050405020304" pitchFamily="18" charset="0"/>
                <a:cs typeface="Times New Roman" panose="02020603050405020304" pitchFamily="18" charset="0"/>
              </a:rPr>
              <a:t> - </a:t>
            </a:r>
            <a:r>
              <a:rPr lang="es-MX" sz="2400" b="1" dirty="0" err="1">
                <a:effectLst/>
                <a:latin typeface="Times New Roman" panose="02020603050405020304" pitchFamily="18" charset="0"/>
                <a:cs typeface="Times New Roman" panose="02020603050405020304" pitchFamily="18" charset="0"/>
              </a:rPr>
              <a:t>else</a:t>
            </a:r>
            <a:endParaRPr lang="es-MX" sz="2400" b="1" dirty="0">
              <a:effectLst/>
              <a:latin typeface="Times New Roman" panose="02020603050405020304" pitchFamily="18" charset="0"/>
              <a:cs typeface="Times New Roman" panose="02020603050405020304" pitchFamily="18" charset="0"/>
            </a:endParaRPr>
          </a:p>
          <a:p>
            <a:pPr lvl="1"/>
            <a:r>
              <a:rPr lang="es-MX" b="0" dirty="0">
                <a:effectLst/>
                <a:latin typeface="Times New Roman" panose="02020603050405020304" pitchFamily="18" charset="0"/>
                <a:cs typeface="Times New Roman" panose="02020603050405020304" pitchFamily="18" charset="0"/>
              </a:rPr>
              <a:t>Déjame Dormir - 0hrs - 5hrs</a:t>
            </a:r>
          </a:p>
          <a:p>
            <a:pPr lvl="1"/>
            <a:r>
              <a:rPr lang="es-MX" b="0" dirty="0">
                <a:effectLst/>
                <a:latin typeface="Times New Roman" panose="02020603050405020304" pitchFamily="18" charset="0"/>
                <a:cs typeface="Times New Roman" panose="02020603050405020304" pitchFamily="18" charset="0"/>
              </a:rPr>
              <a:t>Buenos días 6hrs - 11hrs</a:t>
            </a:r>
          </a:p>
          <a:p>
            <a:pPr lvl="1"/>
            <a:r>
              <a:rPr lang="es-MX" b="0" dirty="0">
                <a:effectLst/>
                <a:latin typeface="Times New Roman" panose="02020603050405020304" pitchFamily="18" charset="0"/>
                <a:cs typeface="Times New Roman" panose="02020603050405020304" pitchFamily="18" charset="0"/>
              </a:rPr>
              <a:t>Buenas tardes 12hrs - 18hrs</a:t>
            </a:r>
          </a:p>
          <a:p>
            <a:pPr lvl="1"/>
            <a:r>
              <a:rPr lang="es-MX" b="0" dirty="0">
                <a:effectLst/>
                <a:latin typeface="Times New Roman" panose="02020603050405020304" pitchFamily="18" charset="0"/>
                <a:cs typeface="Times New Roman" panose="02020603050405020304" pitchFamily="18" charset="0"/>
              </a:rPr>
              <a:t>Buenas noches 19hrs - 23hrs</a:t>
            </a:r>
          </a:p>
          <a:p>
            <a:pPr lvl="1"/>
            <a:endParaRPr lang="es-MX" b="0" dirty="0">
              <a:effectLst/>
              <a:latin typeface="Times New Roman" panose="02020603050405020304" pitchFamily="18" charset="0"/>
              <a:cs typeface="Times New Roman" panose="02020603050405020304" pitchFamily="18" charset="0"/>
            </a:endParaRPr>
          </a:p>
          <a:p>
            <a:pPr marL="0" indent="0">
              <a:buNone/>
            </a:pPr>
            <a:endParaRPr lang="es-MX" sz="2400" dirty="0">
              <a:solidFill>
                <a:srgbClr val="506686"/>
              </a:solidFill>
              <a:latin typeface="Consolas" panose="020B0609020204030204" pitchFamily="49" charset="0"/>
            </a:endParaRPr>
          </a:p>
          <a:p>
            <a:pPr marL="0" indent="0">
              <a:buNone/>
            </a:pPr>
            <a:endParaRPr lang="es-MX" sz="2400" b="0" dirty="0">
              <a:solidFill>
                <a:srgbClr val="506686"/>
              </a:solidFill>
              <a:effectLst/>
              <a:latin typeface="Consolas" panose="020B0609020204030204" pitchFamily="49" charset="0"/>
            </a:endParaRPr>
          </a:p>
          <a:p>
            <a:pPr marL="0" indent="0">
              <a:buNone/>
            </a:pPr>
            <a:endParaRPr lang="es-MX" sz="2400" b="0" dirty="0">
              <a:solidFill>
                <a:srgbClr val="506686"/>
              </a:solidFill>
              <a:effectLst/>
              <a:latin typeface="Consolas" panose="020B0609020204030204" pitchFamily="49" charset="0"/>
            </a:endParaRPr>
          </a:p>
          <a:p>
            <a:pPr marL="457200" indent="-457200">
              <a:buFont typeface="+mj-lt"/>
              <a:buAutoNum type="arabicPeriod" startAt="3"/>
            </a:pPr>
            <a:r>
              <a:rPr lang="es-MX" sz="2400" b="1" dirty="0">
                <a:effectLst/>
                <a:latin typeface="Times New Roman" panose="02020603050405020304" pitchFamily="18" charset="0"/>
                <a:cs typeface="Times New Roman" panose="02020603050405020304" pitchFamily="18" charset="0"/>
              </a:rPr>
              <a:t>Operador Ternario:</a:t>
            </a:r>
          </a:p>
          <a:p>
            <a:pPr marL="0" indent="0">
              <a:buNone/>
            </a:pPr>
            <a:r>
              <a:rPr lang="es-MX" sz="2400" b="1" dirty="0">
                <a:latin typeface="Times New Roman" panose="02020603050405020304" pitchFamily="18" charset="0"/>
                <a:cs typeface="Times New Roman" panose="02020603050405020304" pitchFamily="18" charset="0"/>
                <a:sym typeface="Wingdings" panose="05000000000000000000" pitchFamily="2" charset="2"/>
              </a:rPr>
              <a:t>	</a:t>
            </a:r>
            <a:r>
              <a:rPr lang="es-MX" sz="2400" b="0" dirty="0">
                <a:effectLst/>
                <a:latin typeface="Times New Roman" panose="02020603050405020304" pitchFamily="18" charset="0"/>
                <a:cs typeface="Times New Roman" panose="02020603050405020304" pitchFamily="18" charset="0"/>
                <a:sym typeface="Wingdings" panose="05000000000000000000" pitchFamily="2" charset="2"/>
              </a:rPr>
              <a:t>Variable =</a:t>
            </a:r>
            <a:r>
              <a:rPr lang="es-MX" sz="2400" b="0" dirty="0">
                <a:effectLst/>
                <a:latin typeface="Times New Roman" panose="02020603050405020304" pitchFamily="18" charset="0"/>
                <a:cs typeface="Times New Roman" panose="02020603050405020304" pitchFamily="18" charset="0"/>
              </a:rPr>
              <a:t> (condición) </a:t>
            </a:r>
          </a:p>
          <a:p>
            <a:pPr marL="0" indent="0">
              <a:buNone/>
            </a:pPr>
            <a:r>
              <a:rPr lang="es-MX" sz="2400" dirty="0">
                <a:latin typeface="Times New Roman" panose="02020603050405020304" pitchFamily="18" charset="0"/>
                <a:cs typeface="Times New Roman" panose="02020603050405020304" pitchFamily="18" charset="0"/>
              </a:rPr>
              <a:t>	     </a:t>
            </a:r>
            <a:r>
              <a:rPr lang="es-MX" sz="2400" b="0" dirty="0">
                <a:effectLst/>
                <a:latin typeface="Times New Roman" panose="02020603050405020304" pitchFamily="18" charset="0"/>
                <a:cs typeface="Times New Roman" panose="02020603050405020304" pitchFamily="18" charset="0"/>
              </a:rPr>
              <a:t>? verdadero </a:t>
            </a:r>
          </a:p>
          <a:p>
            <a:pPr marL="0" indent="0">
              <a:buNone/>
            </a:pPr>
            <a:r>
              <a:rPr lang="es-MX" sz="2400" dirty="0">
                <a:latin typeface="Times New Roman" panose="02020603050405020304" pitchFamily="18" charset="0"/>
                <a:cs typeface="Times New Roman" panose="02020603050405020304" pitchFamily="18" charset="0"/>
              </a:rPr>
              <a:t>	     </a:t>
            </a:r>
            <a:r>
              <a:rPr lang="es-MX" sz="2400" b="0" dirty="0">
                <a:effectLst/>
                <a:latin typeface="Times New Roman" panose="02020603050405020304" pitchFamily="18" charset="0"/>
                <a:cs typeface="Times New Roman" panose="02020603050405020304" pitchFamily="18" charset="0"/>
              </a:rPr>
              <a:t>: falso;</a:t>
            </a:r>
          </a:p>
          <a:p>
            <a:pPr marL="457200" indent="-457200">
              <a:buFont typeface="+mj-lt"/>
              <a:buAutoNum type="arabicPeriod" startAt="3"/>
            </a:pPr>
            <a:endParaRPr lang="es-MX" sz="2400" b="0" dirty="0">
              <a:solidFill>
                <a:srgbClr val="506686"/>
              </a:solidFill>
              <a:effectLst/>
              <a:latin typeface="Consolas" panose="020B0609020204030204" pitchFamily="49" charset="0"/>
            </a:endParaRPr>
          </a:p>
          <a:p>
            <a:endParaRPr lang="es-MX" sz="2400" b="0" dirty="0">
              <a:solidFill>
                <a:srgbClr val="F5F5F5"/>
              </a:solidFill>
              <a:effectLst/>
              <a:latin typeface="Consolas" panose="020B0609020204030204" pitchFamily="49" charset="0"/>
            </a:endParaRPr>
          </a:p>
          <a:p>
            <a:endParaRPr lang="es-MX" sz="2400" dirty="0"/>
          </a:p>
        </p:txBody>
      </p:sp>
      <p:pic>
        <p:nvPicPr>
          <p:cNvPr id="5" name="Imagen 4">
            <a:extLst>
              <a:ext uri="{FF2B5EF4-FFF2-40B4-BE49-F238E27FC236}">
                <a16:creationId xmlns:a16="http://schemas.microsoft.com/office/drawing/2014/main" id="{4A2E5FFE-204E-47FA-A45C-7C96F7DD4572}"/>
              </a:ext>
            </a:extLst>
          </p:cNvPr>
          <p:cNvPicPr>
            <a:picLocks noChangeAspect="1"/>
          </p:cNvPicPr>
          <p:nvPr/>
        </p:nvPicPr>
        <p:blipFill>
          <a:blip r:embed="rId2"/>
          <a:stretch>
            <a:fillRect/>
          </a:stretch>
        </p:blipFill>
        <p:spPr>
          <a:xfrm>
            <a:off x="7411019" y="-1"/>
            <a:ext cx="3036572" cy="3697831"/>
          </a:xfrm>
          <a:prstGeom prst="rect">
            <a:avLst/>
          </a:prstGeom>
        </p:spPr>
      </p:pic>
      <p:pic>
        <p:nvPicPr>
          <p:cNvPr id="7" name="Imagen 6">
            <a:extLst>
              <a:ext uri="{FF2B5EF4-FFF2-40B4-BE49-F238E27FC236}">
                <a16:creationId xmlns:a16="http://schemas.microsoft.com/office/drawing/2014/main" id="{82FC25FE-3022-49F7-B1D2-39862D2C55BF}"/>
              </a:ext>
            </a:extLst>
          </p:cNvPr>
          <p:cNvPicPr>
            <a:picLocks noChangeAspect="1"/>
          </p:cNvPicPr>
          <p:nvPr/>
        </p:nvPicPr>
        <p:blipFill>
          <a:blip r:embed="rId3"/>
          <a:stretch>
            <a:fillRect/>
          </a:stretch>
        </p:blipFill>
        <p:spPr>
          <a:xfrm>
            <a:off x="10845327" y="1242172"/>
            <a:ext cx="1346673" cy="606743"/>
          </a:xfrm>
          <a:prstGeom prst="rect">
            <a:avLst/>
          </a:prstGeom>
        </p:spPr>
      </p:pic>
      <p:pic>
        <p:nvPicPr>
          <p:cNvPr id="9" name="Imagen 8">
            <a:extLst>
              <a:ext uri="{FF2B5EF4-FFF2-40B4-BE49-F238E27FC236}">
                <a16:creationId xmlns:a16="http://schemas.microsoft.com/office/drawing/2014/main" id="{69A6A694-622A-419D-AF70-58F8F57C8E79}"/>
              </a:ext>
            </a:extLst>
          </p:cNvPr>
          <p:cNvPicPr>
            <a:picLocks noChangeAspect="1"/>
          </p:cNvPicPr>
          <p:nvPr/>
        </p:nvPicPr>
        <p:blipFill>
          <a:blip r:embed="rId4"/>
          <a:stretch>
            <a:fillRect/>
          </a:stretch>
        </p:blipFill>
        <p:spPr>
          <a:xfrm>
            <a:off x="6217509" y="4584432"/>
            <a:ext cx="4230082" cy="1939373"/>
          </a:xfrm>
          <a:prstGeom prst="rect">
            <a:avLst/>
          </a:prstGeom>
        </p:spPr>
      </p:pic>
      <p:pic>
        <p:nvPicPr>
          <p:cNvPr id="11" name="Imagen 10">
            <a:extLst>
              <a:ext uri="{FF2B5EF4-FFF2-40B4-BE49-F238E27FC236}">
                <a16:creationId xmlns:a16="http://schemas.microsoft.com/office/drawing/2014/main" id="{FA655D83-FEFC-4064-9ABA-32C7FF98D788}"/>
              </a:ext>
            </a:extLst>
          </p:cNvPr>
          <p:cNvPicPr>
            <a:picLocks noChangeAspect="1"/>
          </p:cNvPicPr>
          <p:nvPr/>
        </p:nvPicPr>
        <p:blipFill>
          <a:blip r:embed="rId5"/>
          <a:stretch>
            <a:fillRect/>
          </a:stretch>
        </p:blipFill>
        <p:spPr>
          <a:xfrm>
            <a:off x="10447591" y="5077458"/>
            <a:ext cx="1722784" cy="538370"/>
          </a:xfrm>
          <a:prstGeom prst="rect">
            <a:avLst/>
          </a:prstGeom>
        </p:spPr>
      </p:pic>
      <p:sp>
        <p:nvSpPr>
          <p:cNvPr id="2" name="CuadroTexto 1">
            <a:extLst>
              <a:ext uri="{FF2B5EF4-FFF2-40B4-BE49-F238E27FC236}">
                <a16:creationId xmlns:a16="http://schemas.microsoft.com/office/drawing/2014/main" id="{19C7AA2C-2207-4827-88FC-B9DC97FDA696}"/>
              </a:ext>
            </a:extLst>
          </p:cNvPr>
          <p:cNvSpPr txBox="1"/>
          <p:nvPr/>
        </p:nvSpPr>
        <p:spPr>
          <a:xfrm>
            <a:off x="451823" y="2427396"/>
            <a:ext cx="5822367" cy="1569660"/>
          </a:xfrm>
          <a:prstGeom prst="rect">
            <a:avLst/>
          </a:prstGeom>
          <a:noFill/>
        </p:spPr>
        <p:txBody>
          <a:bodyPr wrap="square" rtlCol="0">
            <a:spAutoFit/>
          </a:bodyPr>
          <a:lstStyle/>
          <a:p>
            <a:pPr marL="0" indent="0">
              <a:buNone/>
            </a:pPr>
            <a:r>
              <a:rPr lang="es-MX" sz="2400" dirty="0">
                <a:latin typeface="Times New Roman" panose="02020603050405020304" pitchFamily="18" charset="0"/>
                <a:cs typeface="Times New Roman" panose="02020603050405020304" pitchFamily="18" charset="0"/>
              </a:rPr>
              <a:t>Si(</a:t>
            </a:r>
            <a:r>
              <a:rPr lang="es-MX" sz="2400" dirty="0" err="1">
                <a:latin typeface="Times New Roman" panose="02020603050405020304" pitchFamily="18" charset="0"/>
                <a:cs typeface="Times New Roman" panose="02020603050405020304" pitchFamily="18" charset="0"/>
              </a:rPr>
              <a:t>if</a:t>
            </a:r>
            <a:r>
              <a:rPr lang="es-MX" sz="2400" dirty="0">
                <a:latin typeface="Times New Roman" panose="02020603050405020304" pitchFamily="18" charset="0"/>
                <a:cs typeface="Times New Roman" panose="02020603050405020304" pitchFamily="18" charset="0"/>
              </a:rPr>
              <a:t>) la condición  se cumple hacer esto.</a:t>
            </a:r>
          </a:p>
          <a:p>
            <a:pPr marL="0" indent="0">
              <a:buNone/>
            </a:pPr>
            <a:r>
              <a:rPr lang="es-MX" sz="2400" dirty="0">
                <a:latin typeface="Times New Roman" panose="02020603050405020304" pitchFamily="18" charset="0"/>
                <a:cs typeface="Times New Roman" panose="02020603050405020304" pitchFamily="18" charset="0"/>
              </a:rPr>
              <a:t>Si no(</a:t>
            </a:r>
            <a:r>
              <a:rPr lang="es-MX" sz="2400" dirty="0" err="1">
                <a:latin typeface="Times New Roman" panose="02020603050405020304" pitchFamily="18" charset="0"/>
                <a:cs typeface="Times New Roman" panose="02020603050405020304" pitchFamily="18" charset="0"/>
              </a:rPr>
              <a:t>else</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if</a:t>
            </a:r>
            <a:r>
              <a:rPr lang="es-MX" sz="2400" dirty="0">
                <a:latin typeface="Times New Roman" panose="02020603050405020304" pitchFamily="18" charset="0"/>
                <a:cs typeface="Times New Roman" panose="02020603050405020304" pitchFamily="18" charset="0"/>
              </a:rPr>
              <a:t>) se cumple hacer esto.</a:t>
            </a:r>
          </a:p>
          <a:p>
            <a:pPr marL="0" indent="0">
              <a:buNone/>
            </a:pPr>
            <a:r>
              <a:rPr lang="es-MX" sz="2400" dirty="0">
                <a:latin typeface="Times New Roman" panose="02020603050405020304" pitchFamily="18" charset="0"/>
                <a:cs typeface="Times New Roman" panose="02020603050405020304" pitchFamily="18" charset="0"/>
              </a:rPr>
              <a:t>No(</a:t>
            </a:r>
            <a:r>
              <a:rPr lang="es-MX" sz="2400" dirty="0" err="1">
                <a:latin typeface="Times New Roman" panose="02020603050405020304" pitchFamily="18" charset="0"/>
                <a:cs typeface="Times New Roman" panose="02020603050405020304" pitchFamily="18" charset="0"/>
              </a:rPr>
              <a:t>else</a:t>
            </a:r>
            <a:r>
              <a:rPr lang="es-MX" sz="2400" dirty="0">
                <a:latin typeface="Times New Roman" panose="02020603050405020304" pitchFamily="18" charset="0"/>
                <a:cs typeface="Times New Roman" panose="02020603050405020304" pitchFamily="18" charset="0"/>
              </a:rPr>
              <a:t>) se cumplido entonces hacer esto).</a:t>
            </a:r>
            <a:endParaRPr lang="es-MX" sz="2400" dirty="0">
              <a:effectLst/>
              <a:latin typeface="Times New Roman" panose="02020603050405020304" pitchFamily="18" charset="0"/>
              <a:cs typeface="Times New Roman" panose="02020603050405020304" pitchFamily="18" charset="0"/>
            </a:endParaRPr>
          </a:p>
          <a:p>
            <a:endParaRPr lang="es-MX" sz="2400" dirty="0"/>
          </a:p>
        </p:txBody>
      </p:sp>
    </p:spTree>
    <p:extLst>
      <p:ext uri="{BB962C8B-B14F-4D97-AF65-F5344CB8AC3E}">
        <p14:creationId xmlns:p14="http://schemas.microsoft.com/office/powerpoint/2010/main" val="2372549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F206EC-29A5-4172-B049-935126ED27A3}"/>
              </a:ext>
            </a:extLst>
          </p:cNvPr>
          <p:cNvSpPr>
            <a:spLocks noGrp="1"/>
          </p:cNvSpPr>
          <p:nvPr>
            <p:ph idx="1"/>
          </p:nvPr>
        </p:nvSpPr>
        <p:spPr>
          <a:xfrm>
            <a:off x="145774" y="132522"/>
            <a:ext cx="9904079" cy="6115877"/>
          </a:xfrm>
        </p:spPr>
        <p:txBody>
          <a:bodyPr/>
          <a:lstStyle/>
          <a:p>
            <a:pPr marL="457200" indent="-457200">
              <a:buFont typeface="+mj-lt"/>
              <a:buAutoNum type="arabicPeriod" startAt="4"/>
            </a:pPr>
            <a:r>
              <a:rPr lang="es-MX" b="1" dirty="0">
                <a:effectLst/>
                <a:latin typeface="Times New Roman" panose="02020603050405020304" pitchFamily="18" charset="0"/>
                <a:cs typeface="Times New Roman" panose="02020603050405020304" pitchFamily="18" charset="0"/>
              </a:rPr>
              <a:t>switch - case:</a:t>
            </a:r>
          </a:p>
          <a:p>
            <a:pPr marL="0" indent="0">
              <a:buNone/>
            </a:pPr>
            <a:r>
              <a:rPr lang="es-MX" b="1" dirty="0">
                <a:effectLst/>
                <a:latin typeface="Times New Roman" panose="02020603050405020304" pitchFamily="18" charset="0"/>
                <a:cs typeface="Times New Roman" panose="02020603050405020304" pitchFamily="18" charset="0"/>
              </a:rPr>
              <a:t> </a:t>
            </a:r>
          </a:p>
          <a:p>
            <a:pPr lvl="1"/>
            <a:r>
              <a:rPr lang="es-MX" b="0" dirty="0">
                <a:effectLst/>
                <a:latin typeface="Times New Roman" panose="02020603050405020304" pitchFamily="18" charset="0"/>
                <a:cs typeface="Times New Roman" panose="02020603050405020304" pitchFamily="18" charset="0"/>
              </a:rPr>
              <a:t>      Domingo -0</a:t>
            </a:r>
          </a:p>
          <a:p>
            <a:pPr lvl="1"/>
            <a:r>
              <a:rPr lang="es-MX" b="0" dirty="0">
                <a:effectLst/>
                <a:latin typeface="Times New Roman" panose="02020603050405020304" pitchFamily="18" charset="0"/>
                <a:cs typeface="Times New Roman" panose="02020603050405020304" pitchFamily="18" charset="0"/>
              </a:rPr>
              <a:t>      Lunes - 1</a:t>
            </a:r>
          </a:p>
          <a:p>
            <a:pPr lvl="1"/>
            <a:r>
              <a:rPr lang="es-MX" b="0" dirty="0">
                <a:effectLst/>
                <a:latin typeface="Times New Roman" panose="02020603050405020304" pitchFamily="18" charset="0"/>
                <a:cs typeface="Times New Roman" panose="02020603050405020304" pitchFamily="18" charset="0"/>
              </a:rPr>
              <a:t>      Martes - 2</a:t>
            </a:r>
          </a:p>
          <a:p>
            <a:pPr lvl="1"/>
            <a:r>
              <a:rPr lang="es-MX" b="0" dirty="0">
                <a:effectLst/>
                <a:latin typeface="Times New Roman" panose="02020603050405020304" pitchFamily="18" charset="0"/>
                <a:cs typeface="Times New Roman" panose="02020603050405020304" pitchFamily="18" charset="0"/>
              </a:rPr>
              <a:t>      Miércoles - 3</a:t>
            </a:r>
          </a:p>
          <a:p>
            <a:pPr lvl="1"/>
            <a:r>
              <a:rPr lang="es-MX" b="0" dirty="0">
                <a:effectLst/>
                <a:latin typeface="Times New Roman" panose="02020603050405020304" pitchFamily="18" charset="0"/>
                <a:cs typeface="Times New Roman" panose="02020603050405020304" pitchFamily="18" charset="0"/>
              </a:rPr>
              <a:t>      Jueves - 4</a:t>
            </a:r>
          </a:p>
          <a:p>
            <a:pPr lvl="1"/>
            <a:r>
              <a:rPr lang="es-MX" b="0" dirty="0">
                <a:effectLst/>
                <a:latin typeface="Times New Roman" panose="02020603050405020304" pitchFamily="18" charset="0"/>
                <a:cs typeface="Times New Roman" panose="02020603050405020304" pitchFamily="18" charset="0"/>
              </a:rPr>
              <a:t>      Viernes - 5</a:t>
            </a:r>
          </a:p>
          <a:p>
            <a:pPr lvl="1"/>
            <a:r>
              <a:rPr lang="es-MX" b="0" dirty="0">
                <a:effectLst/>
                <a:latin typeface="Times New Roman" panose="02020603050405020304" pitchFamily="18" charset="0"/>
                <a:cs typeface="Times New Roman" panose="02020603050405020304" pitchFamily="18" charset="0"/>
              </a:rPr>
              <a:t>      Sábado - 6</a:t>
            </a:r>
          </a:p>
          <a:p>
            <a:endParaRPr lang="es-MX" dirty="0"/>
          </a:p>
        </p:txBody>
      </p:sp>
      <p:pic>
        <p:nvPicPr>
          <p:cNvPr id="5" name="Imagen 4">
            <a:extLst>
              <a:ext uri="{FF2B5EF4-FFF2-40B4-BE49-F238E27FC236}">
                <a16:creationId xmlns:a16="http://schemas.microsoft.com/office/drawing/2014/main" id="{6F415E5B-993E-4D04-9450-78911FAD9A43}"/>
              </a:ext>
            </a:extLst>
          </p:cNvPr>
          <p:cNvPicPr>
            <a:picLocks noChangeAspect="1"/>
          </p:cNvPicPr>
          <p:nvPr/>
        </p:nvPicPr>
        <p:blipFill>
          <a:blip r:embed="rId2"/>
          <a:stretch>
            <a:fillRect/>
          </a:stretch>
        </p:blipFill>
        <p:spPr>
          <a:xfrm>
            <a:off x="4156627" y="354942"/>
            <a:ext cx="3423616" cy="6148115"/>
          </a:xfrm>
          <a:prstGeom prst="rect">
            <a:avLst/>
          </a:prstGeom>
        </p:spPr>
      </p:pic>
      <p:pic>
        <p:nvPicPr>
          <p:cNvPr id="7" name="Imagen 6">
            <a:extLst>
              <a:ext uri="{FF2B5EF4-FFF2-40B4-BE49-F238E27FC236}">
                <a16:creationId xmlns:a16="http://schemas.microsoft.com/office/drawing/2014/main" id="{86B503F3-21B7-4641-8161-7D40DFA59099}"/>
              </a:ext>
            </a:extLst>
          </p:cNvPr>
          <p:cNvPicPr>
            <a:picLocks noChangeAspect="1"/>
          </p:cNvPicPr>
          <p:nvPr/>
        </p:nvPicPr>
        <p:blipFill>
          <a:blip r:embed="rId3"/>
          <a:stretch>
            <a:fillRect/>
          </a:stretch>
        </p:blipFill>
        <p:spPr>
          <a:xfrm>
            <a:off x="8535409" y="3014765"/>
            <a:ext cx="809725" cy="351390"/>
          </a:xfrm>
          <a:prstGeom prst="rect">
            <a:avLst/>
          </a:prstGeom>
        </p:spPr>
      </p:pic>
    </p:spTree>
    <p:extLst>
      <p:ext uri="{BB962C8B-B14F-4D97-AF65-F5344CB8AC3E}">
        <p14:creationId xmlns:p14="http://schemas.microsoft.com/office/powerpoint/2010/main" val="315661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FB7FD-4495-44D3-9216-D126D5F1323C}"/>
              </a:ext>
            </a:extLst>
          </p:cNvPr>
          <p:cNvSpPr>
            <a:spLocks noGrp="1"/>
          </p:cNvSpPr>
          <p:nvPr>
            <p:ph type="title"/>
          </p:nvPr>
        </p:nvSpPr>
        <p:spPr>
          <a:xfrm>
            <a:off x="838200" y="382343"/>
            <a:ext cx="10515600" cy="1325563"/>
          </a:xfrm>
        </p:spPr>
        <p:txBody>
          <a:bodyPr/>
          <a:lstStyle/>
          <a:p>
            <a:pPr algn="ctr"/>
            <a:r>
              <a:rPr lang="es-MX" b="1" i="0" dirty="0">
                <a:solidFill>
                  <a:schemeClr val="tx1"/>
                </a:solidFill>
                <a:effectLst/>
                <a:latin typeface="Times New Roman" panose="02020603050405020304" pitchFamily="18" charset="0"/>
                <a:cs typeface="Times New Roman" panose="02020603050405020304" pitchFamily="18" charset="0"/>
              </a:rPr>
              <a:t>15. Ciclos (</a:t>
            </a:r>
            <a:r>
              <a:rPr lang="es-MX" b="1" i="0" dirty="0" err="1">
                <a:solidFill>
                  <a:schemeClr val="tx1"/>
                </a:solidFill>
                <a:effectLst/>
                <a:latin typeface="Times New Roman" panose="02020603050405020304" pitchFamily="18" charset="0"/>
                <a:cs typeface="Times New Roman" panose="02020603050405020304" pitchFamily="18" charset="0"/>
              </a:rPr>
              <a:t>Loops</a:t>
            </a:r>
            <a:r>
              <a:rPr lang="es-MX" b="1" i="0" dirty="0">
                <a:solidFill>
                  <a:schemeClr val="tx1"/>
                </a:solidFill>
                <a:effectLst/>
                <a:latin typeface="Times New Roman" panose="02020603050405020304" pitchFamily="18" charset="0"/>
                <a:cs typeface="Times New Roman" panose="02020603050405020304" pitchFamily="18" charset="0"/>
              </a:rPr>
              <a:t>)</a:t>
            </a:r>
            <a:br>
              <a:rPr lang="es-MX" b="0" i="0" dirty="0">
                <a:effectLst/>
                <a:latin typeface="Roboto" panose="02000000000000000000" pitchFamily="2" charset="0"/>
              </a:rPr>
            </a:br>
            <a:endParaRPr lang="es-MX" dirty="0"/>
          </a:p>
        </p:txBody>
      </p:sp>
      <p:pic>
        <p:nvPicPr>
          <p:cNvPr id="5" name="Marcador de contenido 4">
            <a:extLst>
              <a:ext uri="{FF2B5EF4-FFF2-40B4-BE49-F238E27FC236}">
                <a16:creationId xmlns:a16="http://schemas.microsoft.com/office/drawing/2014/main" id="{51791014-4161-40AF-A758-ABFAFE9DE5E5}"/>
              </a:ext>
            </a:extLst>
          </p:cNvPr>
          <p:cNvPicPr>
            <a:picLocks noGrp="1" noChangeAspect="1"/>
          </p:cNvPicPr>
          <p:nvPr>
            <p:ph idx="1"/>
          </p:nvPr>
        </p:nvPicPr>
        <p:blipFill>
          <a:blip r:embed="rId2"/>
          <a:stretch>
            <a:fillRect/>
          </a:stretch>
        </p:blipFill>
        <p:spPr>
          <a:xfrm>
            <a:off x="0" y="3726513"/>
            <a:ext cx="5209109" cy="3131487"/>
          </a:xfrm>
        </p:spPr>
      </p:pic>
      <p:pic>
        <p:nvPicPr>
          <p:cNvPr id="7" name="Imagen 6">
            <a:extLst>
              <a:ext uri="{FF2B5EF4-FFF2-40B4-BE49-F238E27FC236}">
                <a16:creationId xmlns:a16="http://schemas.microsoft.com/office/drawing/2014/main" id="{AC06B697-6F66-42D5-BF43-DB276CEBE5CC}"/>
              </a:ext>
            </a:extLst>
          </p:cNvPr>
          <p:cNvPicPr>
            <a:picLocks noChangeAspect="1"/>
          </p:cNvPicPr>
          <p:nvPr/>
        </p:nvPicPr>
        <p:blipFill>
          <a:blip r:embed="rId3"/>
          <a:stretch>
            <a:fillRect/>
          </a:stretch>
        </p:blipFill>
        <p:spPr>
          <a:xfrm>
            <a:off x="5209109" y="3944974"/>
            <a:ext cx="1222635" cy="2892255"/>
          </a:xfrm>
          <a:prstGeom prst="rect">
            <a:avLst/>
          </a:prstGeom>
        </p:spPr>
      </p:pic>
      <p:sp>
        <p:nvSpPr>
          <p:cNvPr id="8" name="CuadroTexto 7">
            <a:extLst>
              <a:ext uri="{FF2B5EF4-FFF2-40B4-BE49-F238E27FC236}">
                <a16:creationId xmlns:a16="http://schemas.microsoft.com/office/drawing/2014/main" id="{9DA1D093-3463-4A85-BC31-84B92A46207F}"/>
              </a:ext>
            </a:extLst>
          </p:cNvPr>
          <p:cNvSpPr txBox="1"/>
          <p:nvPr/>
        </p:nvSpPr>
        <p:spPr>
          <a:xfrm>
            <a:off x="927651" y="1391478"/>
            <a:ext cx="10098157" cy="1569660"/>
          </a:xfrm>
          <a:prstGeom prst="rect">
            <a:avLst/>
          </a:prstGeom>
          <a:noFill/>
        </p:spPr>
        <p:txBody>
          <a:bodyPr wrap="square" rtlCol="0">
            <a:spAutoFit/>
          </a:bodyPr>
          <a:lstStyle/>
          <a:p>
            <a:pPr marL="342900" indent="-342900" algn="just">
              <a:buFont typeface="+mj-lt"/>
              <a:buAutoNum type="arabicPeriod"/>
            </a:pPr>
            <a:r>
              <a:rPr lang="es-MX" sz="2400" b="1" dirty="0" err="1">
                <a:latin typeface="Times New Roman" panose="02020603050405020304" pitchFamily="18" charset="0"/>
                <a:cs typeface="Times New Roman" panose="02020603050405020304" pitchFamily="18" charset="0"/>
              </a:rPr>
              <a:t>while</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Esta condicionado a que la condición se cumpla. (mientras)</a:t>
            </a:r>
          </a:p>
          <a:p>
            <a:pPr marL="342900" indent="-342900" algn="just">
              <a:buFont typeface="+mj-lt"/>
              <a:buAutoNum type="arabicPeriod"/>
            </a:pPr>
            <a:endParaRPr lang="es-MX" sz="24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s-MX" sz="2400" b="1" dirty="0">
                <a:latin typeface="Times New Roman" panose="02020603050405020304" pitchFamily="18" charset="0"/>
                <a:cs typeface="Times New Roman" panose="02020603050405020304" pitchFamily="18" charset="0"/>
              </a:rPr>
              <a:t>do </a:t>
            </a:r>
            <a:r>
              <a:rPr lang="es-MX" sz="2400" b="1" dirty="0" err="1">
                <a:latin typeface="Times New Roman" panose="02020603050405020304" pitchFamily="18" charset="0"/>
                <a:cs typeface="Times New Roman" panose="02020603050405020304" pitchFamily="18" charset="0"/>
              </a:rPr>
              <a:t>while</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Al memos se va a ejecutar una vez todo el bloque que este dentro del do. (Hacer esto mientras) </a:t>
            </a:r>
          </a:p>
        </p:txBody>
      </p:sp>
      <p:sp>
        <p:nvSpPr>
          <p:cNvPr id="9" name="CuadroTexto 8">
            <a:extLst>
              <a:ext uri="{FF2B5EF4-FFF2-40B4-BE49-F238E27FC236}">
                <a16:creationId xmlns:a16="http://schemas.microsoft.com/office/drawing/2014/main" id="{4DE744E8-A5BF-4F8C-BE34-4E7EB283D168}"/>
              </a:ext>
            </a:extLst>
          </p:cNvPr>
          <p:cNvSpPr txBox="1"/>
          <p:nvPr/>
        </p:nvSpPr>
        <p:spPr>
          <a:xfrm>
            <a:off x="6541477" y="4322760"/>
            <a:ext cx="5523913" cy="1938992"/>
          </a:xfrm>
          <a:prstGeom prst="rect">
            <a:avLst/>
          </a:prstGeom>
          <a:noFill/>
        </p:spPr>
        <p:txBody>
          <a:bodyPr wrap="square" rtlCol="0">
            <a:spAutoFit/>
          </a:bodyPr>
          <a:lstStyle/>
          <a:p>
            <a:pPr algn="just"/>
            <a:r>
              <a:rPr lang="es-MX" sz="2000" dirty="0">
                <a:latin typeface="Times New Roman" panose="02020603050405020304" pitchFamily="18" charset="0"/>
                <a:cs typeface="Times New Roman" panose="02020603050405020304" pitchFamily="18" charset="0"/>
              </a:rPr>
              <a:t>En el ejemplo al final solo imprime un dato (do </a:t>
            </a:r>
            <a:r>
              <a:rPr lang="es-MX" sz="2000" dirty="0" err="1">
                <a:latin typeface="Times New Roman" panose="02020603050405020304" pitchFamily="18" charset="0"/>
                <a:cs typeface="Times New Roman" panose="02020603050405020304" pitchFamily="18" charset="0"/>
              </a:rPr>
              <a:t>while</a:t>
            </a:r>
            <a:r>
              <a:rPr lang="es-MX" sz="2000" dirty="0">
                <a:latin typeface="Times New Roman" panose="02020603050405020304" pitchFamily="18" charset="0"/>
                <a:cs typeface="Times New Roman" panose="02020603050405020304" pitchFamily="18" charset="0"/>
              </a:rPr>
              <a:t> 10) porque el primer </a:t>
            </a:r>
            <a:r>
              <a:rPr lang="es-MX" sz="2000" dirty="0" err="1">
                <a:latin typeface="Times New Roman" panose="02020603050405020304" pitchFamily="18" charset="0"/>
                <a:cs typeface="Times New Roman" panose="02020603050405020304" pitchFamily="18" charset="0"/>
              </a:rPr>
              <a:t>while</a:t>
            </a:r>
            <a:r>
              <a:rPr lang="es-MX" sz="2000" dirty="0">
                <a:latin typeface="Times New Roman" panose="02020603050405020304" pitchFamily="18" charset="0"/>
                <a:cs typeface="Times New Roman" panose="02020603050405020304" pitchFamily="18" charset="0"/>
              </a:rPr>
              <a:t> ya término su ciclo en 10, por lo tanto es el nuevo valor de la variable </a:t>
            </a:r>
            <a:r>
              <a:rPr lang="es-MX" sz="2000" dirty="0" err="1">
                <a:latin typeface="Times New Roman" panose="02020603050405020304" pitchFamily="18" charset="0"/>
                <a:cs typeface="Times New Roman" panose="02020603050405020304" pitchFamily="18" charset="0"/>
              </a:rPr>
              <a:t>let</a:t>
            </a:r>
            <a:r>
              <a:rPr lang="es-MX" sz="2000" dirty="0">
                <a:latin typeface="Times New Roman" panose="02020603050405020304" pitchFamily="18" charset="0"/>
                <a:cs typeface="Times New Roman" panose="02020603050405020304" pitchFamily="18" charset="0"/>
              </a:rPr>
              <a:t>. Entonces primero hace, imprime el (do </a:t>
            </a:r>
            <a:r>
              <a:rPr lang="es-MX" sz="2000" dirty="0" err="1">
                <a:latin typeface="Times New Roman" panose="02020603050405020304" pitchFamily="18" charset="0"/>
                <a:cs typeface="Times New Roman" panose="02020603050405020304" pitchFamily="18" charset="0"/>
              </a:rPr>
              <a:t>while</a:t>
            </a:r>
            <a:r>
              <a:rPr lang="es-MX" sz="2000" dirty="0">
                <a:latin typeface="Times New Roman" panose="02020603050405020304" pitchFamily="18" charset="0"/>
                <a:cs typeface="Times New Roman" panose="02020603050405020304" pitchFamily="18" charset="0"/>
              </a:rPr>
              <a:t> 10) y después evalúa la condición, finalizando el ciclo.</a:t>
            </a:r>
          </a:p>
        </p:txBody>
      </p:sp>
    </p:spTree>
    <p:extLst>
      <p:ext uri="{BB962C8B-B14F-4D97-AF65-F5344CB8AC3E}">
        <p14:creationId xmlns:p14="http://schemas.microsoft.com/office/powerpoint/2010/main" val="677323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853204C-E8AA-49C8-9429-3B8BFFB8C2CF}"/>
              </a:ext>
            </a:extLst>
          </p:cNvPr>
          <p:cNvSpPr>
            <a:spLocks noGrp="1"/>
          </p:cNvSpPr>
          <p:nvPr>
            <p:ph idx="1"/>
          </p:nvPr>
        </p:nvSpPr>
        <p:spPr>
          <a:xfrm>
            <a:off x="159026" y="119270"/>
            <a:ext cx="10669361" cy="6506817"/>
          </a:xfrm>
        </p:spPr>
        <p:txBody>
          <a:bodyPr>
            <a:normAutofit/>
          </a:bodyPr>
          <a:lstStyle/>
          <a:p>
            <a:pPr marL="457200" indent="-457200">
              <a:buFont typeface="+mj-lt"/>
              <a:buAutoNum type="arabicPeriod" startAt="3"/>
            </a:pPr>
            <a:r>
              <a:rPr lang="es-MX" sz="2400" b="1" dirty="0" err="1">
                <a:effectLst/>
                <a:latin typeface="Times New Roman" panose="02020603050405020304" pitchFamily="18" charset="0"/>
                <a:cs typeface="Times New Roman" panose="02020603050405020304" pitchFamily="18" charset="0"/>
              </a:rPr>
              <a:t>for</a:t>
            </a:r>
            <a:r>
              <a:rPr lang="es-MX" sz="2400" b="1" dirty="0">
                <a:effectLst/>
                <a:latin typeface="Times New Roman" panose="02020603050405020304" pitchFamily="18" charset="0"/>
                <a:cs typeface="Times New Roman" panose="02020603050405020304" pitchFamily="18" charset="0"/>
              </a:rPr>
              <a:t> </a:t>
            </a:r>
            <a:r>
              <a:rPr lang="es-MX" sz="2400" b="0" dirty="0">
                <a:effectLst/>
                <a:latin typeface="Times New Roman" panose="02020603050405020304" pitchFamily="18" charset="0"/>
                <a:cs typeface="Times New Roman" panose="02020603050405020304" pitchFamily="18" charset="0"/>
              </a:rPr>
              <a:t>(</a:t>
            </a:r>
            <a:r>
              <a:rPr lang="es-MX" sz="2400" b="0" dirty="0">
                <a:solidFill>
                  <a:srgbClr val="0070C0"/>
                </a:solidFill>
                <a:effectLst/>
                <a:latin typeface="Times New Roman" panose="02020603050405020304" pitchFamily="18" charset="0"/>
                <a:cs typeface="Times New Roman" panose="02020603050405020304" pitchFamily="18" charset="0"/>
              </a:rPr>
              <a:t>inicialización de variable</a:t>
            </a:r>
            <a:r>
              <a:rPr lang="es-MX" sz="2400" b="0" dirty="0">
                <a:effectLst/>
                <a:latin typeface="Times New Roman" panose="02020603050405020304" pitchFamily="18" charset="0"/>
                <a:cs typeface="Times New Roman" panose="02020603050405020304" pitchFamily="18" charset="0"/>
              </a:rPr>
              <a:t>; </a:t>
            </a:r>
            <a:r>
              <a:rPr lang="es-MX" sz="2400" b="0" dirty="0">
                <a:solidFill>
                  <a:srgbClr val="FF0000"/>
                </a:solidFill>
                <a:effectLst/>
                <a:latin typeface="Times New Roman" panose="02020603050405020304" pitchFamily="18" charset="0"/>
                <a:cs typeface="Times New Roman" panose="02020603050405020304" pitchFamily="18" charset="0"/>
              </a:rPr>
              <a:t>condición</a:t>
            </a:r>
            <a:r>
              <a:rPr lang="es-MX" sz="2400" b="0" dirty="0">
                <a:effectLst/>
                <a:latin typeface="Times New Roman" panose="02020603050405020304" pitchFamily="18" charset="0"/>
                <a:cs typeface="Times New Roman" panose="02020603050405020304" pitchFamily="18" charset="0"/>
              </a:rPr>
              <a:t>; </a:t>
            </a:r>
            <a:r>
              <a:rPr lang="es-MX" sz="2400" b="0" dirty="0">
                <a:solidFill>
                  <a:srgbClr val="00B050"/>
                </a:solidFill>
                <a:effectLst/>
                <a:latin typeface="Times New Roman" panose="02020603050405020304" pitchFamily="18" charset="0"/>
                <a:cs typeface="Times New Roman" panose="02020603050405020304" pitchFamily="18" charset="0"/>
              </a:rPr>
              <a:t>decremento o incremento</a:t>
            </a:r>
            <a:r>
              <a:rPr lang="es-MX" sz="2400" b="0" dirty="0">
                <a:effectLst/>
                <a:latin typeface="Times New Roman" panose="02020603050405020304" pitchFamily="18" charset="0"/>
                <a:cs typeface="Times New Roman" panose="02020603050405020304" pitchFamily="18" charset="0"/>
              </a:rPr>
              <a:t>) </a:t>
            </a:r>
            <a:r>
              <a:rPr lang="es-MX" sz="2400" b="1" dirty="0">
                <a:effectLst/>
                <a:latin typeface="Times New Roman" panose="02020603050405020304" pitchFamily="18" charset="0"/>
                <a:cs typeface="Times New Roman" panose="02020603050405020304" pitchFamily="18" charset="0"/>
              </a:rPr>
              <a:t>{</a:t>
            </a:r>
          </a:p>
          <a:p>
            <a:pPr marL="0" indent="0">
              <a:buNone/>
            </a:pPr>
            <a:r>
              <a:rPr lang="es-MX" sz="2400" b="0" dirty="0">
                <a:effectLst/>
                <a:latin typeface="Times New Roman" panose="02020603050405020304" pitchFamily="18" charset="0"/>
                <a:cs typeface="Times New Roman" panose="02020603050405020304" pitchFamily="18" charset="0"/>
              </a:rPr>
              <a:t>		sentencias que ejecuta el </a:t>
            </a:r>
            <a:r>
              <a:rPr lang="es-MX" sz="2400" b="0" dirty="0" err="1">
                <a:effectLst/>
                <a:latin typeface="Times New Roman" panose="02020603050405020304" pitchFamily="18" charset="0"/>
                <a:cs typeface="Times New Roman" panose="02020603050405020304" pitchFamily="18" charset="0"/>
              </a:rPr>
              <a:t>for</a:t>
            </a:r>
            <a:endParaRPr lang="es-MX" sz="2400" b="0" dirty="0">
              <a:effectLst/>
              <a:latin typeface="Times New Roman" panose="02020603050405020304" pitchFamily="18" charset="0"/>
              <a:cs typeface="Times New Roman" panose="02020603050405020304" pitchFamily="18" charset="0"/>
            </a:endParaRPr>
          </a:p>
          <a:p>
            <a:pPr marL="0" indent="0">
              <a:buNone/>
            </a:pPr>
            <a:r>
              <a:rPr lang="es-MX" sz="2400" b="0" dirty="0">
                <a:effectLst/>
                <a:latin typeface="Times New Roman" panose="02020603050405020304" pitchFamily="18" charset="0"/>
                <a:cs typeface="Times New Roman" panose="02020603050405020304" pitchFamily="18" charset="0"/>
              </a:rPr>
              <a:t>		sentencias que ejecuta el </a:t>
            </a:r>
            <a:r>
              <a:rPr lang="es-MX" sz="2400" b="0" dirty="0" err="1">
                <a:effectLst/>
                <a:latin typeface="Times New Roman" panose="02020603050405020304" pitchFamily="18" charset="0"/>
                <a:cs typeface="Times New Roman" panose="02020603050405020304" pitchFamily="18" charset="0"/>
              </a:rPr>
              <a:t>for</a:t>
            </a:r>
            <a:r>
              <a:rPr lang="es-MX" sz="2400" dirty="0">
                <a:latin typeface="Times New Roman" panose="02020603050405020304" pitchFamily="18" charset="0"/>
                <a:cs typeface="Times New Roman" panose="02020603050405020304" pitchFamily="18" charset="0"/>
              </a:rPr>
              <a:t> </a:t>
            </a:r>
            <a:r>
              <a:rPr lang="es-MX" sz="2400" b="1" dirty="0">
                <a:latin typeface="Times New Roman" panose="02020603050405020304" pitchFamily="18" charset="0"/>
                <a:cs typeface="Times New Roman" panose="02020603050405020304" pitchFamily="18" charset="0"/>
              </a:rPr>
              <a:t>};</a:t>
            </a:r>
            <a:endParaRPr lang="es-MX" sz="2400" b="1" dirty="0"/>
          </a:p>
          <a:p>
            <a:endParaRPr lang="es-MX" sz="2400" dirty="0"/>
          </a:p>
        </p:txBody>
      </p:sp>
      <p:pic>
        <p:nvPicPr>
          <p:cNvPr id="5" name="Imagen 4">
            <a:extLst>
              <a:ext uri="{FF2B5EF4-FFF2-40B4-BE49-F238E27FC236}">
                <a16:creationId xmlns:a16="http://schemas.microsoft.com/office/drawing/2014/main" id="{B63C5582-FEB0-4F41-B9F8-83656E3E24A3}"/>
              </a:ext>
            </a:extLst>
          </p:cNvPr>
          <p:cNvPicPr>
            <a:picLocks noChangeAspect="1"/>
          </p:cNvPicPr>
          <p:nvPr/>
        </p:nvPicPr>
        <p:blipFill>
          <a:blip r:embed="rId2"/>
          <a:stretch>
            <a:fillRect/>
          </a:stretch>
        </p:blipFill>
        <p:spPr>
          <a:xfrm>
            <a:off x="369953" y="1868352"/>
            <a:ext cx="3219579" cy="787523"/>
          </a:xfrm>
          <a:prstGeom prst="rect">
            <a:avLst/>
          </a:prstGeom>
        </p:spPr>
      </p:pic>
      <p:pic>
        <p:nvPicPr>
          <p:cNvPr id="7" name="Imagen 6">
            <a:extLst>
              <a:ext uri="{FF2B5EF4-FFF2-40B4-BE49-F238E27FC236}">
                <a16:creationId xmlns:a16="http://schemas.microsoft.com/office/drawing/2014/main" id="{59E083B7-75E3-4E02-BCFC-17E16E4987D9}"/>
              </a:ext>
            </a:extLst>
          </p:cNvPr>
          <p:cNvPicPr>
            <a:picLocks noChangeAspect="1"/>
          </p:cNvPicPr>
          <p:nvPr/>
        </p:nvPicPr>
        <p:blipFill>
          <a:blip r:embed="rId3"/>
          <a:stretch>
            <a:fillRect/>
          </a:stretch>
        </p:blipFill>
        <p:spPr>
          <a:xfrm>
            <a:off x="3969359" y="1537728"/>
            <a:ext cx="508628" cy="2196840"/>
          </a:xfrm>
          <a:prstGeom prst="rect">
            <a:avLst/>
          </a:prstGeom>
        </p:spPr>
      </p:pic>
      <p:pic>
        <p:nvPicPr>
          <p:cNvPr id="9" name="Imagen 8">
            <a:extLst>
              <a:ext uri="{FF2B5EF4-FFF2-40B4-BE49-F238E27FC236}">
                <a16:creationId xmlns:a16="http://schemas.microsoft.com/office/drawing/2014/main" id="{60FBBBFC-4D4D-49B3-8BD9-F1333EAD05F5}"/>
              </a:ext>
            </a:extLst>
          </p:cNvPr>
          <p:cNvPicPr>
            <a:picLocks noChangeAspect="1"/>
          </p:cNvPicPr>
          <p:nvPr/>
        </p:nvPicPr>
        <p:blipFill>
          <a:blip r:embed="rId4"/>
          <a:stretch>
            <a:fillRect/>
          </a:stretch>
        </p:blipFill>
        <p:spPr>
          <a:xfrm>
            <a:off x="132660" y="3957282"/>
            <a:ext cx="4781550" cy="895350"/>
          </a:xfrm>
          <a:prstGeom prst="rect">
            <a:avLst/>
          </a:prstGeom>
        </p:spPr>
      </p:pic>
      <p:pic>
        <p:nvPicPr>
          <p:cNvPr id="11" name="Imagen 10">
            <a:extLst>
              <a:ext uri="{FF2B5EF4-FFF2-40B4-BE49-F238E27FC236}">
                <a16:creationId xmlns:a16="http://schemas.microsoft.com/office/drawing/2014/main" id="{367B5C6A-5159-4586-86F2-DE12D31E163D}"/>
              </a:ext>
            </a:extLst>
          </p:cNvPr>
          <p:cNvPicPr>
            <a:picLocks noChangeAspect="1"/>
          </p:cNvPicPr>
          <p:nvPr/>
        </p:nvPicPr>
        <p:blipFill>
          <a:blip r:embed="rId5"/>
          <a:stretch>
            <a:fillRect/>
          </a:stretch>
        </p:blipFill>
        <p:spPr>
          <a:xfrm>
            <a:off x="5125137" y="2551529"/>
            <a:ext cx="393040" cy="2429698"/>
          </a:xfrm>
          <a:prstGeom prst="rect">
            <a:avLst/>
          </a:prstGeom>
        </p:spPr>
      </p:pic>
      <p:pic>
        <p:nvPicPr>
          <p:cNvPr id="13" name="Imagen 12">
            <a:extLst>
              <a:ext uri="{FF2B5EF4-FFF2-40B4-BE49-F238E27FC236}">
                <a16:creationId xmlns:a16="http://schemas.microsoft.com/office/drawing/2014/main" id="{920BDF0A-D263-445F-949B-4EAD820507E0}"/>
              </a:ext>
            </a:extLst>
          </p:cNvPr>
          <p:cNvPicPr>
            <a:picLocks noChangeAspect="1"/>
          </p:cNvPicPr>
          <p:nvPr/>
        </p:nvPicPr>
        <p:blipFill>
          <a:blip r:embed="rId6"/>
          <a:stretch>
            <a:fillRect/>
          </a:stretch>
        </p:blipFill>
        <p:spPr>
          <a:xfrm>
            <a:off x="132660" y="5153025"/>
            <a:ext cx="5181600" cy="1704975"/>
          </a:xfrm>
          <a:prstGeom prst="rect">
            <a:avLst/>
          </a:prstGeom>
        </p:spPr>
      </p:pic>
      <p:pic>
        <p:nvPicPr>
          <p:cNvPr id="15" name="Imagen 14">
            <a:extLst>
              <a:ext uri="{FF2B5EF4-FFF2-40B4-BE49-F238E27FC236}">
                <a16:creationId xmlns:a16="http://schemas.microsoft.com/office/drawing/2014/main" id="{F97A3A8C-E2A8-4850-B5C3-BC8FD2270A4E}"/>
              </a:ext>
            </a:extLst>
          </p:cNvPr>
          <p:cNvPicPr>
            <a:picLocks noChangeAspect="1"/>
          </p:cNvPicPr>
          <p:nvPr/>
        </p:nvPicPr>
        <p:blipFill>
          <a:blip r:embed="rId7"/>
          <a:stretch>
            <a:fillRect/>
          </a:stretch>
        </p:blipFill>
        <p:spPr>
          <a:xfrm>
            <a:off x="5550138" y="5838092"/>
            <a:ext cx="2374812" cy="718533"/>
          </a:xfrm>
          <a:prstGeom prst="rect">
            <a:avLst/>
          </a:prstGeom>
        </p:spPr>
      </p:pic>
      <p:pic>
        <p:nvPicPr>
          <p:cNvPr id="17" name="Imagen 16">
            <a:extLst>
              <a:ext uri="{FF2B5EF4-FFF2-40B4-BE49-F238E27FC236}">
                <a16:creationId xmlns:a16="http://schemas.microsoft.com/office/drawing/2014/main" id="{E2269513-77CC-47A4-B789-308382FC3627}"/>
              </a:ext>
            </a:extLst>
          </p:cNvPr>
          <p:cNvPicPr>
            <a:picLocks noChangeAspect="1"/>
          </p:cNvPicPr>
          <p:nvPr/>
        </p:nvPicPr>
        <p:blipFill>
          <a:blip r:embed="rId8"/>
          <a:stretch>
            <a:fillRect/>
          </a:stretch>
        </p:blipFill>
        <p:spPr>
          <a:xfrm>
            <a:off x="6294621" y="1398669"/>
            <a:ext cx="4524375" cy="904875"/>
          </a:xfrm>
          <a:prstGeom prst="rect">
            <a:avLst/>
          </a:prstGeom>
        </p:spPr>
      </p:pic>
      <p:pic>
        <p:nvPicPr>
          <p:cNvPr id="19" name="Imagen 18">
            <a:extLst>
              <a:ext uri="{FF2B5EF4-FFF2-40B4-BE49-F238E27FC236}">
                <a16:creationId xmlns:a16="http://schemas.microsoft.com/office/drawing/2014/main" id="{C201A855-D99D-4FE1-A426-50B02418D2E7}"/>
              </a:ext>
            </a:extLst>
          </p:cNvPr>
          <p:cNvPicPr>
            <a:picLocks noChangeAspect="1"/>
          </p:cNvPicPr>
          <p:nvPr/>
        </p:nvPicPr>
        <p:blipFill>
          <a:blip r:embed="rId9"/>
          <a:stretch>
            <a:fillRect/>
          </a:stretch>
        </p:blipFill>
        <p:spPr>
          <a:xfrm>
            <a:off x="11039314" y="513165"/>
            <a:ext cx="322618" cy="2437558"/>
          </a:xfrm>
          <a:prstGeom prst="rect">
            <a:avLst/>
          </a:prstGeom>
        </p:spPr>
      </p:pic>
      <p:pic>
        <p:nvPicPr>
          <p:cNvPr id="21" name="Imagen 20">
            <a:extLst>
              <a:ext uri="{FF2B5EF4-FFF2-40B4-BE49-F238E27FC236}">
                <a16:creationId xmlns:a16="http://schemas.microsoft.com/office/drawing/2014/main" id="{2D03E73F-3670-4E64-B684-532FFC4A551D}"/>
              </a:ext>
            </a:extLst>
          </p:cNvPr>
          <p:cNvPicPr>
            <a:picLocks noChangeAspect="1"/>
          </p:cNvPicPr>
          <p:nvPr/>
        </p:nvPicPr>
        <p:blipFill>
          <a:blip r:embed="rId10"/>
          <a:stretch>
            <a:fillRect/>
          </a:stretch>
        </p:blipFill>
        <p:spPr>
          <a:xfrm>
            <a:off x="6401286" y="3641638"/>
            <a:ext cx="3376248" cy="1079007"/>
          </a:xfrm>
          <a:prstGeom prst="rect">
            <a:avLst/>
          </a:prstGeom>
        </p:spPr>
      </p:pic>
      <p:pic>
        <p:nvPicPr>
          <p:cNvPr id="23" name="Imagen 22">
            <a:extLst>
              <a:ext uri="{FF2B5EF4-FFF2-40B4-BE49-F238E27FC236}">
                <a16:creationId xmlns:a16="http://schemas.microsoft.com/office/drawing/2014/main" id="{26A2EBC4-7AF3-4FC5-8153-A6AB9606C8AC}"/>
              </a:ext>
            </a:extLst>
          </p:cNvPr>
          <p:cNvPicPr>
            <a:picLocks noChangeAspect="1"/>
          </p:cNvPicPr>
          <p:nvPr/>
        </p:nvPicPr>
        <p:blipFill>
          <a:blip r:embed="rId11"/>
          <a:stretch>
            <a:fillRect/>
          </a:stretch>
        </p:blipFill>
        <p:spPr>
          <a:xfrm>
            <a:off x="10280371" y="3075124"/>
            <a:ext cx="322618" cy="2819399"/>
          </a:xfrm>
          <a:prstGeom prst="rect">
            <a:avLst/>
          </a:prstGeom>
        </p:spPr>
      </p:pic>
    </p:spTree>
    <p:extLst>
      <p:ext uri="{BB962C8B-B14F-4D97-AF65-F5344CB8AC3E}">
        <p14:creationId xmlns:p14="http://schemas.microsoft.com/office/powerpoint/2010/main" val="1235526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D7BA51-68D1-4195-9240-571E963AA162}"/>
              </a:ext>
            </a:extLst>
          </p:cNvPr>
          <p:cNvSpPr>
            <a:spLocks noGrp="1"/>
          </p:cNvSpPr>
          <p:nvPr>
            <p:ph type="title"/>
          </p:nvPr>
        </p:nvSpPr>
        <p:spPr/>
        <p:txBody>
          <a:bodyPr/>
          <a:lstStyle/>
          <a:p>
            <a:pPr algn="ctr"/>
            <a:r>
              <a:rPr lang="es-MX" b="1" i="0" dirty="0">
                <a:effectLst/>
                <a:latin typeface="Times New Roman" panose="02020603050405020304" pitchFamily="18" charset="0"/>
                <a:cs typeface="Times New Roman" panose="02020603050405020304" pitchFamily="18" charset="0"/>
              </a:rPr>
              <a:t>16. Manejo de Errores</a:t>
            </a:r>
            <a:br>
              <a:rPr lang="es-MX" b="0" i="0" dirty="0">
                <a:effectLst/>
                <a:latin typeface="Roboto" panose="02000000000000000000" pitchFamily="2" charset="0"/>
              </a:rPr>
            </a:br>
            <a:endParaRPr lang="es-MX" dirty="0"/>
          </a:p>
        </p:txBody>
      </p:sp>
      <p:sp>
        <p:nvSpPr>
          <p:cNvPr id="3" name="Marcador de contenido 2">
            <a:extLst>
              <a:ext uri="{FF2B5EF4-FFF2-40B4-BE49-F238E27FC236}">
                <a16:creationId xmlns:a16="http://schemas.microsoft.com/office/drawing/2014/main" id="{B2999C64-AC53-490F-ACE1-666764973A3A}"/>
              </a:ext>
            </a:extLst>
          </p:cNvPr>
          <p:cNvSpPr>
            <a:spLocks noGrp="1"/>
          </p:cNvSpPr>
          <p:nvPr>
            <p:ph idx="1"/>
          </p:nvPr>
        </p:nvSpPr>
        <p:spPr>
          <a:xfrm>
            <a:off x="694606" y="1376082"/>
            <a:ext cx="10925308" cy="5029199"/>
          </a:xfrm>
        </p:spPr>
        <p:txBody>
          <a:bodyPr>
            <a:noAutofit/>
          </a:bodyPr>
          <a:lstStyle/>
          <a:p>
            <a:pPr algn="just"/>
            <a:r>
              <a:rPr lang="es-ES" sz="2400" dirty="0">
                <a:latin typeface="Times New Roman" panose="02020603050405020304" pitchFamily="18" charset="0"/>
                <a:cs typeface="Times New Roman" panose="02020603050405020304" pitchFamily="18" charset="0"/>
              </a:rPr>
              <a:t>Es una estructura que nos va a permitir evaluar ciertos fragmentos de código y cuando haiga un error, se va a capturar en la parte del </a:t>
            </a:r>
            <a:r>
              <a:rPr lang="es-ES" sz="2400" dirty="0" err="1">
                <a:latin typeface="Times New Roman" panose="02020603050405020304" pitchFamily="18" charset="0"/>
                <a:cs typeface="Times New Roman" panose="02020603050405020304" pitchFamily="18" charset="0"/>
              </a:rPr>
              <a:t>cath</a:t>
            </a:r>
            <a:r>
              <a:rPr lang="es-ES" sz="2400" dirty="0">
                <a:latin typeface="Times New Roman" panose="02020603050405020304" pitchFamily="18" charset="0"/>
                <a:cs typeface="Times New Roman" panose="02020603050405020304" pitchFamily="18" charset="0"/>
              </a:rPr>
              <a:t>.</a:t>
            </a:r>
          </a:p>
          <a:p>
            <a:pPr algn="just"/>
            <a:endParaRPr lang="es-ES" sz="2400" dirty="0">
              <a:latin typeface="Times New Roman" panose="02020603050405020304" pitchFamily="18" charset="0"/>
              <a:cs typeface="Times New Roman" panose="02020603050405020304" pitchFamily="18" charset="0"/>
            </a:endParaRPr>
          </a:p>
          <a:p>
            <a:pPr algn="just"/>
            <a:r>
              <a:rPr lang="es-ES" sz="2400" b="1" dirty="0">
                <a:latin typeface="Times New Roman" panose="02020603050405020304" pitchFamily="18" charset="0"/>
                <a:cs typeface="Times New Roman" panose="02020603050405020304" pitchFamily="18" charset="0"/>
              </a:rPr>
              <a:t>try </a:t>
            </a:r>
            <a:r>
              <a:rPr lang="en-US" sz="2400" b="1" dirty="0">
                <a:latin typeface="Times New Roman" panose="02020603050405020304" pitchFamily="18" charset="0"/>
                <a:cs typeface="Times New Roman" panose="02020603050405020304" pitchFamily="18" charset="0"/>
              </a:rPr>
              <a:t>{ </a:t>
            </a:r>
          </a:p>
          <a:p>
            <a:pPr marL="0" indent="0" algn="just">
              <a:buNone/>
            </a:pPr>
            <a:r>
              <a:rPr lang="es-MX" sz="2400" b="0" dirty="0">
                <a:effectLst/>
                <a:latin typeface="Times New Roman" panose="02020603050405020304" pitchFamily="18" charset="0"/>
                <a:cs typeface="Times New Roman" panose="02020603050405020304" pitchFamily="18" charset="0"/>
              </a:rPr>
              <a:t>		En el Try se agrega el código a evaluar.</a:t>
            </a:r>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 catch (error){ </a:t>
            </a:r>
          </a:p>
          <a:p>
            <a:pPr marL="0" indent="0" algn="just">
              <a:buNone/>
            </a:pPr>
            <a:r>
              <a:rPr lang="en-US" sz="2400" b="0" dirty="0">
                <a:effectLst/>
                <a:latin typeface="Times New Roman" panose="02020603050405020304" pitchFamily="18" charset="0"/>
                <a:cs typeface="Times New Roman" panose="02020603050405020304" pitchFamily="18" charset="0"/>
              </a:rPr>
              <a:t>		</a:t>
            </a:r>
            <a:r>
              <a:rPr lang="es-MX" sz="2400" b="0" dirty="0">
                <a:effectLst/>
                <a:latin typeface="Times New Roman" panose="02020603050405020304" pitchFamily="18" charset="0"/>
                <a:cs typeface="Times New Roman" panose="02020603050405020304" pitchFamily="18" charset="0"/>
              </a:rPr>
              <a:t>Catch, captura cualquier error surgido o lanzado en el try.</a:t>
            </a:r>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 finally {</a:t>
            </a:r>
          </a:p>
          <a:p>
            <a:pPr marL="0" indent="0" algn="just">
              <a:buNone/>
            </a:pPr>
            <a:r>
              <a:rPr lang="es-MX" sz="2400" b="0" dirty="0">
                <a:effectLst/>
                <a:latin typeface="Times New Roman" panose="02020603050405020304" pitchFamily="18" charset="0"/>
                <a:cs typeface="Times New Roman" panose="02020603050405020304" pitchFamily="18" charset="0"/>
              </a:rPr>
              <a:t>		El bloque </a:t>
            </a:r>
            <a:r>
              <a:rPr lang="es-MX" sz="2400" b="0" dirty="0" err="1">
                <a:effectLst/>
                <a:latin typeface="Times New Roman" panose="02020603050405020304" pitchFamily="18" charset="0"/>
                <a:cs typeface="Times New Roman" panose="02020603050405020304" pitchFamily="18" charset="0"/>
              </a:rPr>
              <a:t>finally</a:t>
            </a:r>
            <a:r>
              <a:rPr lang="es-MX" sz="2400" b="0" dirty="0">
                <a:effectLst/>
                <a:latin typeface="Times New Roman" panose="02020603050405020304" pitchFamily="18" charset="0"/>
                <a:cs typeface="Times New Roman" panose="02020603050405020304" pitchFamily="18" charset="0"/>
              </a:rPr>
              <a:t> se ejecutará siempre al final de un bloque. </a:t>
            </a:r>
          </a:p>
          <a:p>
            <a:pPr marL="0" indent="0" algn="just">
              <a:buNone/>
            </a:pPr>
            <a:endParaRPr lang="es-MX" sz="2400" b="0" dirty="0">
              <a:effectLst/>
              <a:latin typeface="Times New Roman" panose="02020603050405020304" pitchFamily="18" charset="0"/>
              <a:cs typeface="Times New Roman" panose="02020603050405020304" pitchFamily="18" charset="0"/>
            </a:endParaRPr>
          </a:p>
          <a:p>
            <a:pPr algn="just"/>
            <a:r>
              <a:rPr lang="es-MX" sz="2400" b="1" dirty="0">
                <a:effectLst/>
                <a:latin typeface="Times New Roman" panose="02020603050405020304" pitchFamily="18" charset="0"/>
                <a:cs typeface="Times New Roman" panose="02020603050405020304" pitchFamily="18" charset="0"/>
              </a:rPr>
              <a:t>try-catch</a:t>
            </a:r>
            <a:r>
              <a:rPr lang="en-US" sz="2400" b="1" dirty="0">
                <a:effectLst/>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rPr>
              <a:t>Es como un </a:t>
            </a:r>
            <a:r>
              <a:rPr lang="es-MX" sz="2400" dirty="0" err="1">
                <a:latin typeface="Times New Roman" panose="02020603050405020304" pitchFamily="18" charset="0"/>
                <a:cs typeface="Times New Roman" panose="02020603050405020304" pitchFamily="18" charset="0"/>
              </a:rPr>
              <a:t>if-else</a:t>
            </a:r>
            <a:r>
              <a:rPr lang="es-MX" sz="2400" dirty="0">
                <a:latin typeface="Times New Roman" panose="02020603050405020304" pitchFamily="18" charset="0"/>
                <a:cs typeface="Times New Roman" panose="02020603050405020304" pitchFamily="18" charset="0"/>
              </a:rPr>
              <a:t>, pero este evalúa si existe algún error enviando 		     cual es.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728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18274D8-6FFA-42C2-AF7A-2BAFC0DAD93B}"/>
              </a:ext>
            </a:extLst>
          </p:cNvPr>
          <p:cNvSpPr>
            <a:spLocks noGrp="1"/>
          </p:cNvSpPr>
          <p:nvPr>
            <p:ph idx="1"/>
          </p:nvPr>
        </p:nvSpPr>
        <p:spPr>
          <a:xfrm>
            <a:off x="357810" y="251792"/>
            <a:ext cx="9692044" cy="5996608"/>
          </a:xfrm>
        </p:spPr>
        <p:txBody>
          <a:bodyPr>
            <a:normAutofit/>
          </a:bodyPr>
          <a:lstStyle/>
          <a:p>
            <a:pPr algn="just"/>
            <a:r>
              <a:rPr lang="es-MX" sz="2400" dirty="0">
                <a:latin typeface="Times New Roman" panose="02020603050405020304" pitchFamily="18" charset="0"/>
                <a:cs typeface="Times New Roman" panose="02020603050405020304" pitchFamily="18" charset="0"/>
              </a:rPr>
              <a:t>En el siguiente código se indica como personalizar nuestros errores.</a:t>
            </a:r>
          </a:p>
          <a:p>
            <a:pPr algn="just"/>
            <a:r>
              <a:rPr lang="es-MX" sz="2400" dirty="0">
                <a:latin typeface="Times New Roman" panose="02020603050405020304" pitchFamily="18" charset="0"/>
                <a:cs typeface="Times New Roman" panose="02020603050405020304" pitchFamily="18" charset="0"/>
              </a:rPr>
              <a:t>Todo esto es posible con la palabra (</a:t>
            </a:r>
            <a:r>
              <a:rPr lang="es-MX" sz="2400" dirty="0" err="1">
                <a:latin typeface="Times New Roman" panose="02020603050405020304" pitchFamily="18" charset="0"/>
                <a:cs typeface="Times New Roman" panose="02020603050405020304" pitchFamily="18" charset="0"/>
              </a:rPr>
              <a:t>throw</a:t>
            </a:r>
            <a:r>
              <a:rPr lang="es-MX" sz="2400" dirty="0">
                <a:latin typeface="Times New Roman" panose="02020603050405020304" pitchFamily="18" charset="0"/>
                <a:cs typeface="Times New Roman" panose="02020603050405020304" pitchFamily="18" charset="0"/>
              </a:rPr>
              <a:t>).</a:t>
            </a: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r>
              <a:rPr lang="es-MX" sz="2400" b="0" i="0" dirty="0">
                <a:effectLst/>
                <a:latin typeface="Times New Roman" panose="02020603050405020304" pitchFamily="18" charset="0"/>
                <a:cs typeface="Times New Roman" panose="02020603050405020304" pitchFamily="18" charset="0"/>
              </a:rPr>
              <a:t>Utilice la sentencia (</a:t>
            </a:r>
            <a:r>
              <a:rPr lang="es-MX" sz="2400" b="0" i="0" dirty="0" err="1">
                <a:effectLst/>
                <a:latin typeface="Times New Roman" panose="02020603050405020304" pitchFamily="18" charset="0"/>
                <a:cs typeface="Times New Roman" panose="02020603050405020304" pitchFamily="18" charset="0"/>
              </a:rPr>
              <a:t>throw</a:t>
            </a:r>
            <a:r>
              <a:rPr lang="es-MX" sz="2400" b="0" i="0" dirty="0">
                <a:effectLst/>
                <a:latin typeface="Times New Roman" panose="02020603050405020304" pitchFamily="18" charset="0"/>
                <a:cs typeface="Times New Roman" panose="02020603050405020304" pitchFamily="18" charset="0"/>
              </a:rPr>
              <a:t>) para lanzar una excepción. Cuando lanza una (excepción), expresión especifica el valor de la excepción. Cada uno de los siguientes ejemplos lanza una excepción:</a:t>
            </a:r>
            <a:endParaRPr lang="es-MX" sz="2400" dirty="0">
              <a:latin typeface="Times New Roman" panose="02020603050405020304" pitchFamily="18" charset="0"/>
              <a:cs typeface="Times New Roman" panose="02020603050405020304" pitchFamily="18" charset="0"/>
            </a:endParaRPr>
          </a:p>
        </p:txBody>
      </p:sp>
      <p:pic>
        <p:nvPicPr>
          <p:cNvPr id="9" name="Imagen 8">
            <a:extLst>
              <a:ext uri="{FF2B5EF4-FFF2-40B4-BE49-F238E27FC236}">
                <a16:creationId xmlns:a16="http://schemas.microsoft.com/office/drawing/2014/main" id="{76DB98F5-B481-4D9C-A987-D04665C65EDC}"/>
              </a:ext>
            </a:extLst>
          </p:cNvPr>
          <p:cNvPicPr>
            <a:picLocks noChangeAspect="1"/>
          </p:cNvPicPr>
          <p:nvPr/>
        </p:nvPicPr>
        <p:blipFill>
          <a:blip r:embed="rId2"/>
          <a:stretch>
            <a:fillRect/>
          </a:stretch>
        </p:blipFill>
        <p:spPr>
          <a:xfrm>
            <a:off x="357810" y="1342455"/>
            <a:ext cx="6514272" cy="2297803"/>
          </a:xfrm>
          <a:prstGeom prst="rect">
            <a:avLst/>
          </a:prstGeom>
        </p:spPr>
      </p:pic>
      <p:pic>
        <p:nvPicPr>
          <p:cNvPr id="11" name="Imagen 10">
            <a:extLst>
              <a:ext uri="{FF2B5EF4-FFF2-40B4-BE49-F238E27FC236}">
                <a16:creationId xmlns:a16="http://schemas.microsoft.com/office/drawing/2014/main" id="{02F6C637-AAE9-401A-9EC5-E09D014D0258}"/>
              </a:ext>
            </a:extLst>
          </p:cNvPr>
          <p:cNvPicPr>
            <a:picLocks noChangeAspect="1"/>
          </p:cNvPicPr>
          <p:nvPr/>
        </p:nvPicPr>
        <p:blipFill>
          <a:blip r:embed="rId3"/>
          <a:stretch>
            <a:fillRect/>
          </a:stretch>
        </p:blipFill>
        <p:spPr>
          <a:xfrm>
            <a:off x="7207281" y="1753998"/>
            <a:ext cx="4431459" cy="520563"/>
          </a:xfrm>
          <a:prstGeom prst="rect">
            <a:avLst/>
          </a:prstGeom>
        </p:spPr>
      </p:pic>
      <p:pic>
        <p:nvPicPr>
          <p:cNvPr id="16" name="Imagen 15">
            <a:extLst>
              <a:ext uri="{FF2B5EF4-FFF2-40B4-BE49-F238E27FC236}">
                <a16:creationId xmlns:a16="http://schemas.microsoft.com/office/drawing/2014/main" id="{C2A5B2C1-6966-4742-B13A-641D131DD149}"/>
              </a:ext>
            </a:extLst>
          </p:cNvPr>
          <p:cNvPicPr>
            <a:picLocks noChangeAspect="1"/>
          </p:cNvPicPr>
          <p:nvPr/>
        </p:nvPicPr>
        <p:blipFill>
          <a:blip r:embed="rId4"/>
          <a:stretch>
            <a:fillRect/>
          </a:stretch>
        </p:blipFill>
        <p:spPr>
          <a:xfrm>
            <a:off x="2462255" y="5388937"/>
            <a:ext cx="7587599" cy="992770"/>
          </a:xfrm>
          <a:prstGeom prst="rect">
            <a:avLst/>
          </a:prstGeom>
        </p:spPr>
      </p:pic>
    </p:spTree>
    <p:extLst>
      <p:ext uri="{BB962C8B-B14F-4D97-AF65-F5344CB8AC3E}">
        <p14:creationId xmlns:p14="http://schemas.microsoft.com/office/powerpoint/2010/main" val="3424186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EE85FC-0999-4650-A4AD-41695EDF96F6}"/>
              </a:ext>
            </a:extLst>
          </p:cNvPr>
          <p:cNvSpPr>
            <a:spLocks noGrp="1"/>
          </p:cNvSpPr>
          <p:nvPr>
            <p:ph type="title"/>
          </p:nvPr>
        </p:nvSpPr>
        <p:spPr>
          <a:xfrm>
            <a:off x="883719" y="0"/>
            <a:ext cx="9404723" cy="1400530"/>
          </a:xfrm>
        </p:spPr>
        <p:txBody>
          <a:bodyPr/>
          <a:lstStyle/>
          <a:p>
            <a:pPr algn="ctr"/>
            <a:r>
              <a:rPr lang="es-MX" sz="4400" b="1" i="0" dirty="0">
                <a:solidFill>
                  <a:schemeClr val="tx1"/>
                </a:solidFill>
                <a:effectLst/>
                <a:latin typeface="Times New Roman" panose="02020603050405020304" pitchFamily="18" charset="0"/>
                <a:cs typeface="Times New Roman" panose="02020603050405020304" pitchFamily="18" charset="0"/>
              </a:rPr>
              <a:t>17. break &amp; continue</a:t>
            </a:r>
            <a:br>
              <a:rPr lang="es-MX" b="0" i="0" dirty="0">
                <a:effectLst/>
                <a:latin typeface="Roboto" panose="02000000000000000000" pitchFamily="2" charset="0"/>
              </a:rPr>
            </a:br>
            <a:endParaRPr lang="es-MX" dirty="0"/>
          </a:p>
        </p:txBody>
      </p:sp>
      <p:sp>
        <p:nvSpPr>
          <p:cNvPr id="3" name="Marcador de contenido 2">
            <a:extLst>
              <a:ext uri="{FF2B5EF4-FFF2-40B4-BE49-F238E27FC236}">
                <a16:creationId xmlns:a16="http://schemas.microsoft.com/office/drawing/2014/main" id="{CA7576BE-EC3B-47DB-B0EF-3E5D56E5EDCE}"/>
              </a:ext>
            </a:extLst>
          </p:cNvPr>
          <p:cNvSpPr>
            <a:spLocks noGrp="1"/>
          </p:cNvSpPr>
          <p:nvPr>
            <p:ph idx="1"/>
          </p:nvPr>
        </p:nvSpPr>
        <p:spPr>
          <a:xfrm>
            <a:off x="364311" y="811903"/>
            <a:ext cx="11463378" cy="4195481"/>
          </a:xfrm>
        </p:spPr>
        <p:txBody>
          <a:bodyPr>
            <a:normAutofit/>
          </a:bodyPr>
          <a:lstStyle/>
          <a:p>
            <a:pPr algn="just"/>
            <a:r>
              <a:rPr lang="es-MX" sz="2400" dirty="0">
                <a:latin typeface="Times New Roman" panose="02020603050405020304" pitchFamily="18" charset="0"/>
                <a:cs typeface="Times New Roman" panose="02020603050405020304" pitchFamily="18" charset="0"/>
              </a:rPr>
              <a:t>Nos ayudan a controlar un poco las estructuras de control, en </a:t>
            </a:r>
            <a:r>
              <a:rPr lang="es-MX" sz="2400" dirty="0" err="1">
                <a:latin typeface="Times New Roman" panose="02020603050405020304" pitchFamily="18" charset="0"/>
                <a:cs typeface="Times New Roman" panose="02020603050405020304" pitchFamily="18" charset="0"/>
              </a:rPr>
              <a:t>loops</a:t>
            </a:r>
            <a:r>
              <a:rPr lang="es-MX" sz="2400" dirty="0">
                <a:latin typeface="Times New Roman" panose="02020603050405020304" pitchFamily="18" charset="0"/>
                <a:cs typeface="Times New Roman" panose="02020603050405020304" pitchFamily="18" charset="0"/>
              </a:rPr>
              <a:t>, etc.</a:t>
            </a:r>
          </a:p>
          <a:p>
            <a:pPr algn="just"/>
            <a:r>
              <a:rPr lang="es-MX" sz="2400" b="1" dirty="0">
                <a:latin typeface="Times New Roman" panose="02020603050405020304" pitchFamily="18" charset="0"/>
                <a:cs typeface="Times New Roman" panose="02020603050405020304" pitchFamily="18" charset="0"/>
              </a:rPr>
              <a:t>break: </a:t>
            </a:r>
            <a:r>
              <a:rPr lang="es-MX" sz="2400" dirty="0">
                <a:latin typeface="Times New Roman" panose="02020603050405020304" pitchFamily="18" charset="0"/>
                <a:cs typeface="Times New Roman" panose="02020603050405020304" pitchFamily="18" charset="0"/>
              </a:rPr>
              <a:t>(Rotura) </a:t>
            </a:r>
            <a:r>
              <a:rPr lang="es-MX" sz="2400" dirty="0">
                <a:latin typeface="Times New Roman" panose="02020603050405020304" pitchFamily="18" charset="0"/>
                <a:cs typeface="Times New Roman" panose="02020603050405020304" pitchFamily="18" charset="0"/>
                <a:sym typeface="Wingdings" panose="05000000000000000000" pitchFamily="2" charset="2"/>
              </a:rPr>
              <a:t> Termina, sale del bucle y transfiere control a la siguiente sentencia. (break;)</a:t>
            </a:r>
            <a:endParaRPr lang="es-MX" sz="2400" dirty="0">
              <a:latin typeface="Times New Roman" panose="02020603050405020304" pitchFamily="18" charset="0"/>
              <a:cs typeface="Times New Roman" panose="02020603050405020304" pitchFamily="18" charset="0"/>
            </a:endParaRPr>
          </a:p>
          <a:p>
            <a:pPr algn="just"/>
            <a:r>
              <a:rPr lang="es-MX" sz="2400" b="1" dirty="0" err="1">
                <a:latin typeface="Times New Roman" panose="02020603050405020304" pitchFamily="18" charset="0"/>
                <a:cs typeface="Times New Roman" panose="02020603050405020304" pitchFamily="18" charset="0"/>
              </a:rPr>
              <a:t>continue</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(continuar) </a:t>
            </a:r>
            <a:r>
              <a:rPr lang="es-MX" sz="2400" dirty="0">
                <a:latin typeface="Times New Roman" panose="02020603050405020304" pitchFamily="18" charset="0"/>
                <a:cs typeface="Times New Roman" panose="02020603050405020304" pitchFamily="18" charset="0"/>
                <a:sym typeface="Wingdings" panose="05000000000000000000" pitchFamily="2" charset="2"/>
              </a:rPr>
              <a:t> Permite que continúe la función después de cumplir la condición. (</a:t>
            </a:r>
            <a:r>
              <a:rPr lang="es-MX" sz="2400" dirty="0" err="1">
                <a:latin typeface="Times New Roman" panose="02020603050405020304" pitchFamily="18" charset="0"/>
                <a:cs typeface="Times New Roman" panose="02020603050405020304" pitchFamily="18" charset="0"/>
                <a:sym typeface="Wingdings" panose="05000000000000000000" pitchFamily="2" charset="2"/>
              </a:rPr>
              <a:t>continue</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p>
          <a:p>
            <a:pPr algn="just"/>
            <a:r>
              <a:rPr lang="es-MX" sz="2400" dirty="0" err="1">
                <a:latin typeface="Times New Roman" panose="02020603050405020304" pitchFamily="18" charset="0"/>
                <a:cs typeface="Times New Roman" panose="02020603050405020304" pitchFamily="18" charset="0"/>
                <a:sym typeface="Wingdings" panose="05000000000000000000" pitchFamily="2" charset="2"/>
              </a:rPr>
              <a:t>debugger</a:t>
            </a:r>
            <a:r>
              <a:rPr lang="es-MX" sz="2400" dirty="0">
                <a:latin typeface="Times New Roman" panose="02020603050405020304" pitchFamily="18" charset="0"/>
                <a:cs typeface="Times New Roman" panose="02020603050405020304" pitchFamily="18" charset="0"/>
                <a:sym typeface="Wingdings" panose="05000000000000000000" pitchFamily="2" charset="2"/>
              </a:rPr>
              <a:t>:  Depura el código, mas común para pruebas. Para visualizarlo paso a paso.</a:t>
            </a:r>
            <a:endParaRPr lang="es-MX" sz="2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3E1125DC-CD67-4D59-A674-8E5F72E57231}"/>
              </a:ext>
            </a:extLst>
          </p:cNvPr>
          <p:cNvPicPr>
            <a:picLocks noChangeAspect="1"/>
          </p:cNvPicPr>
          <p:nvPr/>
        </p:nvPicPr>
        <p:blipFill>
          <a:blip r:embed="rId2"/>
          <a:stretch>
            <a:fillRect/>
          </a:stretch>
        </p:blipFill>
        <p:spPr>
          <a:xfrm>
            <a:off x="0" y="3616882"/>
            <a:ext cx="4857336" cy="3287174"/>
          </a:xfrm>
          <a:prstGeom prst="rect">
            <a:avLst/>
          </a:prstGeom>
        </p:spPr>
      </p:pic>
      <p:pic>
        <p:nvPicPr>
          <p:cNvPr id="7" name="Imagen 6">
            <a:extLst>
              <a:ext uri="{FF2B5EF4-FFF2-40B4-BE49-F238E27FC236}">
                <a16:creationId xmlns:a16="http://schemas.microsoft.com/office/drawing/2014/main" id="{8D4D8950-89D3-4463-888F-03CD8CED888D}"/>
              </a:ext>
            </a:extLst>
          </p:cNvPr>
          <p:cNvPicPr>
            <a:picLocks noChangeAspect="1"/>
          </p:cNvPicPr>
          <p:nvPr/>
        </p:nvPicPr>
        <p:blipFill>
          <a:blip r:embed="rId3"/>
          <a:stretch>
            <a:fillRect/>
          </a:stretch>
        </p:blipFill>
        <p:spPr>
          <a:xfrm>
            <a:off x="5375199" y="3616882"/>
            <a:ext cx="390773" cy="3241118"/>
          </a:xfrm>
          <a:prstGeom prst="rect">
            <a:avLst/>
          </a:prstGeom>
        </p:spPr>
      </p:pic>
      <p:sp>
        <p:nvSpPr>
          <p:cNvPr id="14" name="CuadroTexto 13">
            <a:extLst>
              <a:ext uri="{FF2B5EF4-FFF2-40B4-BE49-F238E27FC236}">
                <a16:creationId xmlns:a16="http://schemas.microsoft.com/office/drawing/2014/main" id="{7B6D66AB-A6C1-45CA-BAD9-8E21F50CB297}"/>
              </a:ext>
            </a:extLst>
          </p:cNvPr>
          <p:cNvSpPr txBox="1"/>
          <p:nvPr/>
        </p:nvSpPr>
        <p:spPr>
          <a:xfrm>
            <a:off x="6281530" y="4118157"/>
            <a:ext cx="5261237" cy="707886"/>
          </a:xfrm>
          <a:prstGeom prst="rect">
            <a:avLst/>
          </a:prstGeom>
          <a:noFill/>
        </p:spPr>
        <p:txBody>
          <a:bodyPr wrap="square" rtlCol="0">
            <a:spAutoFit/>
          </a:bodyPr>
          <a:lstStyle/>
          <a:p>
            <a:pPr algn="just"/>
            <a:r>
              <a:rPr lang="es-MX" sz="2000" dirty="0">
                <a:latin typeface="Times New Roman" panose="02020603050405020304" pitchFamily="18" charset="0"/>
                <a:cs typeface="Times New Roman" panose="02020603050405020304" pitchFamily="18" charset="0"/>
              </a:rPr>
              <a:t>El break hace que al cumplirse la condición termine y salte a la siguiente sentencia.</a:t>
            </a:r>
          </a:p>
        </p:txBody>
      </p:sp>
      <p:sp>
        <p:nvSpPr>
          <p:cNvPr id="15" name="CuadroTexto 14">
            <a:extLst>
              <a:ext uri="{FF2B5EF4-FFF2-40B4-BE49-F238E27FC236}">
                <a16:creationId xmlns:a16="http://schemas.microsoft.com/office/drawing/2014/main" id="{8C742EDC-1AD1-4F42-8C09-4CB0B8E281E8}"/>
              </a:ext>
            </a:extLst>
          </p:cNvPr>
          <p:cNvSpPr txBox="1"/>
          <p:nvPr/>
        </p:nvSpPr>
        <p:spPr>
          <a:xfrm>
            <a:off x="6453810" y="5741121"/>
            <a:ext cx="5168346" cy="707886"/>
          </a:xfrm>
          <a:prstGeom prst="rect">
            <a:avLst/>
          </a:prstGeom>
          <a:noFill/>
        </p:spPr>
        <p:txBody>
          <a:bodyPr wrap="square" rtlCol="0">
            <a:spAutoFit/>
          </a:bodyPr>
          <a:lstStyle/>
          <a:p>
            <a:pPr algn="just"/>
            <a:r>
              <a:rPr lang="es-MX" sz="2000" dirty="0">
                <a:latin typeface="Times New Roman" panose="02020603050405020304" pitchFamily="18" charset="0"/>
                <a:cs typeface="Times New Roman" panose="02020603050405020304" pitchFamily="18" charset="0"/>
              </a:rPr>
              <a:t>El continue hace que al cumplirse la condición siga con el código normal.</a:t>
            </a:r>
          </a:p>
        </p:txBody>
      </p:sp>
    </p:spTree>
    <p:extLst>
      <p:ext uri="{BB962C8B-B14F-4D97-AF65-F5344CB8AC3E}">
        <p14:creationId xmlns:p14="http://schemas.microsoft.com/office/powerpoint/2010/main" val="2112090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840396-A3B7-4014-8B39-967570A02B57}"/>
              </a:ext>
            </a:extLst>
          </p:cNvPr>
          <p:cNvSpPr>
            <a:spLocks noGrp="1"/>
          </p:cNvSpPr>
          <p:nvPr>
            <p:ph type="title"/>
          </p:nvPr>
        </p:nvSpPr>
        <p:spPr/>
        <p:txBody>
          <a:bodyPr/>
          <a:lstStyle/>
          <a:p>
            <a:pPr algn="r"/>
            <a:r>
              <a:rPr lang="es-MX" b="1" i="1" dirty="0">
                <a:solidFill>
                  <a:schemeClr val="tx1"/>
                </a:solidFill>
                <a:effectLst/>
                <a:latin typeface="Times New Roman" panose="02020603050405020304" pitchFamily="18" charset="0"/>
                <a:cs typeface="Times New Roman" panose="02020603050405020304" pitchFamily="18" charset="0"/>
              </a:rPr>
              <a:t>JavaScript</a:t>
            </a:r>
            <a:r>
              <a:rPr lang="es-MX" b="1" i="0" dirty="0">
                <a:solidFill>
                  <a:schemeClr val="tx1"/>
                </a:solidFill>
                <a:effectLst/>
                <a:latin typeface="Times New Roman" panose="02020603050405020304" pitchFamily="18" charset="0"/>
                <a:cs typeface="Times New Roman" panose="02020603050405020304" pitchFamily="18" charset="0"/>
              </a:rPr>
              <a:t> NO es </a:t>
            </a:r>
            <a:r>
              <a:rPr lang="es-MX" b="1" i="1" dirty="0">
                <a:solidFill>
                  <a:schemeClr val="tx1"/>
                </a:solidFill>
                <a:effectLst/>
                <a:latin typeface="Times New Roman" panose="02020603050405020304" pitchFamily="18" charset="0"/>
                <a:cs typeface="Times New Roman" panose="02020603050405020304" pitchFamily="18" charset="0"/>
              </a:rPr>
              <a:t>JAVA</a:t>
            </a:r>
            <a:br>
              <a:rPr lang="es-MX" b="1" i="0" dirty="0">
                <a:solidFill>
                  <a:srgbClr val="333333"/>
                </a:solidFill>
                <a:effectLst/>
                <a:latin typeface="Raleway"/>
              </a:rPr>
            </a:br>
            <a:endParaRPr lang="es-MX" dirty="0"/>
          </a:p>
        </p:txBody>
      </p:sp>
      <p:pic>
        <p:nvPicPr>
          <p:cNvPr id="1026" name="Picture 2" descr="Esto es JavaScript">
            <a:extLst>
              <a:ext uri="{FF2B5EF4-FFF2-40B4-BE49-F238E27FC236}">
                <a16:creationId xmlns:a16="http://schemas.microsoft.com/office/drawing/2014/main" id="{907F155F-7535-4EAB-9597-9EE5354B29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7674" y="1362117"/>
            <a:ext cx="5645426" cy="29761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Script vs JAVA">
            <a:extLst>
              <a:ext uri="{FF2B5EF4-FFF2-40B4-BE49-F238E27FC236}">
                <a16:creationId xmlns:a16="http://schemas.microsoft.com/office/drawing/2014/main" id="{B2500F49-A249-4FD6-A213-4CFBF1C9C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6574" y="3847106"/>
            <a:ext cx="5645426" cy="3010894"/>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8C436BD8-F195-4D9E-B048-3CC002644D95}"/>
              </a:ext>
            </a:extLst>
          </p:cNvPr>
          <p:cNvPicPr>
            <a:picLocks noChangeAspect="1"/>
          </p:cNvPicPr>
          <p:nvPr/>
        </p:nvPicPr>
        <p:blipFill>
          <a:blip r:embed="rId4"/>
          <a:stretch>
            <a:fillRect/>
          </a:stretch>
        </p:blipFill>
        <p:spPr>
          <a:xfrm>
            <a:off x="0" y="4495800"/>
            <a:ext cx="6200775" cy="2362200"/>
          </a:xfrm>
          <a:prstGeom prst="rect">
            <a:avLst/>
          </a:prstGeom>
        </p:spPr>
      </p:pic>
    </p:spTree>
    <p:extLst>
      <p:ext uri="{BB962C8B-B14F-4D97-AF65-F5344CB8AC3E}">
        <p14:creationId xmlns:p14="http://schemas.microsoft.com/office/powerpoint/2010/main" val="2370191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7490A05-C95E-434C-B748-2C7416A9CAF6}"/>
              </a:ext>
            </a:extLst>
          </p:cNvPr>
          <p:cNvSpPr>
            <a:spLocks noGrp="1"/>
          </p:cNvSpPr>
          <p:nvPr>
            <p:ph idx="1"/>
          </p:nvPr>
        </p:nvSpPr>
        <p:spPr>
          <a:xfrm>
            <a:off x="-1" y="4386261"/>
            <a:ext cx="12019723" cy="2471737"/>
          </a:xfrm>
        </p:spPr>
        <p:txBody>
          <a:bodyPr>
            <a:normAutofit lnSpcReduction="10000"/>
          </a:bodyPr>
          <a:lstStyle/>
          <a:p>
            <a:pPr algn="just"/>
            <a:r>
              <a:rPr lang="es-MX" sz="2400" dirty="0">
                <a:latin typeface="Times New Roman" panose="02020603050405020304" pitchFamily="18" charset="0"/>
                <a:cs typeface="Times New Roman" panose="02020603050405020304" pitchFamily="18" charset="0"/>
              </a:rPr>
              <a:t>En el siguiente programa utilizamos </a:t>
            </a:r>
            <a:r>
              <a:rPr lang="es-MX" sz="2400" b="1" dirty="0" err="1">
                <a:latin typeface="Times New Roman" panose="02020603050405020304" pitchFamily="18" charset="0"/>
                <a:cs typeface="Times New Roman" panose="02020603050405020304" pitchFamily="18" charset="0"/>
              </a:rPr>
              <a:t>debugger</a:t>
            </a:r>
            <a:r>
              <a:rPr lang="es-MX" sz="2400" dirty="0">
                <a:latin typeface="Times New Roman" panose="02020603050405020304" pitchFamily="18" charset="0"/>
                <a:cs typeface="Times New Roman" panose="02020603050405020304" pitchFamily="18" charset="0"/>
              </a:rPr>
              <a:t> para utilizar </a:t>
            </a:r>
            <a:r>
              <a:rPr lang="es-MX" sz="2400" dirty="0" err="1">
                <a:latin typeface="Times New Roman" panose="02020603050405020304" pitchFamily="18" charset="0"/>
                <a:cs typeface="Times New Roman" panose="02020603050405020304" pitchFamily="18" charset="0"/>
              </a:rPr>
              <a:t>sources</a:t>
            </a:r>
            <a:r>
              <a:rPr lang="es-MX" sz="2400" dirty="0">
                <a:latin typeface="Times New Roman" panose="02020603050405020304" pitchFamily="18" charset="0"/>
                <a:cs typeface="Times New Roman" panose="02020603050405020304" pitchFamily="18" charset="0"/>
              </a:rPr>
              <a:t> y de esta forma visualizar el comportamiento del programa paso a paso.</a:t>
            </a:r>
          </a:p>
          <a:p>
            <a:pPr algn="just"/>
            <a:r>
              <a:rPr lang="es-MX" sz="2400" dirty="0">
                <a:latin typeface="Times New Roman" panose="02020603050405020304" pitchFamily="18" charset="0"/>
                <a:cs typeface="Times New Roman" panose="02020603050405020304" pitchFamily="18" charset="0"/>
              </a:rPr>
              <a:t>El la primera condición al utilizar break, decimos que termine el programa cuando el contador sea igual a 5 y termine el programa.</a:t>
            </a:r>
          </a:p>
          <a:p>
            <a:pPr algn="just"/>
            <a:r>
              <a:rPr lang="es-MX" sz="2400" dirty="0">
                <a:latin typeface="Times New Roman" panose="02020603050405020304" pitchFamily="18" charset="0"/>
                <a:cs typeface="Times New Roman" panose="02020603050405020304" pitchFamily="18" charset="0"/>
              </a:rPr>
              <a:t>Con la segunda condición obtendremos el modulo de la variable contador y cada que esta sea igual a 0 la guardaremos en la otra variable llamada cuenta. El continue nos indica que al cumplirse la condición esta siga.</a:t>
            </a:r>
          </a:p>
          <a:p>
            <a:pPr algn="just"/>
            <a:endParaRPr lang="es-MX" sz="2400" dirty="0">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5751B9D6-8894-4643-A339-A559B88FC703}"/>
              </a:ext>
            </a:extLst>
          </p:cNvPr>
          <p:cNvPicPr>
            <a:picLocks noChangeAspect="1"/>
          </p:cNvPicPr>
          <p:nvPr/>
        </p:nvPicPr>
        <p:blipFill>
          <a:blip r:embed="rId2"/>
          <a:stretch>
            <a:fillRect/>
          </a:stretch>
        </p:blipFill>
        <p:spPr>
          <a:xfrm>
            <a:off x="5848351" y="1"/>
            <a:ext cx="6315237" cy="2935556"/>
          </a:xfrm>
          <a:prstGeom prst="rect">
            <a:avLst/>
          </a:prstGeom>
        </p:spPr>
      </p:pic>
      <p:pic>
        <p:nvPicPr>
          <p:cNvPr id="5" name="Imagen 4">
            <a:extLst>
              <a:ext uri="{FF2B5EF4-FFF2-40B4-BE49-F238E27FC236}">
                <a16:creationId xmlns:a16="http://schemas.microsoft.com/office/drawing/2014/main" id="{7137DCE5-7463-41EE-89E5-A8B160A2770B}"/>
              </a:ext>
            </a:extLst>
          </p:cNvPr>
          <p:cNvPicPr>
            <a:picLocks noChangeAspect="1"/>
          </p:cNvPicPr>
          <p:nvPr/>
        </p:nvPicPr>
        <p:blipFill>
          <a:blip r:embed="rId3"/>
          <a:stretch>
            <a:fillRect/>
          </a:stretch>
        </p:blipFill>
        <p:spPr>
          <a:xfrm>
            <a:off x="7647728" y="3429000"/>
            <a:ext cx="2917109" cy="427347"/>
          </a:xfrm>
          <a:prstGeom prst="rect">
            <a:avLst/>
          </a:prstGeom>
        </p:spPr>
      </p:pic>
      <p:pic>
        <p:nvPicPr>
          <p:cNvPr id="6" name="Imagen 5">
            <a:extLst>
              <a:ext uri="{FF2B5EF4-FFF2-40B4-BE49-F238E27FC236}">
                <a16:creationId xmlns:a16="http://schemas.microsoft.com/office/drawing/2014/main" id="{0C818BFA-1E6D-4964-8B52-625DDC4AFE69}"/>
              </a:ext>
            </a:extLst>
          </p:cNvPr>
          <p:cNvPicPr>
            <a:picLocks noChangeAspect="1"/>
          </p:cNvPicPr>
          <p:nvPr/>
        </p:nvPicPr>
        <p:blipFill>
          <a:blip r:embed="rId4"/>
          <a:stretch>
            <a:fillRect/>
          </a:stretch>
        </p:blipFill>
        <p:spPr>
          <a:xfrm>
            <a:off x="-1" y="0"/>
            <a:ext cx="5848351" cy="4386263"/>
          </a:xfrm>
          <a:prstGeom prst="rect">
            <a:avLst/>
          </a:prstGeom>
        </p:spPr>
      </p:pic>
    </p:spTree>
    <p:extLst>
      <p:ext uri="{BB962C8B-B14F-4D97-AF65-F5344CB8AC3E}">
        <p14:creationId xmlns:p14="http://schemas.microsoft.com/office/powerpoint/2010/main" val="419299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3636A5-BA68-4261-AEEB-DEADE3FF2D97}"/>
              </a:ext>
            </a:extLst>
          </p:cNvPr>
          <p:cNvSpPr>
            <a:spLocks noGrp="1"/>
          </p:cNvSpPr>
          <p:nvPr>
            <p:ph type="title"/>
          </p:nvPr>
        </p:nvSpPr>
        <p:spPr>
          <a:xfrm>
            <a:off x="786813" y="1"/>
            <a:ext cx="10515600" cy="1314110"/>
          </a:xfrm>
        </p:spPr>
        <p:txBody>
          <a:bodyPr/>
          <a:lstStyle/>
          <a:p>
            <a:pPr algn="ctr"/>
            <a:r>
              <a:rPr lang="es-MX" b="1" i="0" dirty="0">
                <a:solidFill>
                  <a:schemeClr val="tx1"/>
                </a:solidFill>
                <a:effectLst/>
                <a:latin typeface="Times New Roman" panose="02020603050405020304" pitchFamily="18" charset="0"/>
                <a:cs typeface="Times New Roman" panose="02020603050405020304" pitchFamily="18" charset="0"/>
              </a:rPr>
              <a:t>18. </a:t>
            </a:r>
            <a:r>
              <a:rPr lang="es-MX" b="1" i="0" dirty="0" err="1">
                <a:solidFill>
                  <a:schemeClr val="tx1"/>
                </a:solidFill>
                <a:effectLst/>
                <a:latin typeface="Times New Roman" panose="02020603050405020304" pitchFamily="18" charset="0"/>
                <a:cs typeface="Times New Roman" panose="02020603050405020304" pitchFamily="18" charset="0"/>
              </a:rPr>
              <a:t>Destructuración</a:t>
            </a:r>
            <a:br>
              <a:rPr lang="es-MX" b="0" i="0" dirty="0">
                <a:effectLst/>
                <a:latin typeface="Roboto" panose="02000000000000000000" pitchFamily="2" charset="0"/>
              </a:rPr>
            </a:br>
            <a:endParaRPr lang="es-MX" dirty="0"/>
          </a:p>
        </p:txBody>
      </p:sp>
      <p:sp>
        <p:nvSpPr>
          <p:cNvPr id="3" name="Marcador de contenido 2">
            <a:extLst>
              <a:ext uri="{FF2B5EF4-FFF2-40B4-BE49-F238E27FC236}">
                <a16:creationId xmlns:a16="http://schemas.microsoft.com/office/drawing/2014/main" id="{77E525AF-6289-4829-8AFE-C613638B2D01}"/>
              </a:ext>
            </a:extLst>
          </p:cNvPr>
          <p:cNvSpPr>
            <a:spLocks noGrp="1"/>
          </p:cNvSpPr>
          <p:nvPr>
            <p:ph idx="1"/>
          </p:nvPr>
        </p:nvSpPr>
        <p:spPr>
          <a:xfrm>
            <a:off x="454191" y="1012874"/>
            <a:ext cx="11091697" cy="5235526"/>
          </a:xfrm>
        </p:spPr>
        <p:txBody>
          <a:bodyPr/>
          <a:lstStyle/>
          <a:p>
            <a:r>
              <a:rPr lang="es-MX" dirty="0">
                <a:latin typeface="Times New Roman" panose="02020603050405020304" pitchFamily="18" charset="0"/>
                <a:cs typeface="Times New Roman" panose="02020603050405020304" pitchFamily="18" charset="0"/>
              </a:rPr>
              <a:t>Es una nueva forma de asignar valores sobre todo a arreglo y objetos.</a:t>
            </a:r>
          </a:p>
        </p:txBody>
      </p:sp>
      <p:pic>
        <p:nvPicPr>
          <p:cNvPr id="5" name="Imagen 4">
            <a:extLst>
              <a:ext uri="{FF2B5EF4-FFF2-40B4-BE49-F238E27FC236}">
                <a16:creationId xmlns:a16="http://schemas.microsoft.com/office/drawing/2014/main" id="{FBECDADA-FE33-454E-875D-F0C24834A4FD}"/>
              </a:ext>
            </a:extLst>
          </p:cNvPr>
          <p:cNvPicPr>
            <a:picLocks noChangeAspect="1"/>
          </p:cNvPicPr>
          <p:nvPr/>
        </p:nvPicPr>
        <p:blipFill>
          <a:blip r:embed="rId2"/>
          <a:stretch>
            <a:fillRect/>
          </a:stretch>
        </p:blipFill>
        <p:spPr>
          <a:xfrm>
            <a:off x="14067" y="1800732"/>
            <a:ext cx="3522610" cy="1793329"/>
          </a:xfrm>
          <a:prstGeom prst="rect">
            <a:avLst/>
          </a:prstGeom>
        </p:spPr>
      </p:pic>
      <p:pic>
        <p:nvPicPr>
          <p:cNvPr id="7" name="Imagen 6">
            <a:extLst>
              <a:ext uri="{FF2B5EF4-FFF2-40B4-BE49-F238E27FC236}">
                <a16:creationId xmlns:a16="http://schemas.microsoft.com/office/drawing/2014/main" id="{C7D9EAE0-4736-4D20-BD96-3312BB803E86}"/>
              </a:ext>
            </a:extLst>
          </p:cNvPr>
          <p:cNvPicPr>
            <a:picLocks noChangeAspect="1"/>
          </p:cNvPicPr>
          <p:nvPr/>
        </p:nvPicPr>
        <p:blipFill>
          <a:blip r:embed="rId3"/>
          <a:stretch>
            <a:fillRect/>
          </a:stretch>
        </p:blipFill>
        <p:spPr>
          <a:xfrm>
            <a:off x="11106" y="3568478"/>
            <a:ext cx="3595772" cy="879461"/>
          </a:xfrm>
          <a:prstGeom prst="rect">
            <a:avLst/>
          </a:prstGeom>
        </p:spPr>
      </p:pic>
      <p:pic>
        <p:nvPicPr>
          <p:cNvPr id="9" name="Imagen 8">
            <a:extLst>
              <a:ext uri="{FF2B5EF4-FFF2-40B4-BE49-F238E27FC236}">
                <a16:creationId xmlns:a16="http://schemas.microsoft.com/office/drawing/2014/main" id="{697F0F3D-5B7F-4937-9E99-897F377CDE89}"/>
              </a:ext>
            </a:extLst>
          </p:cNvPr>
          <p:cNvPicPr>
            <a:picLocks noChangeAspect="1"/>
          </p:cNvPicPr>
          <p:nvPr/>
        </p:nvPicPr>
        <p:blipFill>
          <a:blip r:embed="rId4"/>
          <a:stretch>
            <a:fillRect/>
          </a:stretch>
        </p:blipFill>
        <p:spPr>
          <a:xfrm>
            <a:off x="0" y="4839286"/>
            <a:ext cx="4824600" cy="2018714"/>
          </a:xfrm>
          <a:prstGeom prst="rect">
            <a:avLst/>
          </a:prstGeom>
        </p:spPr>
      </p:pic>
      <p:pic>
        <p:nvPicPr>
          <p:cNvPr id="11" name="Imagen 10">
            <a:extLst>
              <a:ext uri="{FF2B5EF4-FFF2-40B4-BE49-F238E27FC236}">
                <a16:creationId xmlns:a16="http://schemas.microsoft.com/office/drawing/2014/main" id="{E0DE0328-FDB7-4B51-8766-7E198FD77A5F}"/>
              </a:ext>
            </a:extLst>
          </p:cNvPr>
          <p:cNvPicPr>
            <a:picLocks noChangeAspect="1"/>
          </p:cNvPicPr>
          <p:nvPr/>
        </p:nvPicPr>
        <p:blipFill rotWithShape="1">
          <a:blip r:embed="rId5"/>
          <a:srcRect b="39059"/>
          <a:stretch/>
        </p:blipFill>
        <p:spPr>
          <a:xfrm>
            <a:off x="3959753" y="3433896"/>
            <a:ext cx="1822768" cy="686097"/>
          </a:xfrm>
          <a:prstGeom prst="rect">
            <a:avLst/>
          </a:prstGeom>
        </p:spPr>
      </p:pic>
      <p:sp>
        <p:nvSpPr>
          <p:cNvPr id="12" name="CuadroTexto 11">
            <a:extLst>
              <a:ext uri="{FF2B5EF4-FFF2-40B4-BE49-F238E27FC236}">
                <a16:creationId xmlns:a16="http://schemas.microsoft.com/office/drawing/2014/main" id="{10E98C05-DA38-46E9-A9CA-F737BE971F5A}"/>
              </a:ext>
            </a:extLst>
          </p:cNvPr>
          <p:cNvSpPr txBox="1"/>
          <p:nvPr/>
        </p:nvSpPr>
        <p:spPr>
          <a:xfrm>
            <a:off x="6462086" y="4752707"/>
            <a:ext cx="5275723" cy="1200329"/>
          </a:xfrm>
          <a:prstGeom prst="rect">
            <a:avLst/>
          </a:prstGeom>
          <a:noFill/>
        </p:spPr>
        <p:txBody>
          <a:bodyPr wrap="square" rtlCol="0">
            <a:spAutoFit/>
          </a:bodyPr>
          <a:lstStyle/>
          <a:p>
            <a:pPr algn="just"/>
            <a:r>
              <a:rPr lang="es-MX" sz="2400" dirty="0">
                <a:latin typeface="Times New Roman" panose="02020603050405020304" pitchFamily="18" charset="0"/>
                <a:cs typeface="Times New Roman" panose="02020603050405020304" pitchFamily="18" charset="0"/>
              </a:rPr>
              <a:t>La </a:t>
            </a:r>
            <a:r>
              <a:rPr lang="es-MX" sz="2400" dirty="0" err="1">
                <a:latin typeface="Times New Roman" panose="02020603050405020304" pitchFamily="18" charset="0"/>
                <a:cs typeface="Times New Roman" panose="02020603050405020304" pitchFamily="18" charset="0"/>
              </a:rPr>
              <a:t>destructuracion</a:t>
            </a:r>
            <a:r>
              <a:rPr lang="es-MX" sz="2400" dirty="0">
                <a:latin typeface="Times New Roman" panose="02020603050405020304" pitchFamily="18" charset="0"/>
                <a:cs typeface="Times New Roman" panose="02020603050405020304" pitchFamily="18" charset="0"/>
              </a:rPr>
              <a:t> es una forma mas fácil de asignar valores a los arreglo y objetos</a:t>
            </a:r>
          </a:p>
        </p:txBody>
      </p:sp>
      <p:pic>
        <p:nvPicPr>
          <p:cNvPr id="13" name="Imagen 12">
            <a:extLst>
              <a:ext uri="{FF2B5EF4-FFF2-40B4-BE49-F238E27FC236}">
                <a16:creationId xmlns:a16="http://schemas.microsoft.com/office/drawing/2014/main" id="{2337350D-BB60-4CFE-BE1E-2CA37CB82B0D}"/>
              </a:ext>
            </a:extLst>
          </p:cNvPr>
          <p:cNvPicPr>
            <a:picLocks noChangeAspect="1"/>
          </p:cNvPicPr>
          <p:nvPr/>
        </p:nvPicPr>
        <p:blipFill rotWithShape="1">
          <a:blip r:embed="rId5"/>
          <a:srcRect t="65643"/>
          <a:stretch/>
        </p:blipFill>
        <p:spPr>
          <a:xfrm>
            <a:off x="5088655" y="6166396"/>
            <a:ext cx="1822768" cy="386803"/>
          </a:xfrm>
          <a:prstGeom prst="rect">
            <a:avLst/>
          </a:prstGeom>
        </p:spPr>
      </p:pic>
    </p:spTree>
    <p:extLst>
      <p:ext uri="{BB962C8B-B14F-4D97-AF65-F5344CB8AC3E}">
        <p14:creationId xmlns:p14="http://schemas.microsoft.com/office/powerpoint/2010/main" val="2944255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3242A5-541D-4FE2-AFCB-064EDEFBE93C}"/>
              </a:ext>
            </a:extLst>
          </p:cNvPr>
          <p:cNvSpPr>
            <a:spLocks noGrp="1"/>
          </p:cNvSpPr>
          <p:nvPr>
            <p:ph type="title"/>
          </p:nvPr>
        </p:nvSpPr>
        <p:spPr>
          <a:xfrm>
            <a:off x="838200" y="-12315"/>
            <a:ext cx="10515600" cy="1325563"/>
          </a:xfrm>
        </p:spPr>
        <p:txBody>
          <a:bodyPr>
            <a:normAutofit/>
          </a:bodyPr>
          <a:lstStyle/>
          <a:p>
            <a:pPr algn="ctr"/>
            <a:r>
              <a:rPr lang="es-MX" sz="4400" b="1" i="0" dirty="0">
                <a:effectLst/>
                <a:latin typeface="Times New Roman" panose="02020603050405020304" pitchFamily="18" charset="0"/>
                <a:cs typeface="Times New Roman" panose="02020603050405020304" pitchFamily="18" charset="0"/>
              </a:rPr>
              <a:t>19. Objetos literales</a:t>
            </a:r>
            <a:br>
              <a:rPr lang="es-MX" b="0" i="0" dirty="0">
                <a:effectLst/>
                <a:latin typeface="Roboto" panose="02000000000000000000" pitchFamily="2" charset="0"/>
              </a:rPr>
            </a:br>
            <a:endParaRPr lang="es-MX" dirty="0"/>
          </a:p>
        </p:txBody>
      </p:sp>
      <p:sp>
        <p:nvSpPr>
          <p:cNvPr id="3" name="Marcador de contenido 2">
            <a:extLst>
              <a:ext uri="{FF2B5EF4-FFF2-40B4-BE49-F238E27FC236}">
                <a16:creationId xmlns:a16="http://schemas.microsoft.com/office/drawing/2014/main" id="{A16E3BD0-3BCB-4F49-B75B-B8CABFFF6A13}"/>
              </a:ext>
            </a:extLst>
          </p:cNvPr>
          <p:cNvSpPr>
            <a:spLocks noGrp="1"/>
          </p:cNvSpPr>
          <p:nvPr>
            <p:ph idx="1"/>
          </p:nvPr>
        </p:nvSpPr>
        <p:spPr>
          <a:xfrm>
            <a:off x="436341" y="1189689"/>
            <a:ext cx="9612531" cy="4745969"/>
          </a:xfrm>
        </p:spPr>
        <p:txBody>
          <a:bodyPr>
            <a:normAutofit/>
          </a:bodyPr>
          <a:lstStyle/>
          <a:p>
            <a:r>
              <a:rPr lang="es-MX" sz="2400" dirty="0">
                <a:latin typeface="Times New Roman" panose="02020603050405020304" pitchFamily="18" charset="0"/>
                <a:cs typeface="Times New Roman" panose="02020603050405020304" pitchFamily="18" charset="0"/>
              </a:rPr>
              <a:t>Una nueva forma de escribir atributos y métodos.</a:t>
            </a:r>
          </a:p>
        </p:txBody>
      </p:sp>
      <p:pic>
        <p:nvPicPr>
          <p:cNvPr id="5" name="Imagen 4">
            <a:extLst>
              <a:ext uri="{FF2B5EF4-FFF2-40B4-BE49-F238E27FC236}">
                <a16:creationId xmlns:a16="http://schemas.microsoft.com/office/drawing/2014/main" id="{C0716793-A914-4397-8069-DEFAE3FE9791}"/>
              </a:ext>
            </a:extLst>
          </p:cNvPr>
          <p:cNvPicPr>
            <a:picLocks noChangeAspect="1"/>
          </p:cNvPicPr>
          <p:nvPr/>
        </p:nvPicPr>
        <p:blipFill>
          <a:blip r:embed="rId2"/>
          <a:stretch>
            <a:fillRect/>
          </a:stretch>
        </p:blipFill>
        <p:spPr>
          <a:xfrm>
            <a:off x="369693" y="2594277"/>
            <a:ext cx="4109496" cy="3477266"/>
          </a:xfrm>
          <a:prstGeom prst="rect">
            <a:avLst/>
          </a:prstGeom>
        </p:spPr>
      </p:pic>
      <p:pic>
        <p:nvPicPr>
          <p:cNvPr id="7" name="Imagen 6">
            <a:extLst>
              <a:ext uri="{FF2B5EF4-FFF2-40B4-BE49-F238E27FC236}">
                <a16:creationId xmlns:a16="http://schemas.microsoft.com/office/drawing/2014/main" id="{6B2D3B6B-2509-4AD0-B1EB-7DEBEDDFC829}"/>
              </a:ext>
            </a:extLst>
          </p:cNvPr>
          <p:cNvPicPr>
            <a:picLocks noChangeAspect="1"/>
          </p:cNvPicPr>
          <p:nvPr/>
        </p:nvPicPr>
        <p:blipFill>
          <a:blip r:embed="rId3"/>
          <a:stretch>
            <a:fillRect/>
          </a:stretch>
        </p:blipFill>
        <p:spPr>
          <a:xfrm>
            <a:off x="7438149" y="2605230"/>
            <a:ext cx="4560617" cy="2808591"/>
          </a:xfrm>
          <a:prstGeom prst="rect">
            <a:avLst/>
          </a:prstGeom>
        </p:spPr>
      </p:pic>
      <p:pic>
        <p:nvPicPr>
          <p:cNvPr id="9" name="Imagen 8">
            <a:extLst>
              <a:ext uri="{FF2B5EF4-FFF2-40B4-BE49-F238E27FC236}">
                <a16:creationId xmlns:a16="http://schemas.microsoft.com/office/drawing/2014/main" id="{09FE95FE-3EE0-4D63-9245-D8C5844289F5}"/>
              </a:ext>
            </a:extLst>
          </p:cNvPr>
          <p:cNvPicPr>
            <a:picLocks noChangeAspect="1"/>
          </p:cNvPicPr>
          <p:nvPr/>
        </p:nvPicPr>
        <p:blipFill>
          <a:blip r:embed="rId4"/>
          <a:stretch>
            <a:fillRect/>
          </a:stretch>
        </p:blipFill>
        <p:spPr>
          <a:xfrm>
            <a:off x="369693" y="6159444"/>
            <a:ext cx="3619925" cy="567302"/>
          </a:xfrm>
          <a:prstGeom prst="rect">
            <a:avLst/>
          </a:prstGeom>
        </p:spPr>
      </p:pic>
      <p:pic>
        <p:nvPicPr>
          <p:cNvPr id="11" name="Imagen 10">
            <a:extLst>
              <a:ext uri="{FF2B5EF4-FFF2-40B4-BE49-F238E27FC236}">
                <a16:creationId xmlns:a16="http://schemas.microsoft.com/office/drawing/2014/main" id="{83534661-681F-49F9-8FA7-A1B03D7A6A94}"/>
              </a:ext>
            </a:extLst>
          </p:cNvPr>
          <p:cNvPicPr>
            <a:picLocks noChangeAspect="1"/>
          </p:cNvPicPr>
          <p:nvPr/>
        </p:nvPicPr>
        <p:blipFill>
          <a:blip r:embed="rId5"/>
          <a:stretch>
            <a:fillRect/>
          </a:stretch>
        </p:blipFill>
        <p:spPr>
          <a:xfrm>
            <a:off x="6181813" y="5723674"/>
            <a:ext cx="5816953" cy="649609"/>
          </a:xfrm>
          <a:prstGeom prst="rect">
            <a:avLst/>
          </a:prstGeom>
        </p:spPr>
      </p:pic>
      <p:sp>
        <p:nvSpPr>
          <p:cNvPr id="12" name="CuadroTexto 11">
            <a:extLst>
              <a:ext uri="{FF2B5EF4-FFF2-40B4-BE49-F238E27FC236}">
                <a16:creationId xmlns:a16="http://schemas.microsoft.com/office/drawing/2014/main" id="{032E8FCA-01B1-4B66-9394-DC029BDC64C6}"/>
              </a:ext>
            </a:extLst>
          </p:cNvPr>
          <p:cNvSpPr txBox="1"/>
          <p:nvPr/>
        </p:nvSpPr>
        <p:spPr>
          <a:xfrm>
            <a:off x="1155596" y="1925819"/>
            <a:ext cx="2537690" cy="461665"/>
          </a:xfrm>
          <a:prstGeom prst="rect">
            <a:avLst/>
          </a:prstGeom>
          <a:noFill/>
        </p:spPr>
        <p:txBody>
          <a:bodyPr wrap="square" rtlCol="0">
            <a:spAutoFit/>
          </a:bodyPr>
          <a:lstStyle/>
          <a:p>
            <a:pPr algn="ctr"/>
            <a:r>
              <a:rPr lang="es-MX" sz="2400" b="1" dirty="0">
                <a:latin typeface="Times New Roman" panose="02020603050405020304" pitchFamily="18" charset="0"/>
                <a:cs typeface="Times New Roman" panose="02020603050405020304" pitchFamily="18" charset="0"/>
              </a:rPr>
              <a:t>Forma Común</a:t>
            </a:r>
          </a:p>
        </p:txBody>
      </p:sp>
      <p:sp>
        <p:nvSpPr>
          <p:cNvPr id="13" name="CuadroTexto 12">
            <a:extLst>
              <a:ext uri="{FF2B5EF4-FFF2-40B4-BE49-F238E27FC236}">
                <a16:creationId xmlns:a16="http://schemas.microsoft.com/office/drawing/2014/main" id="{212B49D8-6D50-4012-B23A-71DA1D238F21}"/>
              </a:ext>
            </a:extLst>
          </p:cNvPr>
          <p:cNvSpPr txBox="1"/>
          <p:nvPr/>
        </p:nvSpPr>
        <p:spPr>
          <a:xfrm>
            <a:off x="8633997" y="1925818"/>
            <a:ext cx="2067339" cy="461665"/>
          </a:xfrm>
          <a:prstGeom prst="rect">
            <a:avLst/>
          </a:prstGeom>
          <a:noFill/>
        </p:spPr>
        <p:txBody>
          <a:bodyPr wrap="square" rtlCol="0">
            <a:spAutoFit/>
          </a:bodyPr>
          <a:lstStyle/>
          <a:p>
            <a:pPr algn="ctr"/>
            <a:r>
              <a:rPr lang="es-MX" sz="2400" b="1" dirty="0">
                <a:latin typeface="Times New Roman" panose="02020603050405020304" pitchFamily="18" charset="0"/>
                <a:cs typeface="Times New Roman" panose="02020603050405020304" pitchFamily="18" charset="0"/>
              </a:rPr>
              <a:t>Nueva Forma</a:t>
            </a:r>
          </a:p>
        </p:txBody>
      </p:sp>
      <p:sp>
        <p:nvSpPr>
          <p:cNvPr id="4" name="CuadroTexto 3">
            <a:extLst>
              <a:ext uri="{FF2B5EF4-FFF2-40B4-BE49-F238E27FC236}">
                <a16:creationId xmlns:a16="http://schemas.microsoft.com/office/drawing/2014/main" id="{85628B21-8D02-4EB5-BA58-2701AE0A62DF}"/>
              </a:ext>
            </a:extLst>
          </p:cNvPr>
          <p:cNvSpPr txBox="1"/>
          <p:nvPr/>
        </p:nvSpPr>
        <p:spPr>
          <a:xfrm>
            <a:off x="4753852" y="3164023"/>
            <a:ext cx="2396476" cy="1938992"/>
          </a:xfrm>
          <a:prstGeom prst="rect">
            <a:avLst/>
          </a:prstGeom>
          <a:noFill/>
        </p:spPr>
        <p:txBody>
          <a:bodyPr wrap="square" rtlCol="0">
            <a:spAutoFit/>
          </a:bodyPr>
          <a:lstStyle/>
          <a:p>
            <a:r>
              <a:rPr lang="es-MX" sz="2400" dirty="0">
                <a:latin typeface="Times New Roman" panose="02020603050405020304" pitchFamily="18" charset="0"/>
                <a:ea typeface="Tahoma" panose="020B0604030504040204" pitchFamily="34" charset="0"/>
                <a:cs typeface="Times New Roman" panose="02020603050405020304" pitchFamily="18" charset="0"/>
              </a:rPr>
              <a:t>Se pueden solo asignar los atributos solo escribiendo su nombre.</a:t>
            </a:r>
          </a:p>
        </p:txBody>
      </p:sp>
    </p:spTree>
    <p:extLst>
      <p:ext uri="{BB962C8B-B14F-4D97-AF65-F5344CB8AC3E}">
        <p14:creationId xmlns:p14="http://schemas.microsoft.com/office/powerpoint/2010/main" val="763464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8326CE-C53F-4E97-B77E-099D8A25500C}"/>
              </a:ext>
            </a:extLst>
          </p:cNvPr>
          <p:cNvSpPr>
            <a:spLocks noGrp="1"/>
          </p:cNvSpPr>
          <p:nvPr>
            <p:ph type="title"/>
          </p:nvPr>
        </p:nvSpPr>
        <p:spPr>
          <a:xfrm>
            <a:off x="529684" y="146070"/>
            <a:ext cx="11132632" cy="1400530"/>
          </a:xfrm>
        </p:spPr>
        <p:txBody>
          <a:bodyPr>
            <a:noAutofit/>
          </a:bodyPr>
          <a:lstStyle/>
          <a:p>
            <a:pPr algn="ctr"/>
            <a:r>
              <a:rPr lang="es-MX" b="1" i="0" dirty="0">
                <a:effectLst/>
                <a:latin typeface="Times New Roman" panose="02020603050405020304" pitchFamily="18" charset="0"/>
                <a:cs typeface="Times New Roman" panose="02020603050405020304" pitchFamily="18" charset="0"/>
              </a:rPr>
              <a:t>20. Parámetros REST &amp; Operador Spread</a:t>
            </a:r>
            <a:br>
              <a:rPr lang="es-MX" b="0" i="0" dirty="0">
                <a:effectLst/>
                <a:latin typeface="Roboto" panose="02000000000000000000" pitchFamily="2" charset="0"/>
              </a:rPr>
            </a:br>
            <a:endParaRPr lang="es-MX" dirty="0"/>
          </a:p>
        </p:txBody>
      </p:sp>
      <p:sp>
        <p:nvSpPr>
          <p:cNvPr id="3" name="Marcador de contenido 2">
            <a:extLst>
              <a:ext uri="{FF2B5EF4-FFF2-40B4-BE49-F238E27FC236}">
                <a16:creationId xmlns:a16="http://schemas.microsoft.com/office/drawing/2014/main" id="{FD510921-B2CF-4E0E-BC4D-10CD7DB9F6EA}"/>
              </a:ext>
            </a:extLst>
          </p:cNvPr>
          <p:cNvSpPr>
            <a:spLocks noGrp="1"/>
          </p:cNvSpPr>
          <p:nvPr>
            <p:ph idx="1"/>
          </p:nvPr>
        </p:nvSpPr>
        <p:spPr>
          <a:xfrm>
            <a:off x="219891" y="1383077"/>
            <a:ext cx="11707066" cy="4195481"/>
          </a:xfrm>
        </p:spPr>
        <p:txBody>
          <a:bodyPr>
            <a:normAutofit/>
          </a:bodyPr>
          <a:lstStyle/>
          <a:p>
            <a:pPr algn="just"/>
            <a:r>
              <a:rPr lang="es-MX" sz="2400" b="1" dirty="0">
                <a:latin typeface="Times New Roman" panose="02020603050405020304" pitchFamily="18" charset="0"/>
                <a:cs typeface="Times New Roman" panose="02020603050405020304" pitchFamily="18" charset="0"/>
              </a:rPr>
              <a:t>REST </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n-US" sz="2400"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rPr>
              <a:t>Son un forma de virtualmente ir agregando parámetros infinitos ya sea a una función dentro de una variable. </a:t>
            </a:r>
          </a:p>
          <a:p>
            <a:pPr lvl="1" algn="just">
              <a:buFont typeface="Arial" panose="020B0604020202020204" pitchFamily="34" charset="0"/>
              <a:buChar char="•"/>
            </a:pPr>
            <a:r>
              <a:rPr lang="es-MX" dirty="0">
                <a:latin typeface="Times New Roman" panose="02020603050405020304" pitchFamily="18" charset="0"/>
                <a:cs typeface="Times New Roman" panose="02020603050405020304" pitchFamily="18" charset="0"/>
              </a:rPr>
              <a:t>Para utilizar estos es agregar (…) puntos suspensivos antes den nombre donde están guardados esos posibles valores infinitos.</a:t>
            </a:r>
          </a:p>
        </p:txBody>
      </p:sp>
      <p:pic>
        <p:nvPicPr>
          <p:cNvPr id="5" name="Imagen 4">
            <a:extLst>
              <a:ext uri="{FF2B5EF4-FFF2-40B4-BE49-F238E27FC236}">
                <a16:creationId xmlns:a16="http://schemas.microsoft.com/office/drawing/2014/main" id="{88BFA8D5-F32F-4507-8259-4A81599A5337}"/>
              </a:ext>
            </a:extLst>
          </p:cNvPr>
          <p:cNvPicPr>
            <a:picLocks noChangeAspect="1"/>
          </p:cNvPicPr>
          <p:nvPr/>
        </p:nvPicPr>
        <p:blipFill>
          <a:blip r:embed="rId2"/>
          <a:stretch>
            <a:fillRect/>
          </a:stretch>
        </p:blipFill>
        <p:spPr>
          <a:xfrm>
            <a:off x="265042" y="2971229"/>
            <a:ext cx="6529981" cy="1697795"/>
          </a:xfrm>
          <a:prstGeom prst="rect">
            <a:avLst/>
          </a:prstGeom>
        </p:spPr>
      </p:pic>
      <p:pic>
        <p:nvPicPr>
          <p:cNvPr id="7" name="Imagen 6">
            <a:extLst>
              <a:ext uri="{FF2B5EF4-FFF2-40B4-BE49-F238E27FC236}">
                <a16:creationId xmlns:a16="http://schemas.microsoft.com/office/drawing/2014/main" id="{7786D8C7-9BC3-4D65-A127-32D8DB45BC7D}"/>
              </a:ext>
            </a:extLst>
          </p:cNvPr>
          <p:cNvPicPr>
            <a:picLocks noChangeAspect="1"/>
          </p:cNvPicPr>
          <p:nvPr/>
        </p:nvPicPr>
        <p:blipFill>
          <a:blip r:embed="rId3"/>
          <a:stretch>
            <a:fillRect/>
          </a:stretch>
        </p:blipFill>
        <p:spPr>
          <a:xfrm>
            <a:off x="7032283" y="3221042"/>
            <a:ext cx="4759476" cy="683073"/>
          </a:xfrm>
          <a:prstGeom prst="rect">
            <a:avLst/>
          </a:prstGeom>
        </p:spPr>
      </p:pic>
      <p:pic>
        <p:nvPicPr>
          <p:cNvPr id="9" name="Imagen 8">
            <a:extLst>
              <a:ext uri="{FF2B5EF4-FFF2-40B4-BE49-F238E27FC236}">
                <a16:creationId xmlns:a16="http://schemas.microsoft.com/office/drawing/2014/main" id="{F990611B-4315-4CC0-BFC0-B248BF7FF145}"/>
              </a:ext>
            </a:extLst>
          </p:cNvPr>
          <p:cNvPicPr>
            <a:picLocks noChangeAspect="1"/>
          </p:cNvPicPr>
          <p:nvPr/>
        </p:nvPicPr>
        <p:blipFill>
          <a:blip r:embed="rId4"/>
          <a:stretch>
            <a:fillRect/>
          </a:stretch>
        </p:blipFill>
        <p:spPr>
          <a:xfrm>
            <a:off x="7032283" y="4030412"/>
            <a:ext cx="3777150" cy="2827587"/>
          </a:xfrm>
          <a:prstGeom prst="rect">
            <a:avLst/>
          </a:prstGeom>
        </p:spPr>
      </p:pic>
      <p:pic>
        <p:nvPicPr>
          <p:cNvPr id="11" name="Imagen 10">
            <a:extLst>
              <a:ext uri="{FF2B5EF4-FFF2-40B4-BE49-F238E27FC236}">
                <a16:creationId xmlns:a16="http://schemas.microsoft.com/office/drawing/2014/main" id="{5CE9181D-CDBF-4BD3-85B7-E9AEBF300B5F}"/>
              </a:ext>
            </a:extLst>
          </p:cNvPr>
          <p:cNvPicPr>
            <a:picLocks noChangeAspect="1"/>
          </p:cNvPicPr>
          <p:nvPr/>
        </p:nvPicPr>
        <p:blipFill>
          <a:blip r:embed="rId5"/>
          <a:stretch>
            <a:fillRect/>
          </a:stretch>
        </p:blipFill>
        <p:spPr>
          <a:xfrm>
            <a:off x="10985039" y="4447692"/>
            <a:ext cx="677277" cy="2410307"/>
          </a:xfrm>
          <a:prstGeom prst="rect">
            <a:avLst/>
          </a:prstGeom>
        </p:spPr>
      </p:pic>
    </p:spTree>
    <p:extLst>
      <p:ext uri="{BB962C8B-B14F-4D97-AF65-F5344CB8AC3E}">
        <p14:creationId xmlns:p14="http://schemas.microsoft.com/office/powerpoint/2010/main" val="1616660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EB332B-342F-4261-9266-B7724C548EF4}"/>
              </a:ext>
            </a:extLst>
          </p:cNvPr>
          <p:cNvSpPr>
            <a:spLocks noGrp="1"/>
          </p:cNvSpPr>
          <p:nvPr>
            <p:ph idx="1"/>
          </p:nvPr>
        </p:nvSpPr>
        <p:spPr>
          <a:xfrm>
            <a:off x="371061" y="331304"/>
            <a:ext cx="9678792" cy="5917096"/>
          </a:xfrm>
        </p:spPr>
        <p:txBody>
          <a:bodyPr>
            <a:normAutofit/>
          </a:bodyPr>
          <a:lstStyle/>
          <a:p>
            <a:pPr algn="just"/>
            <a:r>
              <a:rPr lang="es-MX" sz="2400" dirty="0">
                <a:latin typeface="Times New Roman" panose="02020603050405020304" pitchFamily="18" charset="0"/>
                <a:cs typeface="Times New Roman" panose="02020603050405020304" pitchFamily="18" charset="0"/>
              </a:rPr>
              <a:t>La diferencia es que los REST son parámetros que solo recibe una función y el operador de propagación (</a:t>
            </a:r>
            <a:r>
              <a:rPr lang="es-MX" sz="2400" b="1" dirty="0">
                <a:latin typeface="Times New Roman" panose="02020603050405020304" pitchFamily="18" charset="0"/>
                <a:cs typeface="Times New Roman" panose="02020603050405020304" pitchFamily="18" charset="0"/>
              </a:rPr>
              <a:t>SPREAD</a:t>
            </a:r>
            <a:r>
              <a:rPr lang="es-MX" sz="2400" dirty="0">
                <a:latin typeface="Times New Roman" panose="02020603050405020304" pitchFamily="18" charset="0"/>
                <a:cs typeface="Times New Roman" panose="02020603050405020304" pitchFamily="18" charset="0"/>
              </a:rPr>
              <a:t>) se puede estar ejecutando en cualquier sentencia de nuestro código.</a:t>
            </a:r>
          </a:p>
        </p:txBody>
      </p:sp>
      <p:pic>
        <p:nvPicPr>
          <p:cNvPr id="5" name="Imagen 4">
            <a:extLst>
              <a:ext uri="{FF2B5EF4-FFF2-40B4-BE49-F238E27FC236}">
                <a16:creationId xmlns:a16="http://schemas.microsoft.com/office/drawing/2014/main" id="{406EACFC-5F83-4FD2-B85A-AEF6EB216601}"/>
              </a:ext>
            </a:extLst>
          </p:cNvPr>
          <p:cNvPicPr>
            <a:picLocks noChangeAspect="1"/>
          </p:cNvPicPr>
          <p:nvPr/>
        </p:nvPicPr>
        <p:blipFill>
          <a:blip r:embed="rId2"/>
          <a:stretch>
            <a:fillRect/>
          </a:stretch>
        </p:blipFill>
        <p:spPr>
          <a:xfrm>
            <a:off x="530531" y="2542395"/>
            <a:ext cx="5853211" cy="2184350"/>
          </a:xfrm>
          <a:prstGeom prst="rect">
            <a:avLst/>
          </a:prstGeom>
        </p:spPr>
      </p:pic>
      <p:pic>
        <p:nvPicPr>
          <p:cNvPr id="7" name="Imagen 6">
            <a:extLst>
              <a:ext uri="{FF2B5EF4-FFF2-40B4-BE49-F238E27FC236}">
                <a16:creationId xmlns:a16="http://schemas.microsoft.com/office/drawing/2014/main" id="{946857EF-CC3D-4E0C-AD0C-ADE66823AEBF}"/>
              </a:ext>
            </a:extLst>
          </p:cNvPr>
          <p:cNvPicPr>
            <a:picLocks noChangeAspect="1"/>
          </p:cNvPicPr>
          <p:nvPr/>
        </p:nvPicPr>
        <p:blipFill>
          <a:blip r:embed="rId3"/>
          <a:stretch>
            <a:fillRect/>
          </a:stretch>
        </p:blipFill>
        <p:spPr>
          <a:xfrm>
            <a:off x="6543212" y="3047152"/>
            <a:ext cx="4997222" cy="763695"/>
          </a:xfrm>
          <a:prstGeom prst="rect">
            <a:avLst/>
          </a:prstGeom>
        </p:spPr>
      </p:pic>
    </p:spTree>
    <p:extLst>
      <p:ext uri="{BB962C8B-B14F-4D97-AF65-F5344CB8AC3E}">
        <p14:creationId xmlns:p14="http://schemas.microsoft.com/office/powerpoint/2010/main" val="3071822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6BEE3F-2EB2-4617-992E-1D2F13FB96FC}"/>
              </a:ext>
            </a:extLst>
          </p:cNvPr>
          <p:cNvSpPr>
            <a:spLocks noGrp="1"/>
          </p:cNvSpPr>
          <p:nvPr>
            <p:ph type="title"/>
          </p:nvPr>
        </p:nvSpPr>
        <p:spPr/>
        <p:txBody>
          <a:bodyPr/>
          <a:lstStyle/>
          <a:p>
            <a:pPr algn="ctr"/>
            <a:r>
              <a:rPr lang="es-MX" b="1" i="0" dirty="0">
                <a:effectLst/>
                <a:latin typeface="Times New Roman" panose="02020603050405020304" pitchFamily="18" charset="0"/>
                <a:cs typeface="Times New Roman" panose="02020603050405020304" pitchFamily="18" charset="0"/>
              </a:rPr>
              <a:t>21. Arrow </a:t>
            </a:r>
            <a:r>
              <a:rPr lang="es-MX" b="1" i="0" dirty="0" err="1">
                <a:effectLst/>
                <a:latin typeface="Times New Roman" panose="02020603050405020304" pitchFamily="18" charset="0"/>
                <a:cs typeface="Times New Roman" panose="02020603050405020304" pitchFamily="18" charset="0"/>
              </a:rPr>
              <a:t>Functions</a:t>
            </a:r>
            <a:br>
              <a:rPr lang="es-MX" b="0" i="0" dirty="0">
                <a:effectLst/>
                <a:latin typeface="Roboto" panose="02000000000000000000" pitchFamily="2" charset="0"/>
              </a:rPr>
            </a:br>
            <a:endParaRPr lang="es-MX" dirty="0"/>
          </a:p>
        </p:txBody>
      </p:sp>
      <p:sp>
        <p:nvSpPr>
          <p:cNvPr id="3" name="Marcador de contenido 2">
            <a:extLst>
              <a:ext uri="{FF2B5EF4-FFF2-40B4-BE49-F238E27FC236}">
                <a16:creationId xmlns:a16="http://schemas.microsoft.com/office/drawing/2014/main" id="{7C04665D-5093-4A57-BCC9-654971E7C6B8}"/>
              </a:ext>
            </a:extLst>
          </p:cNvPr>
          <p:cNvSpPr>
            <a:spLocks noGrp="1"/>
          </p:cNvSpPr>
          <p:nvPr>
            <p:ph idx="1"/>
          </p:nvPr>
        </p:nvSpPr>
        <p:spPr>
          <a:xfrm>
            <a:off x="331304" y="1444488"/>
            <a:ext cx="11516139" cy="4803912"/>
          </a:xfrm>
        </p:spPr>
        <p:txBody>
          <a:bodyPr>
            <a:normAutofit/>
          </a:bodyPr>
          <a:lstStyle/>
          <a:p>
            <a:pPr algn="just"/>
            <a:r>
              <a:rPr lang="es-MX" sz="2400" dirty="0">
                <a:latin typeface="Times New Roman" panose="02020603050405020304" pitchFamily="18" charset="0"/>
                <a:cs typeface="Times New Roman" panose="02020603050405020304" pitchFamily="18" charset="0"/>
              </a:rPr>
              <a:t>Es una implementación que viene a mejor la manera en como escribimos, digamos es mas expresivo, mas sintético, es claro, se entiende el tipo de expresiones que se pueden lograr con las </a:t>
            </a:r>
            <a:r>
              <a:rPr lang="es-MX" sz="2400" dirty="0" err="1">
                <a:latin typeface="Times New Roman" panose="02020603050405020304" pitchFamily="18" charset="0"/>
                <a:cs typeface="Times New Roman" panose="02020603050405020304" pitchFamily="18" charset="0"/>
              </a:rPr>
              <a:t>arrow</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function</a:t>
            </a:r>
            <a:r>
              <a:rPr lang="es-MX" sz="2400" dirty="0">
                <a:latin typeface="Times New Roman" panose="02020603050405020304" pitchFamily="18" charset="0"/>
                <a:cs typeface="Times New Roman" panose="02020603050405020304" pitchFamily="18" charset="0"/>
              </a:rPr>
              <a:t> o las funciones flecha.</a:t>
            </a:r>
          </a:p>
          <a:p>
            <a:pPr algn="just"/>
            <a:endParaRPr lang="es-MX" sz="2400" dirty="0">
              <a:latin typeface="Times New Roman" panose="02020603050405020304" pitchFamily="18" charset="0"/>
              <a:cs typeface="Times New Roman" panose="02020603050405020304" pitchFamily="18" charset="0"/>
            </a:endParaRPr>
          </a:p>
          <a:p>
            <a:pPr algn="just"/>
            <a:r>
              <a:rPr lang="es-MX" sz="2400" b="1" dirty="0">
                <a:latin typeface="Times New Roman" panose="02020603050405020304" pitchFamily="18" charset="0"/>
                <a:cs typeface="Times New Roman" panose="02020603050405020304" pitchFamily="18" charset="0"/>
              </a:rPr>
              <a:t>Características: </a:t>
            </a:r>
          </a:p>
          <a:p>
            <a:pPr lvl="1" algn="just">
              <a:buFont typeface="Arial" panose="020B0604020202020204" pitchFamily="34" charset="0"/>
              <a:buChar char="•"/>
            </a:pPr>
            <a:r>
              <a:rPr lang="es-MX" dirty="0">
                <a:latin typeface="Times New Roman" panose="02020603050405020304" pitchFamily="18" charset="0"/>
                <a:cs typeface="Times New Roman" panose="02020603050405020304" pitchFamily="18" charset="0"/>
              </a:rPr>
              <a:t>Es una nueva forma de definir las funciones anónimas, que sean expresadas.</a:t>
            </a:r>
          </a:p>
          <a:p>
            <a:pPr marL="514350" indent="-457200" algn="just">
              <a:buFont typeface="Wingdings" panose="05000000000000000000" pitchFamily="2" charset="2"/>
              <a:buChar char="v"/>
            </a:pPr>
            <a:r>
              <a:rPr lang="es-MX" sz="2400" dirty="0">
                <a:latin typeface="Times New Roman" panose="02020603050405020304" pitchFamily="18" charset="0"/>
                <a:cs typeface="Times New Roman" panose="02020603050405020304" pitchFamily="18" charset="0"/>
              </a:rPr>
              <a:t>Las funciones flecha se caracterizan por eliminar el (</a:t>
            </a:r>
            <a:r>
              <a:rPr lang="es-MX" sz="2400" dirty="0" err="1">
                <a:latin typeface="Times New Roman" panose="02020603050405020304" pitchFamily="18" charset="0"/>
                <a:cs typeface="Times New Roman" panose="02020603050405020304" pitchFamily="18" charset="0"/>
              </a:rPr>
              <a:t>function</a:t>
            </a:r>
            <a:r>
              <a:rPr lang="es-MX" sz="2400" dirty="0">
                <a:latin typeface="Times New Roman" panose="02020603050405020304" pitchFamily="18" charset="0"/>
                <a:cs typeface="Times New Roman" panose="02020603050405020304" pitchFamily="18" charset="0"/>
              </a:rPr>
              <a:t>) y en su lugar se agrega (=</a:t>
            </a:r>
            <a:r>
              <a:rPr lang="en-US" sz="2400" dirty="0">
                <a:latin typeface="Times New Roman" panose="02020603050405020304" pitchFamily="18" charset="0"/>
                <a:cs typeface="Times New Roman" panose="02020603050405020304" pitchFamily="18" charset="0"/>
              </a:rPr>
              <a:t>&gt;)</a:t>
            </a:r>
            <a:endParaRPr lang="es-MX" sz="2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698CC248-46BD-48D7-9141-AF935DE33A46}"/>
              </a:ext>
            </a:extLst>
          </p:cNvPr>
          <p:cNvPicPr>
            <a:picLocks noChangeAspect="1"/>
          </p:cNvPicPr>
          <p:nvPr/>
        </p:nvPicPr>
        <p:blipFill>
          <a:blip r:embed="rId2"/>
          <a:stretch>
            <a:fillRect/>
          </a:stretch>
        </p:blipFill>
        <p:spPr>
          <a:xfrm>
            <a:off x="6096000" y="4565512"/>
            <a:ext cx="4948556" cy="552991"/>
          </a:xfrm>
          <a:prstGeom prst="rect">
            <a:avLst/>
          </a:prstGeom>
        </p:spPr>
      </p:pic>
      <p:pic>
        <p:nvPicPr>
          <p:cNvPr id="7" name="Imagen 6">
            <a:extLst>
              <a:ext uri="{FF2B5EF4-FFF2-40B4-BE49-F238E27FC236}">
                <a16:creationId xmlns:a16="http://schemas.microsoft.com/office/drawing/2014/main" id="{1807110A-C9D9-44F5-8DB0-07673E3BA87B}"/>
              </a:ext>
            </a:extLst>
          </p:cNvPr>
          <p:cNvPicPr>
            <a:picLocks noChangeAspect="1"/>
          </p:cNvPicPr>
          <p:nvPr/>
        </p:nvPicPr>
        <p:blipFill>
          <a:blip r:embed="rId3"/>
          <a:stretch>
            <a:fillRect/>
          </a:stretch>
        </p:blipFill>
        <p:spPr>
          <a:xfrm>
            <a:off x="937657" y="4832798"/>
            <a:ext cx="3459181" cy="1249956"/>
          </a:xfrm>
          <a:prstGeom prst="rect">
            <a:avLst/>
          </a:prstGeom>
        </p:spPr>
      </p:pic>
      <p:pic>
        <p:nvPicPr>
          <p:cNvPr id="9" name="Imagen 8">
            <a:extLst>
              <a:ext uri="{FF2B5EF4-FFF2-40B4-BE49-F238E27FC236}">
                <a16:creationId xmlns:a16="http://schemas.microsoft.com/office/drawing/2014/main" id="{0F8AF9A1-4E1C-42AA-BAE2-DBBE0E1FF5E2}"/>
              </a:ext>
            </a:extLst>
          </p:cNvPr>
          <p:cNvPicPr>
            <a:picLocks noChangeAspect="1"/>
          </p:cNvPicPr>
          <p:nvPr/>
        </p:nvPicPr>
        <p:blipFill>
          <a:blip r:embed="rId4"/>
          <a:stretch>
            <a:fillRect/>
          </a:stretch>
        </p:blipFill>
        <p:spPr>
          <a:xfrm>
            <a:off x="8295007" y="5209810"/>
            <a:ext cx="550541" cy="324678"/>
          </a:xfrm>
          <a:prstGeom prst="rect">
            <a:avLst/>
          </a:prstGeom>
        </p:spPr>
      </p:pic>
      <p:pic>
        <p:nvPicPr>
          <p:cNvPr id="11" name="Imagen 10">
            <a:extLst>
              <a:ext uri="{FF2B5EF4-FFF2-40B4-BE49-F238E27FC236}">
                <a16:creationId xmlns:a16="http://schemas.microsoft.com/office/drawing/2014/main" id="{9A7E80DC-DB80-4EC5-B08C-E062AAD66F17}"/>
              </a:ext>
            </a:extLst>
          </p:cNvPr>
          <p:cNvPicPr>
            <a:picLocks noChangeAspect="1"/>
          </p:cNvPicPr>
          <p:nvPr/>
        </p:nvPicPr>
        <p:blipFill>
          <a:blip r:embed="rId4"/>
          <a:stretch>
            <a:fillRect/>
          </a:stretch>
        </p:blipFill>
        <p:spPr>
          <a:xfrm>
            <a:off x="2368162" y="6275889"/>
            <a:ext cx="547316" cy="322776"/>
          </a:xfrm>
          <a:prstGeom prst="rect">
            <a:avLst/>
          </a:prstGeom>
        </p:spPr>
      </p:pic>
      <p:pic>
        <p:nvPicPr>
          <p:cNvPr id="13" name="Imagen 12">
            <a:extLst>
              <a:ext uri="{FF2B5EF4-FFF2-40B4-BE49-F238E27FC236}">
                <a16:creationId xmlns:a16="http://schemas.microsoft.com/office/drawing/2014/main" id="{28EC637F-6AAE-4F3A-81E8-224143730136}"/>
              </a:ext>
            </a:extLst>
          </p:cNvPr>
          <p:cNvPicPr>
            <a:picLocks noChangeAspect="1"/>
          </p:cNvPicPr>
          <p:nvPr/>
        </p:nvPicPr>
        <p:blipFill>
          <a:blip r:embed="rId5"/>
          <a:stretch>
            <a:fillRect/>
          </a:stretch>
        </p:blipFill>
        <p:spPr>
          <a:xfrm>
            <a:off x="5930412" y="5652196"/>
            <a:ext cx="5323931" cy="464428"/>
          </a:xfrm>
          <a:prstGeom prst="rect">
            <a:avLst/>
          </a:prstGeom>
        </p:spPr>
      </p:pic>
      <p:pic>
        <p:nvPicPr>
          <p:cNvPr id="15" name="Imagen 14">
            <a:extLst>
              <a:ext uri="{FF2B5EF4-FFF2-40B4-BE49-F238E27FC236}">
                <a16:creationId xmlns:a16="http://schemas.microsoft.com/office/drawing/2014/main" id="{5BC9501A-2F81-49E3-AEAD-16E4A10E4F3F}"/>
              </a:ext>
            </a:extLst>
          </p:cNvPr>
          <p:cNvPicPr>
            <a:picLocks noChangeAspect="1"/>
          </p:cNvPicPr>
          <p:nvPr/>
        </p:nvPicPr>
        <p:blipFill>
          <a:blip r:embed="rId6"/>
          <a:stretch>
            <a:fillRect/>
          </a:stretch>
        </p:blipFill>
        <p:spPr>
          <a:xfrm>
            <a:off x="8119913" y="6267480"/>
            <a:ext cx="944928" cy="275604"/>
          </a:xfrm>
          <a:prstGeom prst="rect">
            <a:avLst/>
          </a:prstGeom>
        </p:spPr>
      </p:pic>
    </p:spTree>
    <p:extLst>
      <p:ext uri="{BB962C8B-B14F-4D97-AF65-F5344CB8AC3E}">
        <p14:creationId xmlns:p14="http://schemas.microsoft.com/office/powerpoint/2010/main" val="2065755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E3B6FE5-E1A1-4521-A793-C76771AB8B10}"/>
              </a:ext>
            </a:extLst>
          </p:cNvPr>
          <p:cNvSpPr>
            <a:spLocks noGrp="1"/>
          </p:cNvSpPr>
          <p:nvPr>
            <p:ph idx="1"/>
          </p:nvPr>
        </p:nvSpPr>
        <p:spPr>
          <a:xfrm>
            <a:off x="304800" y="291548"/>
            <a:ext cx="11456568" cy="5956851"/>
          </a:xfrm>
        </p:spPr>
        <p:txBody>
          <a:bodyPr>
            <a:normAutofit/>
          </a:bodyPr>
          <a:lstStyle/>
          <a:p>
            <a:pPr algn="just"/>
            <a:r>
              <a:rPr lang="es-MX" sz="2400" dirty="0">
                <a:latin typeface="Times New Roman" panose="02020603050405020304" pitchFamily="18" charset="0"/>
                <a:cs typeface="Times New Roman" panose="02020603050405020304" pitchFamily="18" charset="0"/>
              </a:rPr>
              <a:t>Otro ejemplo mas sobre como las funciones flecha son mas claras.</a:t>
            </a:r>
          </a:p>
          <a:p>
            <a:pPr lvl="1" algn="just"/>
            <a:r>
              <a:rPr lang="es-MX" dirty="0">
                <a:latin typeface="Times New Roman" panose="02020603050405020304" pitchFamily="18" charset="0"/>
                <a:cs typeface="Times New Roman" panose="02020603050405020304" pitchFamily="18" charset="0"/>
              </a:rPr>
              <a:t>Tenemos una función expresada que retorna un valor con la palabra reservada (</a:t>
            </a:r>
            <a:r>
              <a:rPr lang="es-MX" dirty="0" err="1">
                <a:latin typeface="Times New Roman" panose="02020603050405020304" pitchFamily="18" charset="0"/>
                <a:cs typeface="Times New Roman" panose="02020603050405020304" pitchFamily="18" charset="0"/>
              </a:rPr>
              <a:t>return</a:t>
            </a:r>
            <a:r>
              <a:rPr lang="es-MX" dirty="0">
                <a:latin typeface="Times New Roman" panose="02020603050405020304" pitchFamily="18" charset="0"/>
                <a:cs typeface="Times New Roman" panose="02020603050405020304" pitchFamily="18" charset="0"/>
              </a:rPr>
              <a:t>) y con la </a:t>
            </a:r>
            <a:r>
              <a:rPr lang="es-MX" dirty="0" err="1">
                <a:latin typeface="Times New Roman" panose="02020603050405020304" pitchFamily="18" charset="0"/>
                <a:cs typeface="Times New Roman" panose="02020603050405020304" pitchFamily="18" charset="0"/>
              </a:rPr>
              <a:t>arrow</a:t>
            </a:r>
            <a:r>
              <a:rPr lang="es-MX" dirty="0">
                <a:latin typeface="Times New Roman" panose="02020603050405020304" pitchFamily="18" charset="0"/>
                <a:cs typeface="Times New Roman" panose="02020603050405020304" pitchFamily="18" charset="0"/>
              </a:rPr>
              <a:t> </a:t>
            </a:r>
            <a:r>
              <a:rPr lang="es-MX" dirty="0" err="1">
                <a:latin typeface="Times New Roman" panose="02020603050405020304" pitchFamily="18" charset="0"/>
                <a:cs typeface="Times New Roman" panose="02020603050405020304" pitchFamily="18" charset="0"/>
              </a:rPr>
              <a:t>function</a:t>
            </a:r>
            <a:r>
              <a:rPr lang="es-MX" dirty="0">
                <a:latin typeface="Times New Roman" panose="02020603050405020304" pitchFamily="18" charset="0"/>
                <a:cs typeface="Times New Roman" panose="02020603050405020304" pitchFamily="18" charset="0"/>
              </a:rPr>
              <a:t> directamente retorna el valor sin la necesidad de escribir la palabra reservada además de que no necesariamente se deben escribir las llaves {}. </a:t>
            </a:r>
          </a:p>
        </p:txBody>
      </p:sp>
      <p:pic>
        <p:nvPicPr>
          <p:cNvPr id="5" name="Imagen 4">
            <a:extLst>
              <a:ext uri="{FF2B5EF4-FFF2-40B4-BE49-F238E27FC236}">
                <a16:creationId xmlns:a16="http://schemas.microsoft.com/office/drawing/2014/main" id="{CFB4E9B4-E3BC-4DA7-A7C1-416B8DD529E8}"/>
              </a:ext>
            </a:extLst>
          </p:cNvPr>
          <p:cNvPicPr>
            <a:picLocks noChangeAspect="1"/>
          </p:cNvPicPr>
          <p:nvPr/>
        </p:nvPicPr>
        <p:blipFill>
          <a:blip r:embed="rId2"/>
          <a:stretch>
            <a:fillRect/>
          </a:stretch>
        </p:blipFill>
        <p:spPr>
          <a:xfrm>
            <a:off x="854182" y="2055946"/>
            <a:ext cx="3434785" cy="1106764"/>
          </a:xfrm>
          <a:prstGeom prst="rect">
            <a:avLst/>
          </a:prstGeom>
        </p:spPr>
      </p:pic>
      <p:pic>
        <p:nvPicPr>
          <p:cNvPr id="7" name="Imagen 6">
            <a:extLst>
              <a:ext uri="{FF2B5EF4-FFF2-40B4-BE49-F238E27FC236}">
                <a16:creationId xmlns:a16="http://schemas.microsoft.com/office/drawing/2014/main" id="{5C3593D6-DCF8-4B06-91F6-02F4F5C8A5BD}"/>
              </a:ext>
            </a:extLst>
          </p:cNvPr>
          <p:cNvPicPr>
            <a:picLocks noChangeAspect="1"/>
          </p:cNvPicPr>
          <p:nvPr/>
        </p:nvPicPr>
        <p:blipFill>
          <a:blip r:embed="rId3"/>
          <a:stretch>
            <a:fillRect/>
          </a:stretch>
        </p:blipFill>
        <p:spPr>
          <a:xfrm>
            <a:off x="5524366" y="2279989"/>
            <a:ext cx="3906096" cy="658675"/>
          </a:xfrm>
          <a:prstGeom prst="rect">
            <a:avLst/>
          </a:prstGeom>
        </p:spPr>
      </p:pic>
      <p:pic>
        <p:nvPicPr>
          <p:cNvPr id="9" name="Imagen 8">
            <a:extLst>
              <a:ext uri="{FF2B5EF4-FFF2-40B4-BE49-F238E27FC236}">
                <a16:creationId xmlns:a16="http://schemas.microsoft.com/office/drawing/2014/main" id="{FD077748-5D9C-4956-928A-DD4020074EA4}"/>
              </a:ext>
            </a:extLst>
          </p:cNvPr>
          <p:cNvPicPr>
            <a:picLocks noChangeAspect="1"/>
          </p:cNvPicPr>
          <p:nvPr/>
        </p:nvPicPr>
        <p:blipFill>
          <a:blip r:embed="rId4"/>
          <a:stretch>
            <a:fillRect/>
          </a:stretch>
        </p:blipFill>
        <p:spPr>
          <a:xfrm>
            <a:off x="4562903" y="2482634"/>
            <a:ext cx="342072" cy="253387"/>
          </a:xfrm>
          <a:prstGeom prst="rect">
            <a:avLst/>
          </a:prstGeom>
        </p:spPr>
      </p:pic>
      <p:pic>
        <p:nvPicPr>
          <p:cNvPr id="11" name="Imagen 10">
            <a:extLst>
              <a:ext uri="{FF2B5EF4-FFF2-40B4-BE49-F238E27FC236}">
                <a16:creationId xmlns:a16="http://schemas.microsoft.com/office/drawing/2014/main" id="{82278863-4922-4D7F-9D38-C23D85B85EDF}"/>
              </a:ext>
            </a:extLst>
          </p:cNvPr>
          <p:cNvPicPr>
            <a:picLocks noChangeAspect="1"/>
          </p:cNvPicPr>
          <p:nvPr/>
        </p:nvPicPr>
        <p:blipFill>
          <a:blip r:embed="rId5"/>
          <a:stretch>
            <a:fillRect/>
          </a:stretch>
        </p:blipFill>
        <p:spPr>
          <a:xfrm>
            <a:off x="9878817" y="2448331"/>
            <a:ext cx="342072" cy="244337"/>
          </a:xfrm>
          <a:prstGeom prst="rect">
            <a:avLst/>
          </a:prstGeom>
        </p:spPr>
      </p:pic>
      <p:pic>
        <p:nvPicPr>
          <p:cNvPr id="4" name="Imagen 3">
            <a:extLst>
              <a:ext uri="{FF2B5EF4-FFF2-40B4-BE49-F238E27FC236}">
                <a16:creationId xmlns:a16="http://schemas.microsoft.com/office/drawing/2014/main" id="{5226D1C2-54FD-4D95-87E4-058B43CAB9BD}"/>
              </a:ext>
            </a:extLst>
          </p:cNvPr>
          <p:cNvPicPr>
            <a:picLocks noChangeAspect="1"/>
          </p:cNvPicPr>
          <p:nvPr/>
        </p:nvPicPr>
        <p:blipFill>
          <a:blip r:embed="rId6"/>
          <a:stretch>
            <a:fillRect/>
          </a:stretch>
        </p:blipFill>
        <p:spPr>
          <a:xfrm>
            <a:off x="304800" y="4528852"/>
            <a:ext cx="3328586" cy="1369355"/>
          </a:xfrm>
          <a:prstGeom prst="rect">
            <a:avLst/>
          </a:prstGeom>
        </p:spPr>
      </p:pic>
      <p:pic>
        <p:nvPicPr>
          <p:cNvPr id="8" name="Imagen 7">
            <a:extLst>
              <a:ext uri="{FF2B5EF4-FFF2-40B4-BE49-F238E27FC236}">
                <a16:creationId xmlns:a16="http://schemas.microsoft.com/office/drawing/2014/main" id="{BE63B853-15B1-42C3-B5A8-070CA0D7B97F}"/>
              </a:ext>
            </a:extLst>
          </p:cNvPr>
          <p:cNvPicPr>
            <a:picLocks noChangeAspect="1"/>
          </p:cNvPicPr>
          <p:nvPr/>
        </p:nvPicPr>
        <p:blipFill>
          <a:blip r:embed="rId7"/>
          <a:stretch>
            <a:fillRect/>
          </a:stretch>
        </p:blipFill>
        <p:spPr>
          <a:xfrm>
            <a:off x="5095174" y="4900760"/>
            <a:ext cx="4366206" cy="727701"/>
          </a:xfrm>
          <a:prstGeom prst="rect">
            <a:avLst/>
          </a:prstGeom>
        </p:spPr>
      </p:pic>
      <p:pic>
        <p:nvPicPr>
          <p:cNvPr id="12" name="Imagen 11">
            <a:extLst>
              <a:ext uri="{FF2B5EF4-FFF2-40B4-BE49-F238E27FC236}">
                <a16:creationId xmlns:a16="http://schemas.microsoft.com/office/drawing/2014/main" id="{AEF10349-3C87-4D55-B49A-BAEAB15666A7}"/>
              </a:ext>
            </a:extLst>
          </p:cNvPr>
          <p:cNvPicPr>
            <a:picLocks noChangeAspect="1"/>
          </p:cNvPicPr>
          <p:nvPr/>
        </p:nvPicPr>
        <p:blipFill>
          <a:blip r:embed="rId8"/>
          <a:stretch>
            <a:fillRect/>
          </a:stretch>
        </p:blipFill>
        <p:spPr>
          <a:xfrm>
            <a:off x="3824901" y="4766717"/>
            <a:ext cx="536177" cy="798031"/>
          </a:xfrm>
          <a:prstGeom prst="rect">
            <a:avLst/>
          </a:prstGeom>
        </p:spPr>
      </p:pic>
      <p:pic>
        <p:nvPicPr>
          <p:cNvPr id="14" name="Imagen 13">
            <a:extLst>
              <a:ext uri="{FF2B5EF4-FFF2-40B4-BE49-F238E27FC236}">
                <a16:creationId xmlns:a16="http://schemas.microsoft.com/office/drawing/2014/main" id="{BCB19D1C-A44E-4D2A-B8E6-58C6DFFB33CF}"/>
              </a:ext>
            </a:extLst>
          </p:cNvPr>
          <p:cNvPicPr>
            <a:picLocks noChangeAspect="1"/>
          </p:cNvPicPr>
          <p:nvPr/>
        </p:nvPicPr>
        <p:blipFill>
          <a:blip r:embed="rId9"/>
          <a:stretch>
            <a:fillRect/>
          </a:stretch>
        </p:blipFill>
        <p:spPr>
          <a:xfrm>
            <a:off x="9671953" y="4710589"/>
            <a:ext cx="2089415" cy="1210911"/>
          </a:xfrm>
          <a:prstGeom prst="rect">
            <a:avLst/>
          </a:prstGeom>
        </p:spPr>
      </p:pic>
      <p:sp>
        <p:nvSpPr>
          <p:cNvPr id="15" name="CuadroTexto 14">
            <a:extLst>
              <a:ext uri="{FF2B5EF4-FFF2-40B4-BE49-F238E27FC236}">
                <a16:creationId xmlns:a16="http://schemas.microsoft.com/office/drawing/2014/main" id="{E9CCD78E-0BF4-409D-840F-F08B905014D8}"/>
              </a:ext>
            </a:extLst>
          </p:cNvPr>
          <p:cNvSpPr txBox="1"/>
          <p:nvPr/>
        </p:nvSpPr>
        <p:spPr>
          <a:xfrm>
            <a:off x="656955" y="3831680"/>
            <a:ext cx="7313527" cy="400110"/>
          </a:xfrm>
          <a:prstGeom prst="rect">
            <a:avLst/>
          </a:prstGeom>
          <a:noFill/>
        </p:spPr>
        <p:txBody>
          <a:bodyPr wrap="square" rtlCol="0">
            <a:spAutoFit/>
          </a:bodyPr>
          <a:lstStyle/>
          <a:p>
            <a:r>
              <a:rPr lang="es-MX" sz="2000" b="1" dirty="0">
                <a:latin typeface="Times New Roman" panose="02020603050405020304" pitchFamily="18" charset="0"/>
                <a:ea typeface="Tahoma" panose="020B0604030504040204" pitchFamily="34" charset="0"/>
                <a:cs typeface="Times New Roman" panose="02020603050405020304" pitchFamily="18" charset="0"/>
              </a:rPr>
              <a:t>Algunos otros Ejemplos:</a:t>
            </a:r>
          </a:p>
        </p:txBody>
      </p:sp>
      <p:cxnSp>
        <p:nvCxnSpPr>
          <p:cNvPr id="17" name="Conector recto 16">
            <a:extLst>
              <a:ext uri="{FF2B5EF4-FFF2-40B4-BE49-F238E27FC236}">
                <a16:creationId xmlns:a16="http://schemas.microsoft.com/office/drawing/2014/main" id="{C176EA21-A5AC-4F8E-B657-262C027DE010}"/>
              </a:ext>
            </a:extLst>
          </p:cNvPr>
          <p:cNvCxnSpPr/>
          <p:nvPr/>
        </p:nvCxnSpPr>
        <p:spPr>
          <a:xfrm>
            <a:off x="490330" y="4258294"/>
            <a:ext cx="11014909"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68463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399F5A8-90D9-47FC-9DF1-5714E953AB33}"/>
              </a:ext>
            </a:extLst>
          </p:cNvPr>
          <p:cNvSpPr>
            <a:spLocks noGrp="1"/>
          </p:cNvSpPr>
          <p:nvPr>
            <p:ph idx="1"/>
          </p:nvPr>
        </p:nvSpPr>
        <p:spPr>
          <a:xfrm>
            <a:off x="304800" y="251792"/>
            <a:ext cx="11638671" cy="5996608"/>
          </a:xfrm>
        </p:spPr>
        <p:txBody>
          <a:bodyPr>
            <a:normAutofit/>
          </a:bodyPr>
          <a:lstStyle/>
          <a:p>
            <a:pPr algn="just"/>
            <a:r>
              <a:rPr lang="es-MX" sz="2400" dirty="0">
                <a:latin typeface="Times New Roman" panose="02020603050405020304" pitchFamily="18" charset="0"/>
                <a:cs typeface="Times New Roman" panose="02020603050405020304" pitchFamily="18" charset="0"/>
              </a:rPr>
              <a:t>Como la función existe dentro del contexto del navegador, (</a:t>
            </a:r>
            <a:r>
              <a:rPr lang="es-MX" sz="2400" dirty="0" err="1">
                <a:latin typeface="Times New Roman" panose="02020603050405020304" pitchFamily="18" charset="0"/>
                <a:cs typeface="Times New Roman" panose="02020603050405020304" pitchFamily="18" charset="0"/>
              </a:rPr>
              <a:t>this</a:t>
            </a:r>
            <a:r>
              <a:rPr lang="es-MX" sz="2400" dirty="0">
                <a:latin typeface="Times New Roman" panose="02020603050405020304" pitchFamily="18" charset="0"/>
                <a:cs typeface="Times New Roman" panose="02020603050405020304" pitchFamily="18" charset="0"/>
              </a:rPr>
              <a:t>) se vuelve el objeto (</a:t>
            </a:r>
            <a:r>
              <a:rPr lang="es-MX" sz="2400" dirty="0" err="1">
                <a:latin typeface="Times New Roman" panose="02020603050405020304" pitchFamily="18" charset="0"/>
                <a:cs typeface="Times New Roman" panose="02020603050405020304" pitchFamily="18" charset="0"/>
              </a:rPr>
              <a:t>Window</a:t>
            </a:r>
            <a:r>
              <a:rPr lang="es-MX" sz="2400" dirty="0">
                <a:latin typeface="Times New Roman" panose="02020603050405020304" pitchFamily="18" charset="0"/>
                <a:cs typeface="Times New Roman" panose="02020603050405020304" pitchFamily="18" charset="0"/>
              </a:rPr>
              <a:t>) el objeto del </a:t>
            </a:r>
            <a:r>
              <a:rPr lang="es-MX" sz="2400" dirty="0" err="1">
                <a:latin typeface="Times New Roman" panose="02020603050405020304" pitchFamily="18" charset="0"/>
                <a:cs typeface="Times New Roman" panose="02020603050405020304" pitchFamily="18" charset="0"/>
              </a:rPr>
              <a:t>Dom</a:t>
            </a:r>
            <a:r>
              <a:rPr lang="es-MX" sz="2400" dirty="0">
                <a:latin typeface="Times New Roman" panose="02020603050405020304" pitchFamily="18" charset="0"/>
                <a:cs typeface="Times New Roman" panose="02020603050405020304" pitchFamily="18" charset="0"/>
              </a:rPr>
              <a:t> que representa la ventana del navegador.</a:t>
            </a: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Pero imaginar en vez de tener una función, tenemos un objeto</a:t>
            </a: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a:t>
            </a:r>
            <a:r>
              <a:rPr lang="es-MX" sz="2400" dirty="0" err="1">
                <a:latin typeface="Times New Roman" panose="02020603050405020304" pitchFamily="18" charset="0"/>
                <a:cs typeface="Times New Roman" panose="02020603050405020304" pitchFamily="18" charset="0"/>
              </a:rPr>
              <a:t>this</a:t>
            </a:r>
            <a:r>
              <a:rPr lang="es-MX" sz="2400"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s-MX" sz="2400" dirty="0">
                <a:latin typeface="Times New Roman" panose="02020603050405020304" pitchFamily="18" charset="0"/>
                <a:cs typeface="Times New Roman" panose="02020603050405020304" pitchFamily="18" charset="0"/>
              </a:rPr>
              <a:t> En este concepto es el objeto.</a:t>
            </a:r>
          </a:p>
        </p:txBody>
      </p:sp>
      <p:pic>
        <p:nvPicPr>
          <p:cNvPr id="5" name="Imagen 4">
            <a:extLst>
              <a:ext uri="{FF2B5EF4-FFF2-40B4-BE49-F238E27FC236}">
                <a16:creationId xmlns:a16="http://schemas.microsoft.com/office/drawing/2014/main" id="{AE31CC04-EF32-4568-831B-6DCF2710997D}"/>
              </a:ext>
            </a:extLst>
          </p:cNvPr>
          <p:cNvPicPr>
            <a:picLocks noChangeAspect="1"/>
          </p:cNvPicPr>
          <p:nvPr/>
        </p:nvPicPr>
        <p:blipFill>
          <a:blip r:embed="rId2"/>
          <a:stretch>
            <a:fillRect/>
          </a:stretch>
        </p:blipFill>
        <p:spPr>
          <a:xfrm>
            <a:off x="1875292" y="1285532"/>
            <a:ext cx="2239204" cy="1232820"/>
          </a:xfrm>
          <a:prstGeom prst="rect">
            <a:avLst/>
          </a:prstGeom>
        </p:spPr>
      </p:pic>
      <p:pic>
        <p:nvPicPr>
          <p:cNvPr id="7" name="Imagen 6">
            <a:extLst>
              <a:ext uri="{FF2B5EF4-FFF2-40B4-BE49-F238E27FC236}">
                <a16:creationId xmlns:a16="http://schemas.microsoft.com/office/drawing/2014/main" id="{2794999E-6FEF-4ADE-A38B-B5EC662E0A3D}"/>
              </a:ext>
            </a:extLst>
          </p:cNvPr>
          <p:cNvPicPr>
            <a:picLocks noChangeAspect="1"/>
          </p:cNvPicPr>
          <p:nvPr/>
        </p:nvPicPr>
        <p:blipFill rotWithShape="1">
          <a:blip r:embed="rId3"/>
          <a:srcRect b="55437"/>
          <a:stretch/>
        </p:blipFill>
        <p:spPr>
          <a:xfrm>
            <a:off x="4895406" y="1293149"/>
            <a:ext cx="6105525" cy="997485"/>
          </a:xfrm>
          <a:prstGeom prst="rect">
            <a:avLst/>
          </a:prstGeom>
        </p:spPr>
      </p:pic>
      <p:pic>
        <p:nvPicPr>
          <p:cNvPr id="9" name="Imagen 8">
            <a:extLst>
              <a:ext uri="{FF2B5EF4-FFF2-40B4-BE49-F238E27FC236}">
                <a16:creationId xmlns:a16="http://schemas.microsoft.com/office/drawing/2014/main" id="{540C90EC-B471-40BF-B480-2B061F310550}"/>
              </a:ext>
            </a:extLst>
          </p:cNvPr>
          <p:cNvPicPr>
            <a:picLocks noChangeAspect="1"/>
          </p:cNvPicPr>
          <p:nvPr/>
        </p:nvPicPr>
        <p:blipFill>
          <a:blip r:embed="rId4"/>
          <a:stretch>
            <a:fillRect/>
          </a:stretch>
        </p:blipFill>
        <p:spPr>
          <a:xfrm>
            <a:off x="1305265" y="3337326"/>
            <a:ext cx="2809231" cy="2004646"/>
          </a:xfrm>
          <a:prstGeom prst="rect">
            <a:avLst/>
          </a:prstGeom>
        </p:spPr>
      </p:pic>
      <p:pic>
        <p:nvPicPr>
          <p:cNvPr id="11" name="Imagen 10">
            <a:extLst>
              <a:ext uri="{FF2B5EF4-FFF2-40B4-BE49-F238E27FC236}">
                <a16:creationId xmlns:a16="http://schemas.microsoft.com/office/drawing/2014/main" id="{1DC7900F-15DD-4830-B079-E1B18221029C}"/>
              </a:ext>
            </a:extLst>
          </p:cNvPr>
          <p:cNvPicPr>
            <a:picLocks noChangeAspect="1"/>
          </p:cNvPicPr>
          <p:nvPr/>
        </p:nvPicPr>
        <p:blipFill>
          <a:blip r:embed="rId5"/>
          <a:stretch>
            <a:fillRect/>
          </a:stretch>
        </p:blipFill>
        <p:spPr>
          <a:xfrm>
            <a:off x="5823686" y="5250916"/>
            <a:ext cx="3103284" cy="997484"/>
          </a:xfrm>
          <a:prstGeom prst="rect">
            <a:avLst/>
          </a:prstGeom>
        </p:spPr>
      </p:pic>
    </p:spTree>
    <p:extLst>
      <p:ext uri="{BB962C8B-B14F-4D97-AF65-F5344CB8AC3E}">
        <p14:creationId xmlns:p14="http://schemas.microsoft.com/office/powerpoint/2010/main" val="4127153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3926B8A-6FA6-4493-8918-BD604B123C76}"/>
              </a:ext>
            </a:extLst>
          </p:cNvPr>
          <p:cNvSpPr>
            <a:spLocks noGrp="1"/>
          </p:cNvSpPr>
          <p:nvPr>
            <p:ph idx="1"/>
          </p:nvPr>
        </p:nvSpPr>
        <p:spPr>
          <a:xfrm>
            <a:off x="344558" y="308524"/>
            <a:ext cx="11549270" cy="5939875"/>
          </a:xfrm>
        </p:spPr>
        <p:txBody>
          <a:bodyPr>
            <a:normAutofit/>
          </a:bodyPr>
          <a:lstStyle/>
          <a:p>
            <a:pPr algn="just"/>
            <a:r>
              <a:rPr lang="es-MX" sz="2400" dirty="0">
                <a:latin typeface="Times New Roman" panose="02020603050405020304" pitchFamily="18" charset="0"/>
                <a:cs typeface="Times New Roman" panose="02020603050405020304" pitchFamily="18" charset="0"/>
              </a:rPr>
              <a:t>Las (Arrow </a:t>
            </a:r>
            <a:r>
              <a:rPr lang="es-MX" sz="2400" dirty="0" err="1">
                <a:latin typeface="Times New Roman" panose="02020603050405020304" pitchFamily="18" charset="0"/>
                <a:cs typeface="Times New Roman" panose="02020603050405020304" pitchFamily="18" charset="0"/>
              </a:rPr>
              <a:t>Function</a:t>
            </a:r>
            <a:r>
              <a:rPr lang="es-MX" sz="2400" dirty="0">
                <a:latin typeface="Times New Roman" panose="02020603050405020304" pitchFamily="18" charset="0"/>
                <a:cs typeface="Times New Roman" panose="02020603050405020304" pitchFamily="18" charset="0"/>
              </a:rPr>
              <a:t> / Funciones Flecha) tienen la capacidad de capturar el contexto del objeto en el que se encuentran. Y heredar o reconocer el contexto en donde se encuentra su objeto padre en el que ha sido declarado.</a:t>
            </a:r>
          </a:p>
        </p:txBody>
      </p:sp>
      <p:pic>
        <p:nvPicPr>
          <p:cNvPr id="5" name="Imagen 4">
            <a:extLst>
              <a:ext uri="{FF2B5EF4-FFF2-40B4-BE49-F238E27FC236}">
                <a16:creationId xmlns:a16="http://schemas.microsoft.com/office/drawing/2014/main" id="{4072BBC1-75B0-42F1-98C4-6DC8E15F79B3}"/>
              </a:ext>
            </a:extLst>
          </p:cNvPr>
          <p:cNvPicPr>
            <a:picLocks noChangeAspect="1"/>
          </p:cNvPicPr>
          <p:nvPr/>
        </p:nvPicPr>
        <p:blipFill>
          <a:blip r:embed="rId2"/>
          <a:stretch>
            <a:fillRect/>
          </a:stretch>
        </p:blipFill>
        <p:spPr>
          <a:xfrm>
            <a:off x="298172" y="1559942"/>
            <a:ext cx="1933238" cy="1567490"/>
          </a:xfrm>
          <a:prstGeom prst="rect">
            <a:avLst/>
          </a:prstGeom>
        </p:spPr>
      </p:pic>
      <p:pic>
        <p:nvPicPr>
          <p:cNvPr id="7" name="Imagen 6">
            <a:extLst>
              <a:ext uri="{FF2B5EF4-FFF2-40B4-BE49-F238E27FC236}">
                <a16:creationId xmlns:a16="http://schemas.microsoft.com/office/drawing/2014/main" id="{E75E779B-BBB5-421A-8B06-5ED8B404D809}"/>
              </a:ext>
            </a:extLst>
          </p:cNvPr>
          <p:cNvPicPr>
            <a:picLocks noChangeAspect="1"/>
          </p:cNvPicPr>
          <p:nvPr/>
        </p:nvPicPr>
        <p:blipFill>
          <a:blip r:embed="rId3"/>
          <a:stretch>
            <a:fillRect/>
          </a:stretch>
        </p:blipFill>
        <p:spPr>
          <a:xfrm>
            <a:off x="703097" y="3253441"/>
            <a:ext cx="2150563" cy="1599414"/>
          </a:xfrm>
          <a:prstGeom prst="rect">
            <a:avLst/>
          </a:prstGeom>
        </p:spPr>
      </p:pic>
      <p:pic>
        <p:nvPicPr>
          <p:cNvPr id="9" name="Imagen 8">
            <a:extLst>
              <a:ext uri="{FF2B5EF4-FFF2-40B4-BE49-F238E27FC236}">
                <a16:creationId xmlns:a16="http://schemas.microsoft.com/office/drawing/2014/main" id="{EFA8A231-90C7-4B28-B1A2-609AF4FE8F35}"/>
              </a:ext>
            </a:extLst>
          </p:cNvPr>
          <p:cNvPicPr>
            <a:picLocks noChangeAspect="1"/>
          </p:cNvPicPr>
          <p:nvPr/>
        </p:nvPicPr>
        <p:blipFill>
          <a:blip r:embed="rId4"/>
          <a:stretch>
            <a:fillRect/>
          </a:stretch>
        </p:blipFill>
        <p:spPr>
          <a:xfrm>
            <a:off x="703097" y="4998015"/>
            <a:ext cx="2150563" cy="1685577"/>
          </a:xfrm>
          <a:prstGeom prst="rect">
            <a:avLst/>
          </a:prstGeom>
        </p:spPr>
      </p:pic>
      <p:sp>
        <p:nvSpPr>
          <p:cNvPr id="10" name="CuadroTexto 9">
            <a:extLst>
              <a:ext uri="{FF2B5EF4-FFF2-40B4-BE49-F238E27FC236}">
                <a16:creationId xmlns:a16="http://schemas.microsoft.com/office/drawing/2014/main" id="{102D1999-DBD5-4C3C-8AF9-1EE5B6BF5BD1}"/>
              </a:ext>
            </a:extLst>
          </p:cNvPr>
          <p:cNvSpPr txBox="1"/>
          <p:nvPr/>
        </p:nvSpPr>
        <p:spPr>
          <a:xfrm>
            <a:off x="2525443" y="1743522"/>
            <a:ext cx="3200323" cy="1200329"/>
          </a:xfrm>
          <a:prstGeom prst="rect">
            <a:avLst/>
          </a:prstGeom>
          <a:noFill/>
        </p:spPr>
        <p:txBody>
          <a:bodyPr wrap="square" rtlCol="0">
            <a:spAutoFit/>
          </a:bodyPr>
          <a:lstStyle/>
          <a:p>
            <a:pPr algn="just"/>
            <a:r>
              <a:rPr lang="es-MX" dirty="0">
                <a:latin typeface="Times New Roman" panose="02020603050405020304" pitchFamily="18" charset="0"/>
                <a:cs typeface="Times New Roman" panose="02020603050405020304" pitchFamily="18" charset="0"/>
              </a:rPr>
              <a:t>En este caso reconoce que esta en Windows. Por ese motivo no es recomendable utilizar Arrow </a:t>
            </a:r>
            <a:r>
              <a:rPr lang="es-MX" dirty="0" err="1">
                <a:latin typeface="Times New Roman" panose="02020603050405020304" pitchFamily="18" charset="0"/>
                <a:cs typeface="Times New Roman" panose="02020603050405020304" pitchFamily="18" charset="0"/>
              </a:rPr>
              <a:t>Function</a:t>
            </a:r>
            <a:r>
              <a:rPr lang="es-MX" dirty="0">
                <a:latin typeface="Times New Roman" panose="02020603050405020304" pitchFamily="18" charset="0"/>
                <a:cs typeface="Times New Roman" panose="02020603050405020304" pitchFamily="18" charset="0"/>
              </a:rPr>
              <a:t> dentro de un objeto.</a:t>
            </a:r>
          </a:p>
        </p:txBody>
      </p:sp>
      <p:pic>
        <p:nvPicPr>
          <p:cNvPr id="12" name="Imagen 11">
            <a:extLst>
              <a:ext uri="{FF2B5EF4-FFF2-40B4-BE49-F238E27FC236}">
                <a16:creationId xmlns:a16="http://schemas.microsoft.com/office/drawing/2014/main" id="{0744650B-3C54-4A76-921B-28A109A9F184}"/>
              </a:ext>
            </a:extLst>
          </p:cNvPr>
          <p:cNvPicPr>
            <a:picLocks noChangeAspect="1"/>
          </p:cNvPicPr>
          <p:nvPr/>
        </p:nvPicPr>
        <p:blipFill>
          <a:blip r:embed="rId5"/>
          <a:stretch>
            <a:fillRect/>
          </a:stretch>
        </p:blipFill>
        <p:spPr>
          <a:xfrm>
            <a:off x="7043298" y="5437492"/>
            <a:ext cx="3107134" cy="939045"/>
          </a:xfrm>
          <a:prstGeom prst="rect">
            <a:avLst/>
          </a:prstGeom>
        </p:spPr>
      </p:pic>
      <p:pic>
        <p:nvPicPr>
          <p:cNvPr id="14" name="Imagen 13">
            <a:extLst>
              <a:ext uri="{FF2B5EF4-FFF2-40B4-BE49-F238E27FC236}">
                <a16:creationId xmlns:a16="http://schemas.microsoft.com/office/drawing/2014/main" id="{462BE052-1FBD-48C7-AB4C-A85A45BA8548}"/>
              </a:ext>
            </a:extLst>
          </p:cNvPr>
          <p:cNvPicPr>
            <a:picLocks noChangeAspect="1"/>
          </p:cNvPicPr>
          <p:nvPr/>
        </p:nvPicPr>
        <p:blipFill>
          <a:blip r:embed="rId6"/>
          <a:stretch>
            <a:fillRect/>
          </a:stretch>
        </p:blipFill>
        <p:spPr>
          <a:xfrm>
            <a:off x="6019800" y="1743522"/>
            <a:ext cx="6019800" cy="990600"/>
          </a:xfrm>
          <a:prstGeom prst="rect">
            <a:avLst/>
          </a:prstGeom>
        </p:spPr>
      </p:pic>
      <p:pic>
        <p:nvPicPr>
          <p:cNvPr id="16" name="Imagen 15">
            <a:extLst>
              <a:ext uri="{FF2B5EF4-FFF2-40B4-BE49-F238E27FC236}">
                <a16:creationId xmlns:a16="http://schemas.microsoft.com/office/drawing/2014/main" id="{452563AF-D894-40D2-8BE4-F3ECD46D9A70}"/>
              </a:ext>
            </a:extLst>
          </p:cNvPr>
          <p:cNvPicPr>
            <a:picLocks noChangeAspect="1"/>
          </p:cNvPicPr>
          <p:nvPr/>
        </p:nvPicPr>
        <p:blipFill>
          <a:blip r:embed="rId7"/>
          <a:stretch>
            <a:fillRect/>
          </a:stretch>
        </p:blipFill>
        <p:spPr>
          <a:xfrm>
            <a:off x="7043298" y="3451759"/>
            <a:ext cx="3107134" cy="945650"/>
          </a:xfrm>
          <a:prstGeom prst="rect">
            <a:avLst/>
          </a:prstGeom>
        </p:spPr>
      </p:pic>
      <p:sp>
        <p:nvSpPr>
          <p:cNvPr id="17" name="CuadroTexto 16">
            <a:extLst>
              <a:ext uri="{FF2B5EF4-FFF2-40B4-BE49-F238E27FC236}">
                <a16:creationId xmlns:a16="http://schemas.microsoft.com/office/drawing/2014/main" id="{4B1BBD4B-534B-452E-A9BE-914B31B04EF7}"/>
              </a:ext>
            </a:extLst>
          </p:cNvPr>
          <p:cNvSpPr txBox="1"/>
          <p:nvPr/>
        </p:nvSpPr>
        <p:spPr>
          <a:xfrm>
            <a:off x="3078453" y="3462558"/>
            <a:ext cx="3627147" cy="923330"/>
          </a:xfrm>
          <a:prstGeom prst="rect">
            <a:avLst/>
          </a:prstGeom>
          <a:noFill/>
        </p:spPr>
        <p:txBody>
          <a:bodyPr wrap="square" rtlCol="0">
            <a:spAutoFit/>
          </a:bodyPr>
          <a:lstStyle/>
          <a:p>
            <a:pPr algn="just"/>
            <a:r>
              <a:rPr lang="es-MX" dirty="0">
                <a:latin typeface="Times New Roman" panose="02020603050405020304" pitchFamily="18" charset="0"/>
                <a:cs typeface="Times New Roman" panose="02020603050405020304" pitchFamily="18" charset="0"/>
              </a:rPr>
              <a:t>Es la forma antigua en como se hacia y como se puede ver, (</a:t>
            </a:r>
            <a:r>
              <a:rPr lang="es-MX" dirty="0" err="1">
                <a:latin typeface="Times New Roman" panose="02020603050405020304" pitchFamily="18" charset="0"/>
                <a:cs typeface="Times New Roman" panose="02020603050405020304" pitchFamily="18" charset="0"/>
              </a:rPr>
              <a:t>this</a:t>
            </a:r>
            <a:r>
              <a:rPr lang="es-MX" dirty="0">
                <a:latin typeface="Times New Roman" panose="02020603050405020304" pitchFamily="18" charset="0"/>
                <a:cs typeface="Times New Roman" panose="02020603050405020304" pitchFamily="18" charset="0"/>
              </a:rPr>
              <a:t>) toma la función como parte del objeto.</a:t>
            </a:r>
          </a:p>
        </p:txBody>
      </p:sp>
      <p:sp>
        <p:nvSpPr>
          <p:cNvPr id="18" name="CuadroTexto 17">
            <a:extLst>
              <a:ext uri="{FF2B5EF4-FFF2-40B4-BE49-F238E27FC236}">
                <a16:creationId xmlns:a16="http://schemas.microsoft.com/office/drawing/2014/main" id="{2275F9D4-6E8A-441A-8E03-772A5347C11D}"/>
              </a:ext>
            </a:extLst>
          </p:cNvPr>
          <p:cNvSpPr txBox="1"/>
          <p:nvPr/>
        </p:nvSpPr>
        <p:spPr>
          <a:xfrm>
            <a:off x="3078453" y="5168351"/>
            <a:ext cx="3627147" cy="1477328"/>
          </a:xfrm>
          <a:prstGeom prst="rect">
            <a:avLst/>
          </a:prstGeom>
          <a:noFill/>
        </p:spPr>
        <p:txBody>
          <a:bodyPr wrap="square" rtlCol="0">
            <a:spAutoFit/>
          </a:bodyPr>
          <a:lstStyle/>
          <a:p>
            <a:pPr algn="just"/>
            <a:r>
              <a:rPr lang="es-MX" dirty="0">
                <a:latin typeface="Times New Roman" panose="02020603050405020304" pitchFamily="18" charset="0"/>
                <a:cs typeface="Times New Roman" panose="02020603050405020304" pitchFamily="18" charset="0"/>
              </a:rPr>
              <a:t>Es la nueva forma y la correcto hoy en día, se elimina el #function” y como resultado el (</a:t>
            </a:r>
            <a:r>
              <a:rPr lang="es-MX" dirty="0" err="1">
                <a:latin typeface="Times New Roman" panose="02020603050405020304" pitchFamily="18" charset="0"/>
                <a:cs typeface="Times New Roman" panose="02020603050405020304" pitchFamily="18" charset="0"/>
              </a:rPr>
              <a:t>thist</a:t>
            </a:r>
            <a:r>
              <a:rPr lang="es-MX" dirty="0">
                <a:latin typeface="Times New Roman" panose="02020603050405020304" pitchFamily="18" charset="0"/>
                <a:cs typeface="Times New Roman" panose="02020603050405020304" pitchFamily="18" charset="0"/>
              </a:rPr>
              <a:t>) también reconoce la función como parte del objeto.</a:t>
            </a:r>
          </a:p>
        </p:txBody>
      </p:sp>
    </p:spTree>
    <p:extLst>
      <p:ext uri="{BB962C8B-B14F-4D97-AF65-F5344CB8AC3E}">
        <p14:creationId xmlns:p14="http://schemas.microsoft.com/office/powerpoint/2010/main" val="1930284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D9F275-E7D8-432F-BBB4-46D51036A85D}"/>
              </a:ext>
            </a:extLst>
          </p:cNvPr>
          <p:cNvSpPr>
            <a:spLocks noGrp="1"/>
          </p:cNvSpPr>
          <p:nvPr>
            <p:ph type="title"/>
          </p:nvPr>
        </p:nvSpPr>
        <p:spPr>
          <a:xfrm>
            <a:off x="1393638" y="0"/>
            <a:ext cx="9404723" cy="1400530"/>
          </a:xfrm>
        </p:spPr>
        <p:txBody>
          <a:bodyPr>
            <a:normAutofit/>
          </a:bodyPr>
          <a:lstStyle/>
          <a:p>
            <a:pPr algn="ctr"/>
            <a:r>
              <a:rPr lang="en-US" b="1" dirty="0">
                <a:latin typeface="Times New Roman" panose="02020603050405020304" pitchFamily="18" charset="0"/>
                <a:cs typeface="Times New Roman" panose="02020603050405020304" pitchFamily="18" charset="0"/>
              </a:rPr>
              <a:t>22. </a:t>
            </a:r>
            <a:r>
              <a:rPr lang="es-MX" b="1" dirty="0">
                <a:latin typeface="Times New Roman" panose="02020603050405020304" pitchFamily="18" charset="0"/>
                <a:cs typeface="Times New Roman" panose="02020603050405020304" pitchFamily="18" charset="0"/>
              </a:rPr>
              <a:t>Prototipos</a:t>
            </a:r>
          </a:p>
        </p:txBody>
      </p:sp>
      <p:sp>
        <p:nvSpPr>
          <p:cNvPr id="3" name="Marcador de contenido 2">
            <a:extLst>
              <a:ext uri="{FF2B5EF4-FFF2-40B4-BE49-F238E27FC236}">
                <a16:creationId xmlns:a16="http://schemas.microsoft.com/office/drawing/2014/main" id="{B54619F7-0187-41AC-83D6-0E96947FE020}"/>
              </a:ext>
            </a:extLst>
          </p:cNvPr>
          <p:cNvSpPr>
            <a:spLocks noGrp="1"/>
          </p:cNvSpPr>
          <p:nvPr>
            <p:ph idx="1"/>
          </p:nvPr>
        </p:nvSpPr>
        <p:spPr>
          <a:xfrm>
            <a:off x="450574" y="1298713"/>
            <a:ext cx="11290852" cy="4694123"/>
          </a:xfrm>
        </p:spPr>
        <p:txBody>
          <a:bodyPr>
            <a:normAutofit/>
          </a:bodyPr>
          <a:lstStyle/>
          <a:p>
            <a:r>
              <a:rPr lang="es-MX" sz="2400" b="1" dirty="0">
                <a:latin typeface="Times New Roman" panose="02020603050405020304" pitchFamily="18" charset="0"/>
                <a:cs typeface="Times New Roman" panose="02020603050405020304" pitchFamily="18" charset="0"/>
              </a:rPr>
              <a:t>Prototipos: </a:t>
            </a:r>
            <a:r>
              <a:rPr lang="es-MX" sz="2400" dirty="0">
                <a:latin typeface="Times New Roman" panose="02020603050405020304" pitchFamily="18" charset="0"/>
                <a:cs typeface="Times New Roman" panose="02020603050405020304" pitchFamily="18" charset="0"/>
              </a:rPr>
              <a:t>Son un mecanismo mediante el cual los objetos en JS heredan características entre si.</a:t>
            </a:r>
          </a:p>
          <a:p>
            <a:r>
              <a:rPr lang="es-MX" sz="2400" b="1" dirty="0">
                <a:latin typeface="Times New Roman" panose="02020603050405020304" pitchFamily="18" charset="0"/>
                <a:cs typeface="Times New Roman" panose="02020603050405020304" pitchFamily="18" charset="0"/>
              </a:rPr>
              <a:t>POO: </a:t>
            </a:r>
            <a:r>
              <a:rPr lang="es-MX" sz="2400" dirty="0">
                <a:latin typeface="Times New Roman" panose="02020603050405020304" pitchFamily="18" charset="0"/>
                <a:cs typeface="Times New Roman" panose="02020603050405020304" pitchFamily="18" charset="0"/>
              </a:rPr>
              <a:t>Programación orientada a objetos.</a:t>
            </a:r>
          </a:p>
          <a:p>
            <a:endParaRPr lang="es-MX" sz="2400" dirty="0">
              <a:latin typeface="Times New Roman" panose="02020603050405020304" pitchFamily="18" charset="0"/>
              <a:cs typeface="Times New Roman" panose="02020603050405020304" pitchFamily="18" charset="0"/>
            </a:endParaRPr>
          </a:p>
          <a:p>
            <a:r>
              <a:rPr lang="es-MX" sz="2400" dirty="0">
                <a:latin typeface="Times New Roman" panose="02020603050405020304" pitchFamily="18" charset="0"/>
                <a:cs typeface="Times New Roman" panose="02020603050405020304" pitchFamily="18" charset="0"/>
              </a:rPr>
              <a:t>Dentro de POO hay 4 conceptos importantes:</a:t>
            </a:r>
          </a:p>
          <a:p>
            <a:pPr marL="800100" lvl="1" indent="-342900">
              <a:buFont typeface="+mj-lt"/>
              <a:buAutoNum type="arabicPeriod"/>
            </a:pPr>
            <a:r>
              <a:rPr lang="es-MX" b="1" dirty="0">
                <a:latin typeface="Times New Roman" panose="02020603050405020304" pitchFamily="18" charset="0"/>
                <a:cs typeface="Times New Roman" panose="02020603050405020304" pitchFamily="18" charset="0"/>
              </a:rPr>
              <a:t>Clases: </a:t>
            </a:r>
            <a:r>
              <a:rPr lang="es-MX" dirty="0">
                <a:latin typeface="Times New Roman" panose="02020603050405020304" pitchFamily="18" charset="0"/>
                <a:cs typeface="Times New Roman" panose="02020603050405020304" pitchFamily="18" charset="0"/>
              </a:rPr>
              <a:t>Es un modelo a seguir</a:t>
            </a:r>
          </a:p>
          <a:p>
            <a:pPr marL="800100" lvl="1" indent="-342900">
              <a:buFont typeface="+mj-lt"/>
              <a:buAutoNum type="arabicPeriod"/>
            </a:pPr>
            <a:r>
              <a:rPr lang="es-MX" b="1" dirty="0">
                <a:latin typeface="Times New Roman" panose="02020603050405020304" pitchFamily="18" charset="0"/>
                <a:cs typeface="Times New Roman" panose="02020603050405020304" pitchFamily="18" charset="0"/>
              </a:rPr>
              <a:t>Objetos: </a:t>
            </a:r>
            <a:r>
              <a:rPr lang="es-MX" dirty="0">
                <a:latin typeface="Times New Roman" panose="02020603050405020304" pitchFamily="18" charset="0"/>
                <a:cs typeface="Times New Roman" panose="02020603050405020304" pitchFamily="18" charset="0"/>
              </a:rPr>
              <a:t>Es una instancia de una clase</a:t>
            </a:r>
          </a:p>
          <a:p>
            <a:pPr marL="1257300" lvl="2" indent="-342900">
              <a:buFont typeface="+mj-lt"/>
              <a:buAutoNum type="arabicPeriod"/>
            </a:pPr>
            <a:r>
              <a:rPr lang="es-MX" sz="2400" b="1" dirty="0">
                <a:latin typeface="Times New Roman" panose="02020603050405020304" pitchFamily="18" charset="0"/>
                <a:cs typeface="Times New Roman" panose="02020603050405020304" pitchFamily="18" charset="0"/>
              </a:rPr>
              <a:t>Atributos: </a:t>
            </a:r>
            <a:r>
              <a:rPr lang="es-MX" sz="2400" dirty="0">
                <a:latin typeface="Times New Roman" panose="02020603050405020304" pitchFamily="18" charset="0"/>
                <a:cs typeface="Times New Roman" panose="02020603050405020304" pitchFamily="18" charset="0"/>
              </a:rPr>
              <a:t>Es una característica o propiedad del objeto (son variables dentro del objeto).</a:t>
            </a:r>
          </a:p>
          <a:p>
            <a:pPr marL="1257300" lvl="2" indent="-342900">
              <a:buFont typeface="+mj-lt"/>
              <a:buAutoNum type="arabicPeriod"/>
            </a:pPr>
            <a:r>
              <a:rPr lang="es-MX" sz="2400" b="1" dirty="0">
                <a:latin typeface="Times New Roman" panose="02020603050405020304" pitchFamily="18" charset="0"/>
                <a:cs typeface="Times New Roman" panose="02020603050405020304" pitchFamily="18" charset="0"/>
              </a:rPr>
              <a:t>Métodos: </a:t>
            </a:r>
            <a:r>
              <a:rPr lang="es-MX" sz="2400" dirty="0">
                <a:latin typeface="Times New Roman" panose="02020603050405020304" pitchFamily="18" charset="0"/>
                <a:cs typeface="Times New Roman" panose="02020603050405020304" pitchFamily="18" charset="0"/>
              </a:rPr>
              <a:t>Son las acciones que un objeto puede realizar (son funciones dentro de un objeto).</a:t>
            </a:r>
          </a:p>
          <a:p>
            <a:endParaRPr lang="es-MX"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08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0485A4-D7AB-4F70-A273-C8A2323A41B3}"/>
              </a:ext>
            </a:extLst>
          </p:cNvPr>
          <p:cNvSpPr>
            <a:spLocks noGrp="1"/>
          </p:cNvSpPr>
          <p:nvPr>
            <p:ph type="title"/>
          </p:nvPr>
        </p:nvSpPr>
        <p:spPr/>
        <p:txBody>
          <a:bodyPr/>
          <a:lstStyle/>
          <a:p>
            <a:pPr algn="ctr"/>
            <a:r>
              <a:rPr lang="es-MX" b="1" dirty="0">
                <a:latin typeface="Times New Roman" panose="02020603050405020304" pitchFamily="18" charset="0"/>
                <a:cs typeface="Times New Roman" panose="02020603050405020304" pitchFamily="18" charset="0"/>
              </a:rPr>
              <a:t>Características</a:t>
            </a:r>
            <a:br>
              <a:rPr lang="es-MX" dirty="0"/>
            </a:br>
            <a:endParaRPr lang="es-MX" dirty="0"/>
          </a:p>
        </p:txBody>
      </p:sp>
      <p:sp>
        <p:nvSpPr>
          <p:cNvPr id="3" name="Marcador de contenido 2">
            <a:extLst>
              <a:ext uri="{FF2B5EF4-FFF2-40B4-BE49-F238E27FC236}">
                <a16:creationId xmlns:a16="http://schemas.microsoft.com/office/drawing/2014/main" id="{62A66547-B92F-4018-BC36-5B06C281F831}"/>
              </a:ext>
            </a:extLst>
          </p:cNvPr>
          <p:cNvSpPr>
            <a:spLocks noGrp="1"/>
          </p:cNvSpPr>
          <p:nvPr>
            <p:ph idx="1"/>
          </p:nvPr>
        </p:nvSpPr>
        <p:spPr/>
        <p:txBody>
          <a:bodyPr>
            <a:normAutofit/>
          </a:bodyPr>
          <a:lstStyle/>
          <a:p>
            <a:r>
              <a:rPr lang="es-MX" sz="2400" dirty="0">
                <a:latin typeface="Times New Roman" panose="02020603050405020304" pitchFamily="18" charset="0"/>
                <a:cs typeface="Times New Roman" panose="02020603050405020304" pitchFamily="18" charset="0"/>
              </a:rPr>
              <a:t>Lenguaje de Alto Nivel.</a:t>
            </a:r>
          </a:p>
          <a:p>
            <a:r>
              <a:rPr lang="es-MX" sz="2400" dirty="0">
                <a:latin typeface="Times New Roman" panose="02020603050405020304" pitchFamily="18" charset="0"/>
                <a:cs typeface="Times New Roman" panose="02020603050405020304" pitchFamily="18" charset="0"/>
              </a:rPr>
              <a:t>Interpretado.</a:t>
            </a:r>
          </a:p>
          <a:p>
            <a:r>
              <a:rPr lang="es-MX" sz="2400" dirty="0">
                <a:latin typeface="Times New Roman" panose="02020603050405020304" pitchFamily="18" charset="0"/>
                <a:cs typeface="Times New Roman" panose="02020603050405020304" pitchFamily="18" charset="0"/>
              </a:rPr>
              <a:t>Dinámico.</a:t>
            </a:r>
          </a:p>
          <a:p>
            <a:r>
              <a:rPr lang="es-MX" sz="2400" dirty="0">
                <a:latin typeface="Times New Roman" panose="02020603050405020304" pitchFamily="18" charset="0"/>
                <a:cs typeface="Times New Roman" panose="02020603050405020304" pitchFamily="18" charset="0"/>
              </a:rPr>
              <a:t>Débilmente Tipado.</a:t>
            </a:r>
          </a:p>
          <a:p>
            <a:r>
              <a:rPr lang="es-MX" sz="2400" dirty="0">
                <a:latin typeface="Times New Roman" panose="02020603050405020304" pitchFamily="18" charset="0"/>
                <a:cs typeface="Times New Roman" panose="02020603050405020304" pitchFamily="18" charset="0"/>
              </a:rPr>
              <a:t>Multi paradigma.</a:t>
            </a:r>
          </a:p>
          <a:p>
            <a:r>
              <a:rPr lang="es-MX" sz="2400" dirty="0">
                <a:latin typeface="Times New Roman" panose="02020603050405020304" pitchFamily="18" charset="0"/>
                <a:cs typeface="Times New Roman" panose="02020603050405020304" pitchFamily="18" charset="0"/>
              </a:rPr>
              <a:t>Sensible a MAYÚSCULAS y minúsculas.</a:t>
            </a:r>
          </a:p>
          <a:p>
            <a:r>
              <a:rPr lang="es-MX" sz="2400" dirty="0">
                <a:latin typeface="Times New Roman" panose="02020603050405020304" pitchFamily="18" charset="0"/>
                <a:cs typeface="Times New Roman" panose="02020603050405020304" pitchFamily="18" charset="0"/>
              </a:rPr>
              <a:t>No necesitas los puntos y comas al final de cada línea.</a:t>
            </a:r>
          </a:p>
        </p:txBody>
      </p:sp>
    </p:spTree>
    <p:extLst>
      <p:ext uri="{BB962C8B-B14F-4D97-AF65-F5344CB8AC3E}">
        <p14:creationId xmlns:p14="http://schemas.microsoft.com/office/powerpoint/2010/main" val="40158306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6E285FB-022E-49FE-9A39-DAB4706F5446}"/>
              </a:ext>
            </a:extLst>
          </p:cNvPr>
          <p:cNvSpPr>
            <a:spLocks noGrp="1"/>
          </p:cNvSpPr>
          <p:nvPr>
            <p:ph idx="1"/>
          </p:nvPr>
        </p:nvSpPr>
        <p:spPr>
          <a:xfrm>
            <a:off x="496956" y="0"/>
            <a:ext cx="2822713" cy="437886"/>
          </a:xfrm>
        </p:spPr>
        <p:txBody>
          <a:bodyPr>
            <a:normAutofit fontScale="92500" lnSpcReduction="10000"/>
          </a:bodyPr>
          <a:lstStyle/>
          <a:p>
            <a:pPr marL="0" indent="0">
              <a:buNone/>
            </a:pPr>
            <a:r>
              <a:rPr lang="es-MX" dirty="0">
                <a:latin typeface="Times New Roman" panose="02020603050405020304" pitchFamily="18" charset="0"/>
                <a:cs typeface="Times New Roman" panose="02020603050405020304" pitchFamily="18" charset="0"/>
              </a:rPr>
              <a:t>Versión Primitiva:</a:t>
            </a:r>
          </a:p>
        </p:txBody>
      </p:sp>
      <p:pic>
        <p:nvPicPr>
          <p:cNvPr id="5" name="Imagen 4">
            <a:extLst>
              <a:ext uri="{FF2B5EF4-FFF2-40B4-BE49-F238E27FC236}">
                <a16:creationId xmlns:a16="http://schemas.microsoft.com/office/drawing/2014/main" id="{0D3FD319-BB00-49A6-974D-01B40D99EF9C}"/>
              </a:ext>
            </a:extLst>
          </p:cNvPr>
          <p:cNvPicPr>
            <a:picLocks noChangeAspect="1"/>
          </p:cNvPicPr>
          <p:nvPr/>
        </p:nvPicPr>
        <p:blipFill>
          <a:blip r:embed="rId2"/>
          <a:stretch>
            <a:fillRect/>
          </a:stretch>
        </p:blipFill>
        <p:spPr>
          <a:xfrm>
            <a:off x="0" y="344155"/>
            <a:ext cx="3816626" cy="2684735"/>
          </a:xfrm>
          <a:prstGeom prst="rect">
            <a:avLst/>
          </a:prstGeom>
        </p:spPr>
      </p:pic>
      <p:pic>
        <p:nvPicPr>
          <p:cNvPr id="7" name="Imagen 6">
            <a:extLst>
              <a:ext uri="{FF2B5EF4-FFF2-40B4-BE49-F238E27FC236}">
                <a16:creationId xmlns:a16="http://schemas.microsoft.com/office/drawing/2014/main" id="{A504795B-F730-47EC-A961-7D2BE5C6710C}"/>
              </a:ext>
            </a:extLst>
          </p:cNvPr>
          <p:cNvPicPr>
            <a:picLocks noChangeAspect="1"/>
          </p:cNvPicPr>
          <p:nvPr/>
        </p:nvPicPr>
        <p:blipFill>
          <a:blip r:embed="rId3"/>
          <a:stretch>
            <a:fillRect/>
          </a:stretch>
        </p:blipFill>
        <p:spPr>
          <a:xfrm>
            <a:off x="0" y="3429000"/>
            <a:ext cx="3713460" cy="3481926"/>
          </a:xfrm>
          <a:prstGeom prst="rect">
            <a:avLst/>
          </a:prstGeom>
        </p:spPr>
      </p:pic>
      <p:sp>
        <p:nvSpPr>
          <p:cNvPr id="8" name="CuadroTexto 7">
            <a:extLst>
              <a:ext uri="{FF2B5EF4-FFF2-40B4-BE49-F238E27FC236}">
                <a16:creationId xmlns:a16="http://schemas.microsoft.com/office/drawing/2014/main" id="{1F66A8E5-1DB5-40A2-BC85-C92B9671A3AE}"/>
              </a:ext>
            </a:extLst>
          </p:cNvPr>
          <p:cNvSpPr txBox="1"/>
          <p:nvPr/>
        </p:nvSpPr>
        <p:spPr>
          <a:xfrm>
            <a:off x="0" y="3028890"/>
            <a:ext cx="4052813" cy="400110"/>
          </a:xfrm>
          <a:prstGeom prst="rect">
            <a:avLst/>
          </a:prstGeom>
          <a:noFill/>
        </p:spPr>
        <p:txBody>
          <a:bodyPr wrap="square" rtlCol="0">
            <a:spAutoFit/>
          </a:bodyPr>
          <a:lstStyle/>
          <a:p>
            <a:r>
              <a:rPr lang="es-MX" sz="2000" dirty="0">
                <a:latin typeface="Times New Roman" panose="02020603050405020304" pitchFamily="18" charset="0"/>
                <a:cs typeface="Times New Roman" panose="02020603050405020304" pitchFamily="18" charset="0"/>
              </a:rPr>
              <a:t>Función constructora  versión antigua</a:t>
            </a:r>
          </a:p>
        </p:txBody>
      </p:sp>
      <p:pic>
        <p:nvPicPr>
          <p:cNvPr id="10" name="Imagen 9">
            <a:extLst>
              <a:ext uri="{FF2B5EF4-FFF2-40B4-BE49-F238E27FC236}">
                <a16:creationId xmlns:a16="http://schemas.microsoft.com/office/drawing/2014/main" id="{84D35DE7-BFEB-4820-A8B0-86B7F5A3018F}"/>
              </a:ext>
            </a:extLst>
          </p:cNvPr>
          <p:cNvPicPr>
            <a:picLocks noChangeAspect="1"/>
          </p:cNvPicPr>
          <p:nvPr/>
        </p:nvPicPr>
        <p:blipFill rotWithShape="1">
          <a:blip r:embed="rId4"/>
          <a:srcRect t="5279"/>
          <a:stretch/>
        </p:blipFill>
        <p:spPr>
          <a:xfrm>
            <a:off x="4601148" y="2054087"/>
            <a:ext cx="6620799" cy="3654488"/>
          </a:xfrm>
          <a:prstGeom prst="rect">
            <a:avLst/>
          </a:prstGeom>
        </p:spPr>
      </p:pic>
      <p:sp>
        <p:nvSpPr>
          <p:cNvPr id="11" name="CuadroTexto 10">
            <a:extLst>
              <a:ext uri="{FF2B5EF4-FFF2-40B4-BE49-F238E27FC236}">
                <a16:creationId xmlns:a16="http://schemas.microsoft.com/office/drawing/2014/main" id="{9AEEC865-1CFE-446B-B35B-447F1E93EC78}"/>
              </a:ext>
            </a:extLst>
          </p:cNvPr>
          <p:cNvSpPr txBox="1"/>
          <p:nvPr/>
        </p:nvSpPr>
        <p:spPr>
          <a:xfrm>
            <a:off x="5885140" y="641593"/>
            <a:ext cx="4052813" cy="1015663"/>
          </a:xfrm>
          <a:prstGeom prst="rect">
            <a:avLst/>
          </a:prstGeom>
          <a:noFill/>
        </p:spPr>
        <p:txBody>
          <a:bodyPr wrap="square" rtlCol="0">
            <a:spAutoFit/>
          </a:bodyPr>
          <a:lstStyle/>
          <a:p>
            <a:pPr algn="ctr"/>
            <a:r>
              <a:rPr lang="es-MX" sz="2000" dirty="0">
                <a:latin typeface="Times New Roman" panose="02020603050405020304" pitchFamily="18" charset="0"/>
                <a:cs typeface="Times New Roman" panose="02020603050405020304" pitchFamily="18" charset="0"/>
              </a:rPr>
              <a:t>Función constructora donde asignamos los métodos al Prototipo, no a la función como tal</a:t>
            </a:r>
          </a:p>
        </p:txBody>
      </p:sp>
    </p:spTree>
    <p:extLst>
      <p:ext uri="{BB962C8B-B14F-4D97-AF65-F5344CB8AC3E}">
        <p14:creationId xmlns:p14="http://schemas.microsoft.com/office/powerpoint/2010/main" val="23193037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D3671-394C-41EF-83D6-19198057C4C8}"/>
              </a:ext>
            </a:extLst>
          </p:cNvPr>
          <p:cNvSpPr>
            <a:spLocks noGrp="1"/>
          </p:cNvSpPr>
          <p:nvPr>
            <p:ph type="title"/>
          </p:nvPr>
        </p:nvSpPr>
        <p:spPr>
          <a:xfrm>
            <a:off x="874220" y="42787"/>
            <a:ext cx="9404723" cy="1400530"/>
          </a:xfrm>
        </p:spPr>
        <p:txBody>
          <a:bodyPr/>
          <a:lstStyle/>
          <a:p>
            <a:pPr algn="ctr"/>
            <a:r>
              <a:rPr lang="es-MX" sz="4400" b="1" dirty="0">
                <a:latin typeface="Times New Roman" panose="02020603050405020304" pitchFamily="18" charset="0"/>
                <a:cs typeface="Times New Roman" panose="02020603050405020304" pitchFamily="18" charset="0"/>
              </a:rPr>
              <a:t>23. Herencia Prototipada</a:t>
            </a:r>
          </a:p>
        </p:txBody>
      </p:sp>
      <p:sp>
        <p:nvSpPr>
          <p:cNvPr id="3" name="Marcador de contenido 2">
            <a:extLst>
              <a:ext uri="{FF2B5EF4-FFF2-40B4-BE49-F238E27FC236}">
                <a16:creationId xmlns:a16="http://schemas.microsoft.com/office/drawing/2014/main" id="{E41F392D-2B67-4BF3-A198-B69B086AA6C6}"/>
              </a:ext>
            </a:extLst>
          </p:cNvPr>
          <p:cNvSpPr>
            <a:spLocks noGrp="1"/>
          </p:cNvSpPr>
          <p:nvPr>
            <p:ph idx="1"/>
          </p:nvPr>
        </p:nvSpPr>
        <p:spPr>
          <a:xfrm>
            <a:off x="5004219" y="1741394"/>
            <a:ext cx="6631190" cy="2173499"/>
          </a:xfrm>
        </p:spPr>
        <p:txBody>
          <a:bodyPr>
            <a:normAutofit/>
          </a:bodyPr>
          <a:lstStyle/>
          <a:p>
            <a:r>
              <a:rPr lang="es-MX" sz="2400" dirty="0">
                <a:latin typeface="Times New Roman" panose="02020603050405020304" pitchFamily="18" charset="0"/>
                <a:cs typeface="Times New Roman" panose="02020603050405020304" pitchFamily="18" charset="0"/>
              </a:rPr>
              <a:t>Básicamente la forma de crear herencia entre los objetos es de esta manera, aunque desde el 2015 JavaScript implemento una forma mas fácil, la cual fue usar lo que la mayoría de lenguajes de programación hacen, las CLASES.</a:t>
            </a:r>
          </a:p>
        </p:txBody>
      </p:sp>
      <p:pic>
        <p:nvPicPr>
          <p:cNvPr id="5" name="Imagen 4">
            <a:extLst>
              <a:ext uri="{FF2B5EF4-FFF2-40B4-BE49-F238E27FC236}">
                <a16:creationId xmlns:a16="http://schemas.microsoft.com/office/drawing/2014/main" id="{31875549-ABC5-4578-BF82-D591AC076E02}"/>
              </a:ext>
            </a:extLst>
          </p:cNvPr>
          <p:cNvPicPr>
            <a:picLocks noChangeAspect="1"/>
          </p:cNvPicPr>
          <p:nvPr/>
        </p:nvPicPr>
        <p:blipFill>
          <a:blip r:embed="rId2"/>
          <a:stretch>
            <a:fillRect/>
          </a:stretch>
        </p:blipFill>
        <p:spPr>
          <a:xfrm>
            <a:off x="-29933" y="1580413"/>
            <a:ext cx="4515480" cy="5277587"/>
          </a:xfrm>
          <a:prstGeom prst="rect">
            <a:avLst/>
          </a:prstGeom>
        </p:spPr>
      </p:pic>
      <p:pic>
        <p:nvPicPr>
          <p:cNvPr id="7" name="Imagen 6">
            <a:extLst>
              <a:ext uri="{FF2B5EF4-FFF2-40B4-BE49-F238E27FC236}">
                <a16:creationId xmlns:a16="http://schemas.microsoft.com/office/drawing/2014/main" id="{EBBE33B0-0954-4546-A943-231EA45D2719}"/>
              </a:ext>
            </a:extLst>
          </p:cNvPr>
          <p:cNvPicPr>
            <a:picLocks noChangeAspect="1"/>
          </p:cNvPicPr>
          <p:nvPr/>
        </p:nvPicPr>
        <p:blipFill>
          <a:blip r:embed="rId3"/>
          <a:stretch>
            <a:fillRect/>
          </a:stretch>
        </p:blipFill>
        <p:spPr>
          <a:xfrm>
            <a:off x="4472295" y="4355624"/>
            <a:ext cx="4409428" cy="2502376"/>
          </a:xfrm>
          <a:prstGeom prst="rect">
            <a:avLst/>
          </a:prstGeom>
        </p:spPr>
      </p:pic>
      <p:pic>
        <p:nvPicPr>
          <p:cNvPr id="11" name="Imagen 10">
            <a:extLst>
              <a:ext uri="{FF2B5EF4-FFF2-40B4-BE49-F238E27FC236}">
                <a16:creationId xmlns:a16="http://schemas.microsoft.com/office/drawing/2014/main" id="{9AC52132-F742-481C-8CDF-2413CD93D734}"/>
              </a:ext>
            </a:extLst>
          </p:cNvPr>
          <p:cNvPicPr>
            <a:picLocks noChangeAspect="1"/>
          </p:cNvPicPr>
          <p:nvPr/>
        </p:nvPicPr>
        <p:blipFill>
          <a:blip r:embed="rId4"/>
          <a:stretch>
            <a:fillRect/>
          </a:stretch>
        </p:blipFill>
        <p:spPr>
          <a:xfrm>
            <a:off x="8881723" y="4219206"/>
            <a:ext cx="3359644" cy="2666514"/>
          </a:xfrm>
          <a:prstGeom prst="rect">
            <a:avLst/>
          </a:prstGeom>
        </p:spPr>
      </p:pic>
    </p:spTree>
    <p:extLst>
      <p:ext uri="{BB962C8B-B14F-4D97-AF65-F5344CB8AC3E}">
        <p14:creationId xmlns:p14="http://schemas.microsoft.com/office/powerpoint/2010/main" val="2201560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54428A-FD4F-46AA-BBD9-820B0036BE69}"/>
              </a:ext>
            </a:extLst>
          </p:cNvPr>
          <p:cNvSpPr>
            <a:spLocks noGrp="1"/>
          </p:cNvSpPr>
          <p:nvPr>
            <p:ph type="title"/>
          </p:nvPr>
        </p:nvSpPr>
        <p:spPr>
          <a:xfrm>
            <a:off x="1393637" y="0"/>
            <a:ext cx="9404723" cy="1400530"/>
          </a:xfrm>
        </p:spPr>
        <p:txBody>
          <a:bodyPr>
            <a:normAutofit/>
          </a:bodyPr>
          <a:lstStyle/>
          <a:p>
            <a:pPr algn="ctr"/>
            <a:r>
              <a:rPr lang="es-MX" b="1" dirty="0">
                <a:latin typeface="Times New Roman" panose="02020603050405020304" pitchFamily="18" charset="0"/>
                <a:cs typeface="Times New Roman" panose="02020603050405020304" pitchFamily="18" charset="0"/>
              </a:rPr>
              <a:t>24. Clases y Herencia</a:t>
            </a:r>
          </a:p>
        </p:txBody>
      </p:sp>
      <p:sp>
        <p:nvSpPr>
          <p:cNvPr id="3" name="Marcador de contenido 2">
            <a:extLst>
              <a:ext uri="{FF2B5EF4-FFF2-40B4-BE49-F238E27FC236}">
                <a16:creationId xmlns:a16="http://schemas.microsoft.com/office/drawing/2014/main" id="{DE90F79D-4FB6-427F-BF49-E127A1852DCA}"/>
              </a:ext>
            </a:extLst>
          </p:cNvPr>
          <p:cNvSpPr>
            <a:spLocks noGrp="1"/>
          </p:cNvSpPr>
          <p:nvPr>
            <p:ph idx="1"/>
          </p:nvPr>
        </p:nvSpPr>
        <p:spPr>
          <a:xfrm>
            <a:off x="520506" y="1561515"/>
            <a:ext cx="11296356" cy="4670474"/>
          </a:xfrm>
        </p:spPr>
        <p:txBody>
          <a:bodyPr>
            <a:normAutofit/>
          </a:bodyPr>
          <a:lstStyle/>
          <a:p>
            <a:pPr marL="0" indent="0" algn="just">
              <a:buNone/>
            </a:pPr>
            <a:r>
              <a:rPr lang="es-MX" sz="2400" dirty="0">
                <a:latin typeface="Times New Roman" panose="02020603050405020304" pitchFamily="18" charset="0"/>
                <a:cs typeface="Times New Roman" panose="02020603050405020304" pitchFamily="18" charset="0"/>
              </a:rPr>
              <a:t>Desde el 2015 JS nos a dado azúcar sintáctico, eso significa que ya podemos escribir clases. JS es un lenguaje POO que esta basado en prototipos, por eso es que aunque nosotros gramaticalmente y sintácticamente escribamos nuestras clases, JS lo compila en prototipos.</a:t>
            </a:r>
          </a:p>
          <a:p>
            <a:pPr algn="just">
              <a:buFont typeface="Arial" panose="020B0604020202020204" pitchFamily="34" charset="0"/>
              <a:buChar char="•"/>
            </a:pPr>
            <a:r>
              <a:rPr lang="es-MX" sz="2400" b="1" dirty="0">
                <a:latin typeface="Times New Roman" panose="02020603050405020304" pitchFamily="18" charset="0"/>
                <a:cs typeface="Times New Roman" panose="02020603050405020304" pitchFamily="18" charset="0"/>
              </a:rPr>
              <a:t>Palabras clave:</a:t>
            </a:r>
          </a:p>
          <a:p>
            <a:pPr lvl="1" algn="just">
              <a:buFont typeface="Arial" panose="020B0604020202020204" pitchFamily="34" charset="0"/>
              <a:buChar char="•"/>
            </a:pPr>
            <a:r>
              <a:rPr lang="es-MX" b="1" dirty="0" err="1">
                <a:latin typeface="Times New Roman" panose="02020603050405020304" pitchFamily="18" charset="0"/>
                <a:cs typeface="Times New Roman" panose="02020603050405020304" pitchFamily="18" charset="0"/>
              </a:rPr>
              <a:t>class</a:t>
            </a:r>
            <a:r>
              <a:rPr lang="es-MX" b="1" dirty="0">
                <a:latin typeface="Times New Roman" panose="02020603050405020304" pitchFamily="18" charset="0"/>
                <a:cs typeface="Times New Roman" panose="02020603050405020304" pitchFamily="18" charset="0"/>
              </a:rPr>
              <a:t>: </a:t>
            </a:r>
            <a:r>
              <a:rPr lang="es-MX" dirty="0">
                <a:latin typeface="Times New Roman" panose="02020603050405020304" pitchFamily="18" charset="0"/>
                <a:cs typeface="Times New Roman" panose="02020603050405020304" pitchFamily="18" charset="0"/>
              </a:rPr>
              <a:t>Crea una clase</a:t>
            </a:r>
          </a:p>
          <a:p>
            <a:pPr lvl="1" algn="just">
              <a:buFont typeface="Arial" panose="020B0604020202020204" pitchFamily="34" charset="0"/>
              <a:buChar char="•"/>
            </a:pPr>
            <a:r>
              <a:rPr lang="es-MX" b="1" dirty="0" err="1">
                <a:latin typeface="Times New Roman" panose="02020603050405020304" pitchFamily="18" charset="0"/>
                <a:cs typeface="Times New Roman" panose="02020603050405020304" pitchFamily="18" charset="0"/>
              </a:rPr>
              <a:t>this</a:t>
            </a:r>
            <a:r>
              <a:rPr lang="es-MX" b="1" dirty="0">
                <a:latin typeface="Times New Roman" panose="02020603050405020304" pitchFamily="18" charset="0"/>
                <a:cs typeface="Times New Roman" panose="02020603050405020304" pitchFamily="18" charset="0"/>
              </a:rPr>
              <a:t>: </a:t>
            </a:r>
            <a:r>
              <a:rPr lang="es-MX" dirty="0">
                <a:latin typeface="Times New Roman" panose="02020603050405020304" pitchFamily="18" charset="0"/>
                <a:cs typeface="Times New Roman" panose="02020603050405020304" pitchFamily="18" charset="0"/>
              </a:rPr>
              <a:t>Hace referencia a un dato de esa misma función o clase</a:t>
            </a:r>
          </a:p>
          <a:p>
            <a:pPr lvl="1" algn="just">
              <a:buFont typeface="Arial" panose="020B0604020202020204" pitchFamily="34" charset="0"/>
              <a:buChar char="•"/>
            </a:pPr>
            <a:r>
              <a:rPr lang="es-MX" b="1" dirty="0">
                <a:latin typeface="Times New Roman" panose="02020603050405020304" pitchFamily="18" charset="0"/>
                <a:cs typeface="Times New Roman" panose="02020603050405020304" pitchFamily="18" charset="0"/>
              </a:rPr>
              <a:t>super: </a:t>
            </a:r>
            <a:r>
              <a:rPr lang="es-MX" dirty="0">
                <a:latin typeface="Times New Roman" panose="02020603050405020304" pitchFamily="18" charset="0"/>
                <a:cs typeface="Times New Roman" panose="02020603050405020304" pitchFamily="18" charset="0"/>
              </a:rPr>
              <a:t>Es un método especial para la POO que permite invocar al constructor de la clase del cual herede.</a:t>
            </a:r>
          </a:p>
          <a:p>
            <a:pPr lvl="1" algn="just">
              <a:buFont typeface="Arial" panose="020B0604020202020204" pitchFamily="34" charset="0"/>
              <a:buChar char="•"/>
            </a:pPr>
            <a:r>
              <a:rPr lang="es-MX" b="1" dirty="0" err="1">
                <a:latin typeface="Times New Roman" panose="02020603050405020304" pitchFamily="18" charset="0"/>
                <a:cs typeface="Times New Roman" panose="02020603050405020304" pitchFamily="18" charset="0"/>
              </a:rPr>
              <a:t>extends</a:t>
            </a:r>
            <a:r>
              <a:rPr lang="es-MX" b="1" dirty="0">
                <a:latin typeface="Times New Roman" panose="02020603050405020304" pitchFamily="18" charset="0"/>
                <a:cs typeface="Times New Roman" panose="02020603050405020304" pitchFamily="18" charset="0"/>
              </a:rPr>
              <a:t>: </a:t>
            </a:r>
            <a:r>
              <a:rPr lang="es-MX" dirty="0">
                <a:latin typeface="Times New Roman" panose="02020603050405020304" pitchFamily="18" charset="0"/>
                <a:cs typeface="Times New Roman" panose="02020603050405020304" pitchFamily="18" charset="0"/>
              </a:rPr>
              <a:t>Es una palabra reservada, desde que vas a extenderle o a heredar.</a:t>
            </a:r>
          </a:p>
          <a:p>
            <a:pPr algn="just">
              <a:buFont typeface="Arial" panose="020B0604020202020204" pitchFamily="34" charset="0"/>
              <a:buChar char="•"/>
            </a:pPr>
            <a:r>
              <a:rPr lang="es-MX" sz="2400" b="1" dirty="0">
                <a:solidFill>
                  <a:srgbClr val="00B0F0"/>
                </a:solidFill>
                <a:latin typeface="Times New Roman" panose="02020603050405020304" pitchFamily="18" charset="0"/>
                <a:cs typeface="Times New Roman" panose="02020603050405020304" pitchFamily="18" charset="0"/>
              </a:rPr>
              <a:t>Nota: </a:t>
            </a:r>
            <a:r>
              <a:rPr lang="es-MX" sz="2400" dirty="0">
                <a:solidFill>
                  <a:srgbClr val="00B0F0"/>
                </a:solidFill>
                <a:latin typeface="Times New Roman" panose="02020603050405020304" pitchFamily="18" charset="0"/>
                <a:cs typeface="Times New Roman" panose="02020603050405020304" pitchFamily="18" charset="0"/>
              </a:rPr>
              <a:t>Todas las clases generadas en JS son publicas, aquí no existen las clases privadas o protegidas.</a:t>
            </a:r>
          </a:p>
        </p:txBody>
      </p:sp>
    </p:spTree>
    <p:extLst>
      <p:ext uri="{BB962C8B-B14F-4D97-AF65-F5344CB8AC3E}">
        <p14:creationId xmlns:p14="http://schemas.microsoft.com/office/powerpoint/2010/main" val="1616134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030DD6-C342-4C9A-81F9-722AACA78507}"/>
              </a:ext>
            </a:extLst>
          </p:cNvPr>
          <p:cNvSpPr>
            <a:spLocks noGrp="1"/>
          </p:cNvSpPr>
          <p:nvPr>
            <p:ph type="title"/>
          </p:nvPr>
        </p:nvSpPr>
        <p:spPr>
          <a:xfrm>
            <a:off x="1393638" y="412962"/>
            <a:ext cx="9404723" cy="806239"/>
          </a:xfrm>
        </p:spPr>
        <p:txBody>
          <a:bodyPr>
            <a:normAutofit/>
          </a:bodyPr>
          <a:lstStyle/>
          <a:p>
            <a:pPr algn="ctr"/>
            <a:r>
              <a:rPr lang="es-MX" b="1" dirty="0">
                <a:latin typeface="Times New Roman" panose="02020603050405020304" pitchFamily="18" charset="0"/>
                <a:cs typeface="Times New Roman" panose="02020603050405020304" pitchFamily="18" charset="0"/>
              </a:rPr>
              <a:t>25. Métodos estáticos, </a:t>
            </a:r>
            <a:r>
              <a:rPr lang="es-MX" b="1" dirty="0" err="1">
                <a:latin typeface="Times New Roman" panose="02020603050405020304" pitchFamily="18" charset="0"/>
                <a:cs typeface="Times New Roman" panose="02020603050405020304" pitchFamily="18" charset="0"/>
              </a:rPr>
              <a:t>getters</a:t>
            </a:r>
            <a:r>
              <a:rPr lang="es-MX" b="1" dirty="0">
                <a:latin typeface="Times New Roman" panose="02020603050405020304" pitchFamily="18" charset="0"/>
                <a:cs typeface="Times New Roman" panose="02020603050405020304" pitchFamily="18" charset="0"/>
              </a:rPr>
              <a:t> y </a:t>
            </a:r>
            <a:r>
              <a:rPr lang="es-MX" b="1" dirty="0" err="1">
                <a:latin typeface="Times New Roman" panose="02020603050405020304" pitchFamily="18" charset="0"/>
                <a:cs typeface="Times New Roman" panose="02020603050405020304" pitchFamily="18" charset="0"/>
              </a:rPr>
              <a:t>setters</a:t>
            </a:r>
            <a:endParaRPr lang="es-MX"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5FF0DBBE-6E5F-4D85-B5AD-B8C61B91BC56}"/>
              </a:ext>
            </a:extLst>
          </p:cNvPr>
          <p:cNvSpPr>
            <a:spLocks noGrp="1"/>
          </p:cNvSpPr>
          <p:nvPr>
            <p:ph idx="1"/>
          </p:nvPr>
        </p:nvSpPr>
        <p:spPr>
          <a:xfrm>
            <a:off x="762000" y="1921567"/>
            <a:ext cx="10668000" cy="3962400"/>
          </a:xfrm>
        </p:spPr>
        <p:txBody>
          <a:bodyPr>
            <a:normAutofit/>
          </a:bodyPr>
          <a:lstStyle/>
          <a:p>
            <a:pPr algn="just"/>
            <a:r>
              <a:rPr lang="es-MX" sz="2400" b="1" dirty="0">
                <a:latin typeface="Times New Roman" panose="02020603050405020304" pitchFamily="18" charset="0"/>
                <a:cs typeface="Times New Roman" panose="02020603050405020304" pitchFamily="18" charset="0"/>
              </a:rPr>
              <a:t>Método estático (</a:t>
            </a:r>
            <a:r>
              <a:rPr lang="es-MX" sz="2400" b="1" dirty="0" err="1">
                <a:latin typeface="Times New Roman" panose="02020603050405020304" pitchFamily="18" charset="0"/>
                <a:cs typeface="Times New Roman" panose="02020603050405020304" pitchFamily="18" charset="0"/>
              </a:rPr>
              <a:t>static</a:t>
            </a:r>
            <a:r>
              <a:rPr lang="es-MX" sz="2400" b="1" dirty="0">
                <a:latin typeface="Times New Roman" panose="02020603050405020304" pitchFamily="18" charset="0"/>
                <a:cs typeface="Times New Roman" panose="02020603050405020304" pitchFamily="18" charset="0"/>
              </a:rPr>
              <a:t>):</a:t>
            </a:r>
            <a:r>
              <a:rPr lang="es-MX" sz="2400" dirty="0">
                <a:latin typeface="Times New Roman" panose="02020603050405020304" pitchFamily="18" charset="0"/>
                <a:cs typeface="Times New Roman" panose="02020603050405020304" pitchFamily="18" charset="0"/>
              </a:rPr>
              <a:t> Es aquel que se puede ejecutar sin necesidad de instanciar la clase.</a:t>
            </a:r>
          </a:p>
          <a:p>
            <a:pPr algn="just"/>
            <a:r>
              <a:rPr lang="es-MX" sz="2400" dirty="0">
                <a:latin typeface="Times New Roman" panose="02020603050405020304" pitchFamily="18" charset="0"/>
                <a:cs typeface="Times New Roman" panose="02020603050405020304" pitchFamily="18" charset="0"/>
              </a:rPr>
              <a:t>Los </a:t>
            </a:r>
            <a:r>
              <a:rPr lang="es-MX" sz="2400" b="1" dirty="0" err="1">
                <a:latin typeface="Times New Roman" panose="02020603050405020304" pitchFamily="18" charset="0"/>
                <a:cs typeface="Times New Roman" panose="02020603050405020304" pitchFamily="18" charset="0"/>
              </a:rPr>
              <a:t>setters</a:t>
            </a:r>
            <a:r>
              <a:rPr lang="es-MX" sz="2400" b="1" dirty="0">
                <a:latin typeface="Times New Roman" panose="02020603050405020304" pitchFamily="18" charset="0"/>
                <a:cs typeface="Times New Roman" panose="02020603050405020304" pitchFamily="18" charset="0"/>
              </a:rPr>
              <a:t> y </a:t>
            </a:r>
            <a:r>
              <a:rPr lang="es-MX" sz="2400" b="1" dirty="0" err="1">
                <a:latin typeface="Times New Roman" panose="02020603050405020304" pitchFamily="18" charset="0"/>
                <a:cs typeface="Times New Roman" panose="02020603050405020304" pitchFamily="18" charset="0"/>
              </a:rPr>
              <a:t>getters</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son métodos especiales que nos permiten establecer y obtener los valores de los atributos de nuestra clase.</a:t>
            </a:r>
          </a:p>
          <a:p>
            <a:pPr marL="914400" lvl="1" indent="-457200" algn="just">
              <a:buFont typeface="+mj-lt"/>
              <a:buAutoNum type="arabicPeriod"/>
            </a:pPr>
            <a:r>
              <a:rPr lang="es-MX" b="1" dirty="0" err="1">
                <a:latin typeface="Times New Roman" panose="02020603050405020304" pitchFamily="18" charset="0"/>
                <a:cs typeface="Times New Roman" panose="02020603050405020304" pitchFamily="18" charset="0"/>
              </a:rPr>
              <a:t>get</a:t>
            </a:r>
            <a:r>
              <a:rPr lang="es-MX" b="1" dirty="0">
                <a:latin typeface="Times New Roman" panose="02020603050405020304" pitchFamily="18" charset="0"/>
                <a:cs typeface="Times New Roman" panose="02020603050405020304" pitchFamily="18" charset="0"/>
              </a:rPr>
              <a:t>: </a:t>
            </a:r>
            <a:r>
              <a:rPr lang="es-MX" dirty="0">
                <a:latin typeface="Times New Roman" panose="02020603050405020304" pitchFamily="18" charset="0"/>
                <a:cs typeface="Times New Roman" panose="02020603050405020304" pitchFamily="18" charset="0"/>
              </a:rPr>
              <a:t>Obtener</a:t>
            </a:r>
          </a:p>
          <a:p>
            <a:pPr marL="914400" lvl="1" indent="-457200" algn="just">
              <a:buFont typeface="+mj-lt"/>
              <a:buAutoNum type="arabicPeriod"/>
            </a:pPr>
            <a:r>
              <a:rPr lang="es-MX" b="1" dirty="0">
                <a:latin typeface="Times New Roman" panose="02020603050405020304" pitchFamily="18" charset="0"/>
                <a:cs typeface="Times New Roman" panose="02020603050405020304" pitchFamily="18" charset="0"/>
              </a:rPr>
              <a:t>set: </a:t>
            </a:r>
            <a:r>
              <a:rPr lang="es-MX" dirty="0">
                <a:latin typeface="Times New Roman" panose="02020603050405020304" pitchFamily="18" charset="0"/>
                <a:cs typeface="Times New Roman" panose="02020603050405020304" pitchFamily="18" charset="0"/>
              </a:rPr>
              <a:t>Poner</a:t>
            </a:r>
          </a:p>
          <a:p>
            <a:pPr marL="0" indent="0" algn="just">
              <a:buNone/>
            </a:pPr>
            <a:r>
              <a:rPr lang="es-MX" sz="2400" dirty="0">
                <a:latin typeface="Times New Roman" panose="02020603050405020304" pitchFamily="18" charset="0"/>
                <a:cs typeface="Times New Roman" panose="02020603050405020304" pitchFamily="18" charset="0"/>
              </a:rPr>
              <a:t>Los </a:t>
            </a:r>
            <a:r>
              <a:rPr lang="es-MX" sz="2400" dirty="0" err="1">
                <a:latin typeface="Times New Roman" panose="02020603050405020304" pitchFamily="18" charset="0"/>
                <a:cs typeface="Times New Roman" panose="02020603050405020304" pitchFamily="18" charset="0"/>
              </a:rPr>
              <a:t>setters</a:t>
            </a:r>
            <a:r>
              <a:rPr lang="es-MX" sz="2400" dirty="0">
                <a:latin typeface="Times New Roman" panose="02020603050405020304" pitchFamily="18" charset="0"/>
                <a:cs typeface="Times New Roman" panose="02020603050405020304" pitchFamily="18" charset="0"/>
              </a:rPr>
              <a:t> y </a:t>
            </a:r>
            <a:r>
              <a:rPr lang="es-MX" sz="2400" dirty="0" err="1">
                <a:latin typeface="Times New Roman" panose="02020603050405020304" pitchFamily="18" charset="0"/>
                <a:cs typeface="Times New Roman" panose="02020603050405020304" pitchFamily="18" charset="0"/>
              </a:rPr>
              <a:t>getters</a:t>
            </a:r>
            <a:r>
              <a:rPr lang="es-MX" sz="2400" dirty="0">
                <a:latin typeface="Times New Roman" panose="02020603050405020304" pitchFamily="18" charset="0"/>
                <a:cs typeface="Times New Roman" panose="02020603050405020304" pitchFamily="18" charset="0"/>
              </a:rPr>
              <a:t> aunque son métodos, en JS para poder utilizarlos, se deben trabajar como si fueran prototipos (atributos).</a:t>
            </a:r>
          </a:p>
        </p:txBody>
      </p:sp>
    </p:spTree>
    <p:extLst>
      <p:ext uri="{BB962C8B-B14F-4D97-AF65-F5344CB8AC3E}">
        <p14:creationId xmlns:p14="http://schemas.microsoft.com/office/powerpoint/2010/main" val="367034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301BEE-E0A6-4CD1-A3B5-3210825CEADC}"/>
              </a:ext>
            </a:extLst>
          </p:cNvPr>
          <p:cNvSpPr>
            <a:spLocks noGrp="1"/>
          </p:cNvSpPr>
          <p:nvPr>
            <p:ph type="title"/>
          </p:nvPr>
        </p:nvSpPr>
        <p:spPr>
          <a:xfrm>
            <a:off x="0" y="2862472"/>
            <a:ext cx="2401889" cy="879486"/>
          </a:xfrm>
        </p:spPr>
        <p:txBody>
          <a:bodyPr/>
          <a:lstStyle/>
          <a:p>
            <a:r>
              <a:rPr lang="es-MX" sz="2800" b="1" dirty="0">
                <a:latin typeface="Times New Roman" panose="02020603050405020304" pitchFamily="18" charset="0"/>
                <a:cs typeface="Times New Roman" panose="02020603050405020304" pitchFamily="18" charset="0"/>
              </a:rPr>
              <a:t>Ejemplo:</a:t>
            </a:r>
          </a:p>
        </p:txBody>
      </p:sp>
      <p:pic>
        <p:nvPicPr>
          <p:cNvPr id="5" name="Imagen 4">
            <a:extLst>
              <a:ext uri="{FF2B5EF4-FFF2-40B4-BE49-F238E27FC236}">
                <a16:creationId xmlns:a16="http://schemas.microsoft.com/office/drawing/2014/main" id="{25FB53EA-DA7C-4F23-8C62-A81D76EB2327}"/>
              </a:ext>
            </a:extLst>
          </p:cNvPr>
          <p:cNvPicPr>
            <a:picLocks noChangeAspect="1"/>
          </p:cNvPicPr>
          <p:nvPr/>
        </p:nvPicPr>
        <p:blipFill>
          <a:blip r:embed="rId2"/>
          <a:stretch>
            <a:fillRect/>
          </a:stretch>
        </p:blipFill>
        <p:spPr>
          <a:xfrm>
            <a:off x="1546493" y="0"/>
            <a:ext cx="5323343" cy="6858000"/>
          </a:xfrm>
          <a:prstGeom prst="rect">
            <a:avLst/>
          </a:prstGeom>
        </p:spPr>
      </p:pic>
      <p:pic>
        <p:nvPicPr>
          <p:cNvPr id="7" name="Imagen 6">
            <a:extLst>
              <a:ext uri="{FF2B5EF4-FFF2-40B4-BE49-F238E27FC236}">
                <a16:creationId xmlns:a16="http://schemas.microsoft.com/office/drawing/2014/main" id="{9F07AD29-AF87-4834-8898-F025E58D046C}"/>
              </a:ext>
            </a:extLst>
          </p:cNvPr>
          <p:cNvPicPr>
            <a:picLocks noChangeAspect="1"/>
          </p:cNvPicPr>
          <p:nvPr/>
        </p:nvPicPr>
        <p:blipFill>
          <a:blip r:embed="rId3"/>
          <a:stretch>
            <a:fillRect/>
          </a:stretch>
        </p:blipFill>
        <p:spPr>
          <a:xfrm>
            <a:off x="6869836" y="-23371"/>
            <a:ext cx="5322165" cy="6894623"/>
          </a:xfrm>
          <a:prstGeom prst="rect">
            <a:avLst/>
          </a:prstGeom>
        </p:spPr>
      </p:pic>
    </p:spTree>
    <p:extLst>
      <p:ext uri="{BB962C8B-B14F-4D97-AF65-F5344CB8AC3E}">
        <p14:creationId xmlns:p14="http://schemas.microsoft.com/office/powerpoint/2010/main" val="594457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305BFD-29A1-4440-BA9C-B6235477F14D}"/>
              </a:ext>
            </a:extLst>
          </p:cNvPr>
          <p:cNvSpPr>
            <a:spLocks noGrp="1"/>
          </p:cNvSpPr>
          <p:nvPr>
            <p:ph type="title"/>
          </p:nvPr>
        </p:nvSpPr>
        <p:spPr>
          <a:xfrm>
            <a:off x="222042" y="214179"/>
            <a:ext cx="2905472" cy="832743"/>
          </a:xfrm>
        </p:spPr>
        <p:txBody>
          <a:bodyPr>
            <a:normAutofit/>
          </a:bodyPr>
          <a:lstStyle/>
          <a:p>
            <a:r>
              <a:rPr lang="es-MX" sz="4400" b="1" dirty="0">
                <a:latin typeface="Times New Roman" panose="02020603050405020304" pitchFamily="18" charset="0"/>
                <a:cs typeface="Times New Roman" panose="02020603050405020304" pitchFamily="18" charset="0"/>
              </a:rPr>
              <a:t>Resultado:</a:t>
            </a:r>
          </a:p>
        </p:txBody>
      </p:sp>
      <p:pic>
        <p:nvPicPr>
          <p:cNvPr id="4" name="Imagen 3">
            <a:extLst>
              <a:ext uri="{FF2B5EF4-FFF2-40B4-BE49-F238E27FC236}">
                <a16:creationId xmlns:a16="http://schemas.microsoft.com/office/drawing/2014/main" id="{ABD262E7-197F-49C5-828C-40538A20A101}"/>
              </a:ext>
            </a:extLst>
          </p:cNvPr>
          <p:cNvPicPr>
            <a:picLocks noChangeAspect="1"/>
          </p:cNvPicPr>
          <p:nvPr/>
        </p:nvPicPr>
        <p:blipFill>
          <a:blip r:embed="rId2"/>
          <a:stretch>
            <a:fillRect/>
          </a:stretch>
        </p:blipFill>
        <p:spPr>
          <a:xfrm>
            <a:off x="3299791" y="416011"/>
            <a:ext cx="6957392" cy="6025978"/>
          </a:xfrm>
          <a:prstGeom prst="rect">
            <a:avLst/>
          </a:prstGeom>
        </p:spPr>
      </p:pic>
    </p:spTree>
    <p:extLst>
      <p:ext uri="{BB962C8B-B14F-4D97-AF65-F5344CB8AC3E}">
        <p14:creationId xmlns:p14="http://schemas.microsoft.com/office/powerpoint/2010/main" val="26968517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9996E-702C-475A-9247-ADAFD9C6ECA6}"/>
              </a:ext>
            </a:extLst>
          </p:cNvPr>
          <p:cNvSpPr>
            <a:spLocks noGrp="1"/>
          </p:cNvSpPr>
          <p:nvPr>
            <p:ph type="title"/>
          </p:nvPr>
        </p:nvSpPr>
        <p:spPr>
          <a:xfrm>
            <a:off x="1393638" y="2552"/>
            <a:ext cx="9404723" cy="897780"/>
          </a:xfrm>
        </p:spPr>
        <p:txBody>
          <a:bodyPr>
            <a:normAutofit/>
          </a:bodyPr>
          <a:lstStyle/>
          <a:p>
            <a:pPr algn="ctr"/>
            <a:r>
              <a:rPr lang="es-MX" b="1" dirty="0">
                <a:latin typeface="Times New Roman" panose="02020603050405020304" pitchFamily="18" charset="0"/>
                <a:cs typeface="Times New Roman" panose="02020603050405020304" pitchFamily="18" charset="0"/>
              </a:rPr>
              <a:t>26. Objeto </a:t>
            </a:r>
            <a:r>
              <a:rPr lang="es-MX" b="1" dirty="0" err="1">
                <a:latin typeface="Times New Roman" panose="02020603050405020304" pitchFamily="18" charset="0"/>
                <a:cs typeface="Times New Roman" panose="02020603050405020304" pitchFamily="18" charset="0"/>
              </a:rPr>
              <a:t>console</a:t>
            </a:r>
            <a:endParaRPr lang="es-MX"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C86C2584-527E-4818-B0AC-AFDCB720AF84}"/>
              </a:ext>
            </a:extLst>
          </p:cNvPr>
          <p:cNvSpPr>
            <a:spLocks noGrp="1"/>
          </p:cNvSpPr>
          <p:nvPr>
            <p:ph idx="1"/>
          </p:nvPr>
        </p:nvSpPr>
        <p:spPr>
          <a:xfrm>
            <a:off x="0" y="900332"/>
            <a:ext cx="12192000" cy="5955116"/>
          </a:xfrm>
        </p:spPr>
        <p:style>
          <a:lnRef idx="2">
            <a:schemeClr val="dk1"/>
          </a:lnRef>
          <a:fillRef idx="1">
            <a:schemeClr val="lt1"/>
          </a:fillRef>
          <a:effectRef idx="0">
            <a:schemeClr val="dk1"/>
          </a:effectRef>
          <a:fontRef idx="minor">
            <a:schemeClr val="dk1"/>
          </a:fontRef>
        </p:style>
        <p:txBody>
          <a:bodyPr>
            <a:normAutofit fontScale="70000" lnSpcReduction="20000"/>
          </a:bodyPr>
          <a:lstStyle/>
          <a:p>
            <a:pPr algn="just"/>
            <a:r>
              <a:rPr lang="es-MX" dirty="0">
                <a:latin typeface="Times New Roman" panose="02020603050405020304" pitchFamily="18" charset="0"/>
                <a:cs typeface="Times New Roman" panose="02020603050405020304" pitchFamily="18" charset="0"/>
              </a:rPr>
              <a:t>Consola(</a:t>
            </a:r>
            <a:r>
              <a:rPr lang="es-MX" dirty="0" err="1">
                <a:latin typeface="Times New Roman" panose="02020603050405020304" pitchFamily="18" charset="0"/>
                <a:cs typeface="Times New Roman" panose="02020603050405020304" pitchFamily="18" charset="0"/>
              </a:rPr>
              <a:t>console</a:t>
            </a:r>
            <a:r>
              <a:rPr lang="es-MX" dirty="0">
                <a:latin typeface="Times New Roman" panose="02020603050405020304" pitchFamily="18" charset="0"/>
                <a:cs typeface="Times New Roman" panose="02020603050405020304" pitchFamily="18" charset="0"/>
              </a:rPr>
              <a:t>) es un objeto propio de JS.</a:t>
            </a:r>
          </a:p>
          <a:p>
            <a:pPr algn="just"/>
            <a:r>
              <a:rPr lang="es-MX" b="0" dirty="0" err="1">
                <a:solidFill>
                  <a:srgbClr val="001080"/>
                </a:solidFill>
                <a:effectLst/>
                <a:latin typeface="Times New Roman" panose="02020603050405020304" pitchFamily="18" charset="0"/>
                <a:cs typeface="Times New Roman" panose="02020603050405020304" pitchFamily="18" charset="0"/>
              </a:rPr>
              <a:t>console</a:t>
            </a:r>
            <a:r>
              <a:rPr lang="es-MX" b="0" dirty="0" err="1">
                <a:solidFill>
                  <a:srgbClr val="000000"/>
                </a:solidFill>
                <a:effectLst/>
                <a:latin typeface="Times New Roman" panose="02020603050405020304" pitchFamily="18" charset="0"/>
                <a:cs typeface="Times New Roman" panose="02020603050405020304" pitchFamily="18" charset="0"/>
              </a:rPr>
              <a:t>.</a:t>
            </a:r>
            <a:r>
              <a:rPr lang="es-MX" b="0" dirty="0" err="1">
                <a:solidFill>
                  <a:srgbClr val="795E26"/>
                </a:solidFill>
                <a:effectLst/>
                <a:latin typeface="Times New Roman" panose="02020603050405020304" pitchFamily="18" charset="0"/>
                <a:cs typeface="Times New Roman" panose="02020603050405020304" pitchFamily="18" charset="0"/>
              </a:rPr>
              <a:t>error</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A31515"/>
                </a:solidFill>
                <a:effectLst/>
                <a:latin typeface="Times New Roman" panose="02020603050405020304" pitchFamily="18" charset="0"/>
                <a:cs typeface="Times New Roman" panose="02020603050405020304" pitchFamily="18" charset="0"/>
              </a:rPr>
              <a:t>"Esto es un error"</a:t>
            </a:r>
            <a:r>
              <a:rPr lang="es-MX" b="0" dirty="0">
                <a:solidFill>
                  <a:srgbClr val="000000"/>
                </a:solidFill>
                <a:effectLst/>
                <a:latin typeface="Times New Roman" panose="02020603050405020304" pitchFamily="18" charset="0"/>
                <a:cs typeface="Times New Roman" panose="02020603050405020304" pitchFamily="18" charset="0"/>
              </a:rPr>
              <a:t>);</a:t>
            </a:r>
          </a:p>
          <a:p>
            <a:pPr algn="just"/>
            <a:r>
              <a:rPr lang="es-MX" b="0" dirty="0" err="1">
                <a:solidFill>
                  <a:srgbClr val="001080"/>
                </a:solidFill>
                <a:effectLst/>
                <a:latin typeface="Times New Roman" panose="02020603050405020304" pitchFamily="18" charset="0"/>
                <a:cs typeface="Times New Roman" panose="02020603050405020304" pitchFamily="18" charset="0"/>
              </a:rPr>
              <a:t>console</a:t>
            </a:r>
            <a:r>
              <a:rPr lang="es-MX" b="0" dirty="0" err="1">
                <a:solidFill>
                  <a:srgbClr val="000000"/>
                </a:solidFill>
                <a:effectLst/>
                <a:latin typeface="Times New Roman" panose="02020603050405020304" pitchFamily="18" charset="0"/>
                <a:cs typeface="Times New Roman" panose="02020603050405020304" pitchFamily="18" charset="0"/>
              </a:rPr>
              <a:t>.</a:t>
            </a:r>
            <a:r>
              <a:rPr lang="es-MX" b="0" dirty="0" err="1">
                <a:solidFill>
                  <a:srgbClr val="795E26"/>
                </a:solidFill>
                <a:effectLst/>
                <a:latin typeface="Times New Roman" panose="02020603050405020304" pitchFamily="18" charset="0"/>
                <a:cs typeface="Times New Roman" panose="02020603050405020304" pitchFamily="18" charset="0"/>
              </a:rPr>
              <a:t>warn</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A31515"/>
                </a:solidFill>
                <a:effectLst/>
                <a:latin typeface="Times New Roman" panose="02020603050405020304" pitchFamily="18" charset="0"/>
                <a:cs typeface="Times New Roman" panose="02020603050405020304" pitchFamily="18" charset="0"/>
              </a:rPr>
              <a:t>"Esto es un aviso"</a:t>
            </a:r>
            <a:r>
              <a:rPr lang="es-MX" b="0" dirty="0">
                <a:solidFill>
                  <a:srgbClr val="000000"/>
                </a:solidFill>
                <a:effectLst/>
                <a:latin typeface="Times New Roman" panose="02020603050405020304" pitchFamily="18" charset="0"/>
                <a:cs typeface="Times New Roman" panose="02020603050405020304" pitchFamily="18" charset="0"/>
              </a:rPr>
              <a:t>);</a:t>
            </a:r>
          </a:p>
          <a:p>
            <a:pPr algn="just"/>
            <a:r>
              <a:rPr lang="es-MX" b="0" dirty="0">
                <a:solidFill>
                  <a:srgbClr val="001080"/>
                </a:solidFill>
                <a:effectLst/>
                <a:latin typeface="Times New Roman" panose="02020603050405020304" pitchFamily="18" charset="0"/>
                <a:cs typeface="Times New Roman" panose="02020603050405020304" pitchFamily="18" charset="0"/>
              </a:rPr>
              <a:t>console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795E26"/>
                </a:solidFill>
                <a:effectLst/>
                <a:latin typeface="Times New Roman" panose="02020603050405020304" pitchFamily="18" charset="0"/>
                <a:cs typeface="Times New Roman" panose="02020603050405020304" pitchFamily="18" charset="0"/>
              </a:rPr>
              <a:t>info</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A31515"/>
                </a:solidFill>
                <a:effectLst/>
                <a:latin typeface="Times New Roman" panose="02020603050405020304" pitchFamily="18" charset="0"/>
                <a:cs typeface="Times New Roman" panose="02020603050405020304" pitchFamily="18" charset="0"/>
              </a:rPr>
              <a:t>"Esto es un </a:t>
            </a:r>
            <a:r>
              <a:rPr lang="es-MX" b="0" dirty="0" err="1">
                <a:solidFill>
                  <a:srgbClr val="A31515"/>
                </a:solidFill>
                <a:effectLst/>
                <a:latin typeface="Times New Roman" panose="02020603050405020304" pitchFamily="18" charset="0"/>
                <a:cs typeface="Times New Roman" panose="02020603050405020304" pitchFamily="18" charset="0"/>
              </a:rPr>
              <a:t>mensje</a:t>
            </a:r>
            <a:r>
              <a:rPr lang="es-MX" b="0" dirty="0">
                <a:solidFill>
                  <a:srgbClr val="A31515"/>
                </a:solidFill>
                <a:effectLst/>
                <a:latin typeface="Times New Roman" panose="02020603050405020304" pitchFamily="18" charset="0"/>
                <a:cs typeface="Times New Roman" panose="02020603050405020304" pitchFamily="18" charset="0"/>
              </a:rPr>
              <a:t> informativo"</a:t>
            </a:r>
            <a:r>
              <a:rPr lang="es-MX" b="0" dirty="0">
                <a:solidFill>
                  <a:srgbClr val="000000"/>
                </a:solidFill>
                <a:effectLst/>
                <a:latin typeface="Times New Roman" panose="02020603050405020304" pitchFamily="18" charset="0"/>
                <a:cs typeface="Times New Roman" panose="02020603050405020304" pitchFamily="18" charset="0"/>
              </a:rPr>
              <a:t>);</a:t>
            </a:r>
          </a:p>
          <a:p>
            <a:pPr algn="just"/>
            <a:r>
              <a:rPr lang="es-MX" b="0" dirty="0">
                <a:solidFill>
                  <a:srgbClr val="001080"/>
                </a:solidFill>
                <a:effectLst/>
                <a:latin typeface="Times New Roman" panose="02020603050405020304" pitchFamily="18" charset="0"/>
                <a:cs typeface="Times New Roman" panose="02020603050405020304" pitchFamily="18" charset="0"/>
              </a:rPr>
              <a:t>console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795E26"/>
                </a:solidFill>
                <a:effectLst/>
                <a:latin typeface="Times New Roman" panose="02020603050405020304" pitchFamily="18" charset="0"/>
                <a:cs typeface="Times New Roman" panose="02020603050405020304" pitchFamily="18" charset="0"/>
              </a:rPr>
              <a:t>log</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A31515"/>
                </a:solidFill>
                <a:effectLst/>
                <a:latin typeface="Times New Roman" panose="02020603050405020304" pitchFamily="18" charset="0"/>
                <a:cs typeface="Times New Roman" panose="02020603050405020304" pitchFamily="18" charset="0"/>
              </a:rPr>
              <a:t>"Un registro de lo que ha pasado en nuestra aplicación"</a:t>
            </a:r>
            <a:r>
              <a:rPr lang="es-MX" b="0" dirty="0">
                <a:solidFill>
                  <a:srgbClr val="000000"/>
                </a:solidFill>
                <a:effectLst/>
                <a:latin typeface="Times New Roman" panose="02020603050405020304" pitchFamily="18" charset="0"/>
                <a:cs typeface="Times New Roman" panose="02020603050405020304" pitchFamily="18" charset="0"/>
              </a:rPr>
              <a:t>);</a:t>
            </a:r>
          </a:p>
          <a:p>
            <a:pPr algn="just"/>
            <a:r>
              <a:rPr lang="es-MX" b="0" dirty="0" err="1">
                <a:solidFill>
                  <a:srgbClr val="0000FF"/>
                </a:solidFill>
                <a:effectLst/>
                <a:latin typeface="Times New Roman" panose="02020603050405020304" pitchFamily="18" charset="0"/>
                <a:cs typeface="Times New Roman" panose="02020603050405020304" pitchFamily="18" charset="0"/>
              </a:rPr>
              <a:t>let</a:t>
            </a: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001080"/>
                </a:solidFill>
                <a:effectLst/>
                <a:latin typeface="Times New Roman" panose="02020603050405020304" pitchFamily="18" charset="0"/>
                <a:cs typeface="Times New Roman" panose="02020603050405020304" pitchFamily="18" charset="0"/>
              </a:rPr>
              <a:t>nombre</a:t>
            </a:r>
            <a:r>
              <a:rPr lang="es-MX" b="0" dirty="0">
                <a:solidFill>
                  <a:srgbClr val="000000"/>
                </a:solidFill>
                <a:effectLst/>
                <a:latin typeface="Times New Roman" panose="02020603050405020304" pitchFamily="18" charset="0"/>
                <a:cs typeface="Times New Roman" panose="02020603050405020304" pitchFamily="18" charset="0"/>
              </a:rPr>
              <a:t> = </a:t>
            </a:r>
            <a:r>
              <a:rPr lang="es-MX" b="0" dirty="0">
                <a:solidFill>
                  <a:srgbClr val="A31515"/>
                </a:solidFill>
                <a:effectLst/>
                <a:latin typeface="Times New Roman" panose="02020603050405020304" pitchFamily="18" charset="0"/>
                <a:cs typeface="Times New Roman" panose="02020603050405020304" pitchFamily="18" charset="0"/>
              </a:rPr>
              <a:t>"Jesus"</a:t>
            </a:r>
            <a:r>
              <a:rPr lang="es-MX" b="0" dirty="0">
                <a:solidFill>
                  <a:srgbClr val="000000"/>
                </a:solidFill>
                <a:effectLst/>
                <a:latin typeface="Times New Roman" panose="02020603050405020304" pitchFamily="18" charset="0"/>
                <a:cs typeface="Times New Roman" panose="02020603050405020304" pitchFamily="18" charset="0"/>
              </a:rPr>
              <a:t>,</a:t>
            </a:r>
          </a:p>
          <a:p>
            <a:pPr marL="0" indent="0" algn="just">
              <a:buNone/>
            </a:pP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001080"/>
                </a:solidFill>
                <a:effectLst/>
                <a:latin typeface="Times New Roman" panose="02020603050405020304" pitchFamily="18" charset="0"/>
                <a:cs typeface="Times New Roman" panose="02020603050405020304" pitchFamily="18" charset="0"/>
              </a:rPr>
              <a:t>apellido</a:t>
            </a:r>
            <a:r>
              <a:rPr lang="es-MX" b="0" dirty="0">
                <a:solidFill>
                  <a:srgbClr val="000000"/>
                </a:solidFill>
                <a:effectLst/>
                <a:latin typeface="Times New Roman" panose="02020603050405020304" pitchFamily="18" charset="0"/>
                <a:cs typeface="Times New Roman" panose="02020603050405020304" pitchFamily="18" charset="0"/>
              </a:rPr>
              <a:t> = </a:t>
            </a:r>
            <a:r>
              <a:rPr lang="es-MX" b="0" dirty="0">
                <a:solidFill>
                  <a:srgbClr val="A31515"/>
                </a:solidFill>
                <a:effectLst/>
                <a:latin typeface="Times New Roman" panose="02020603050405020304" pitchFamily="18" charset="0"/>
                <a:cs typeface="Times New Roman" panose="02020603050405020304" pitchFamily="18" charset="0"/>
              </a:rPr>
              <a:t>"Calderon"</a:t>
            </a:r>
            <a:r>
              <a:rPr lang="es-MX" b="0" dirty="0">
                <a:solidFill>
                  <a:srgbClr val="000000"/>
                </a:solidFill>
                <a:effectLst/>
                <a:latin typeface="Times New Roman" panose="02020603050405020304" pitchFamily="18" charset="0"/>
                <a:cs typeface="Times New Roman" panose="02020603050405020304" pitchFamily="18" charset="0"/>
              </a:rPr>
              <a:t>,</a:t>
            </a:r>
          </a:p>
          <a:p>
            <a:pPr marL="0" indent="0" algn="just">
              <a:buNone/>
            </a:pP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001080"/>
                </a:solidFill>
                <a:effectLst/>
                <a:latin typeface="Times New Roman" panose="02020603050405020304" pitchFamily="18" charset="0"/>
                <a:cs typeface="Times New Roman" panose="02020603050405020304" pitchFamily="18" charset="0"/>
              </a:rPr>
              <a:t>edad</a:t>
            </a:r>
            <a:r>
              <a:rPr lang="es-MX" b="0" dirty="0">
                <a:solidFill>
                  <a:srgbClr val="000000"/>
                </a:solidFill>
                <a:effectLst/>
                <a:latin typeface="Times New Roman" panose="02020603050405020304" pitchFamily="18" charset="0"/>
                <a:cs typeface="Times New Roman" panose="02020603050405020304" pitchFamily="18" charset="0"/>
              </a:rPr>
              <a:t> = </a:t>
            </a:r>
            <a:r>
              <a:rPr lang="es-MX" b="0" dirty="0">
                <a:solidFill>
                  <a:srgbClr val="098658"/>
                </a:solidFill>
                <a:effectLst/>
                <a:latin typeface="Times New Roman" panose="02020603050405020304" pitchFamily="18" charset="0"/>
                <a:cs typeface="Times New Roman" panose="02020603050405020304" pitchFamily="18" charset="0"/>
              </a:rPr>
              <a:t>24</a:t>
            </a:r>
            <a:r>
              <a:rPr lang="es-MX" b="0" dirty="0">
                <a:solidFill>
                  <a:srgbClr val="000000"/>
                </a:solidFill>
                <a:effectLst/>
                <a:latin typeface="Times New Roman" panose="02020603050405020304" pitchFamily="18" charset="0"/>
                <a:cs typeface="Times New Roman" panose="02020603050405020304" pitchFamily="18" charset="0"/>
              </a:rPr>
              <a:t>;</a:t>
            </a:r>
          </a:p>
          <a:p>
            <a:pPr algn="just"/>
            <a:r>
              <a:rPr lang="es-MX" b="0" dirty="0">
                <a:solidFill>
                  <a:srgbClr val="001080"/>
                </a:solidFill>
                <a:effectLst/>
                <a:latin typeface="Times New Roman" panose="02020603050405020304" pitchFamily="18" charset="0"/>
                <a:cs typeface="Times New Roman" panose="02020603050405020304" pitchFamily="18" charset="0"/>
              </a:rPr>
              <a:t>console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795E26"/>
                </a:solidFill>
                <a:effectLst/>
                <a:latin typeface="Times New Roman" panose="02020603050405020304" pitchFamily="18" charset="0"/>
                <a:cs typeface="Times New Roman" panose="02020603050405020304" pitchFamily="18" charset="0"/>
              </a:rPr>
              <a:t>log</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001080"/>
                </a:solidFill>
                <a:effectLst/>
                <a:latin typeface="Times New Roman" panose="02020603050405020304" pitchFamily="18" charset="0"/>
                <a:cs typeface="Times New Roman" panose="02020603050405020304" pitchFamily="18" charset="0"/>
              </a:rPr>
              <a:t>nombre</a:t>
            </a:r>
            <a:r>
              <a:rPr lang="es-MX" b="0" dirty="0">
                <a:solidFill>
                  <a:srgbClr val="000000"/>
                </a:solidFill>
                <a:effectLst/>
                <a:latin typeface="Times New Roman" panose="02020603050405020304" pitchFamily="18" charset="0"/>
                <a:cs typeface="Times New Roman" panose="02020603050405020304" pitchFamily="18" charset="0"/>
              </a:rPr>
              <a:t>);</a:t>
            </a:r>
          </a:p>
          <a:p>
            <a:pPr algn="just"/>
            <a:r>
              <a:rPr lang="es-MX" b="0" dirty="0">
                <a:solidFill>
                  <a:srgbClr val="001080"/>
                </a:solidFill>
                <a:effectLst/>
                <a:latin typeface="Times New Roman" panose="02020603050405020304" pitchFamily="18" charset="0"/>
                <a:cs typeface="Times New Roman" panose="02020603050405020304" pitchFamily="18" charset="0"/>
              </a:rPr>
              <a:t>console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795E26"/>
                </a:solidFill>
                <a:effectLst/>
                <a:latin typeface="Times New Roman" panose="02020603050405020304" pitchFamily="18" charset="0"/>
                <a:cs typeface="Times New Roman" panose="02020603050405020304" pitchFamily="18" charset="0"/>
              </a:rPr>
              <a:t>log</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001080"/>
                </a:solidFill>
                <a:effectLst/>
                <a:latin typeface="Times New Roman" panose="02020603050405020304" pitchFamily="18" charset="0"/>
                <a:cs typeface="Times New Roman" panose="02020603050405020304" pitchFamily="18" charset="0"/>
              </a:rPr>
              <a:t>apellido</a:t>
            </a:r>
            <a:r>
              <a:rPr lang="es-MX" b="0" dirty="0">
                <a:solidFill>
                  <a:srgbClr val="000000"/>
                </a:solidFill>
                <a:effectLst/>
                <a:latin typeface="Times New Roman" panose="02020603050405020304" pitchFamily="18" charset="0"/>
                <a:cs typeface="Times New Roman" panose="02020603050405020304" pitchFamily="18" charset="0"/>
              </a:rPr>
              <a:t>);</a:t>
            </a:r>
          </a:p>
          <a:p>
            <a:pPr algn="just"/>
            <a:r>
              <a:rPr lang="es-MX" b="0" dirty="0">
                <a:solidFill>
                  <a:srgbClr val="001080"/>
                </a:solidFill>
                <a:effectLst/>
                <a:latin typeface="Times New Roman" panose="02020603050405020304" pitchFamily="18" charset="0"/>
                <a:cs typeface="Times New Roman" panose="02020603050405020304" pitchFamily="18" charset="0"/>
              </a:rPr>
              <a:t>console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795E26"/>
                </a:solidFill>
                <a:effectLst/>
                <a:latin typeface="Times New Roman" panose="02020603050405020304" pitchFamily="18" charset="0"/>
                <a:cs typeface="Times New Roman" panose="02020603050405020304" pitchFamily="18" charset="0"/>
              </a:rPr>
              <a:t>log</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001080"/>
                </a:solidFill>
                <a:effectLst/>
                <a:latin typeface="Times New Roman" panose="02020603050405020304" pitchFamily="18" charset="0"/>
                <a:cs typeface="Times New Roman" panose="02020603050405020304" pitchFamily="18" charset="0"/>
              </a:rPr>
              <a:t>edad</a:t>
            </a:r>
            <a:r>
              <a:rPr lang="es-MX" b="0" dirty="0">
                <a:solidFill>
                  <a:srgbClr val="000000"/>
                </a:solidFill>
                <a:effectLst/>
                <a:latin typeface="Times New Roman" panose="02020603050405020304" pitchFamily="18" charset="0"/>
                <a:cs typeface="Times New Roman" panose="02020603050405020304" pitchFamily="18" charset="0"/>
              </a:rPr>
              <a:t>);</a:t>
            </a:r>
          </a:p>
          <a:p>
            <a:pPr algn="just"/>
            <a:r>
              <a:rPr lang="es-MX" b="0" dirty="0">
                <a:solidFill>
                  <a:srgbClr val="001080"/>
                </a:solidFill>
                <a:effectLst/>
                <a:latin typeface="Times New Roman" panose="02020603050405020304" pitchFamily="18" charset="0"/>
                <a:cs typeface="Times New Roman" panose="02020603050405020304" pitchFamily="18" charset="0"/>
              </a:rPr>
              <a:t>console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795E26"/>
                </a:solidFill>
                <a:effectLst/>
                <a:latin typeface="Times New Roman" panose="02020603050405020304" pitchFamily="18" charset="0"/>
                <a:cs typeface="Times New Roman" panose="02020603050405020304" pitchFamily="18" charset="0"/>
              </a:rPr>
              <a:t>log</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001080"/>
                </a:solidFill>
                <a:effectLst/>
                <a:latin typeface="Times New Roman" panose="02020603050405020304" pitchFamily="18" charset="0"/>
                <a:cs typeface="Times New Roman" panose="02020603050405020304" pitchFamily="18" charset="0"/>
              </a:rPr>
              <a:t>nombre</a:t>
            </a: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001080"/>
                </a:solidFill>
                <a:effectLst/>
                <a:latin typeface="Times New Roman" panose="02020603050405020304" pitchFamily="18" charset="0"/>
                <a:cs typeface="Times New Roman" panose="02020603050405020304" pitchFamily="18" charset="0"/>
              </a:rPr>
              <a:t>apellido</a:t>
            </a: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001080"/>
                </a:solidFill>
                <a:effectLst/>
                <a:latin typeface="Times New Roman" panose="02020603050405020304" pitchFamily="18" charset="0"/>
                <a:cs typeface="Times New Roman" panose="02020603050405020304" pitchFamily="18" charset="0"/>
              </a:rPr>
              <a:t>edad</a:t>
            </a: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00B050"/>
                </a:solidFill>
                <a:effectLst/>
                <a:latin typeface="Times New Roman" panose="02020603050405020304" pitchFamily="18" charset="0"/>
                <a:cs typeface="Times New Roman" panose="02020603050405020304" pitchFamily="18" charset="0"/>
              </a:rPr>
              <a:t>// Otra forma de </a:t>
            </a:r>
            <a:r>
              <a:rPr lang="es-MX" b="0" dirty="0" err="1">
                <a:solidFill>
                  <a:srgbClr val="00B050"/>
                </a:solidFill>
                <a:effectLst/>
                <a:latin typeface="Times New Roman" panose="02020603050405020304" pitchFamily="18" charset="0"/>
                <a:cs typeface="Times New Roman" panose="02020603050405020304" pitchFamily="18" charset="0"/>
              </a:rPr>
              <a:t>imprimer</a:t>
            </a:r>
            <a:r>
              <a:rPr lang="es-MX" b="0" dirty="0">
                <a:solidFill>
                  <a:srgbClr val="00B050"/>
                </a:solidFill>
                <a:effectLst/>
                <a:latin typeface="Times New Roman" panose="02020603050405020304" pitchFamily="18" charset="0"/>
                <a:cs typeface="Times New Roman" panose="02020603050405020304" pitchFamily="18" charset="0"/>
              </a:rPr>
              <a:t> datos</a:t>
            </a:r>
          </a:p>
          <a:p>
            <a:pPr algn="just"/>
            <a:r>
              <a:rPr lang="es-MX" b="0" dirty="0">
                <a:solidFill>
                  <a:srgbClr val="001080"/>
                </a:solidFill>
                <a:effectLst/>
                <a:latin typeface="Times New Roman" panose="02020603050405020304" pitchFamily="18" charset="0"/>
                <a:cs typeface="Times New Roman" panose="02020603050405020304" pitchFamily="18" charset="0"/>
              </a:rPr>
              <a:t>console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795E26"/>
                </a:solidFill>
                <a:effectLst/>
                <a:latin typeface="Times New Roman" panose="02020603050405020304" pitchFamily="18" charset="0"/>
                <a:cs typeface="Times New Roman" panose="02020603050405020304" pitchFamily="18" charset="0"/>
              </a:rPr>
              <a:t>log</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A31515"/>
                </a:solidFill>
                <a:effectLst/>
                <a:latin typeface="Times New Roman" panose="02020603050405020304" pitchFamily="18" charset="0"/>
                <a:cs typeface="Times New Roman" panose="02020603050405020304" pitchFamily="18" charset="0"/>
              </a:rPr>
              <a:t>`Hola mi nombre es </a:t>
            </a:r>
            <a:r>
              <a:rPr lang="es-MX" b="0" dirty="0">
                <a:solidFill>
                  <a:srgbClr val="0000FF"/>
                </a:solidFill>
                <a:effectLst/>
                <a:latin typeface="Times New Roman" panose="02020603050405020304" pitchFamily="18" charset="0"/>
                <a:cs typeface="Times New Roman" panose="02020603050405020304" pitchFamily="18" charset="0"/>
              </a:rPr>
              <a:t>${</a:t>
            </a:r>
            <a:r>
              <a:rPr lang="es-MX" b="0" dirty="0">
                <a:solidFill>
                  <a:srgbClr val="001080"/>
                </a:solidFill>
                <a:effectLst/>
                <a:latin typeface="Times New Roman" panose="02020603050405020304" pitchFamily="18" charset="0"/>
                <a:cs typeface="Times New Roman" panose="02020603050405020304" pitchFamily="18" charset="0"/>
              </a:rPr>
              <a:t>nombre</a:t>
            </a:r>
            <a:r>
              <a:rPr lang="es-MX" b="0" dirty="0">
                <a:solidFill>
                  <a:srgbClr val="0000FF"/>
                </a:solidFill>
                <a:effectLst/>
                <a:latin typeface="Times New Roman" panose="02020603050405020304" pitchFamily="18" charset="0"/>
                <a:cs typeface="Times New Roman" panose="02020603050405020304" pitchFamily="18" charset="0"/>
              </a:rPr>
              <a:t>}</a:t>
            </a:r>
            <a:r>
              <a:rPr lang="es-MX" b="0" dirty="0">
                <a:solidFill>
                  <a:srgbClr val="A31515"/>
                </a:solidFill>
                <a:effectLst/>
                <a:latin typeface="Times New Roman" panose="02020603050405020304" pitchFamily="18" charset="0"/>
                <a:cs typeface="Times New Roman" panose="02020603050405020304" pitchFamily="18" charset="0"/>
              </a:rPr>
              <a:t> </a:t>
            </a:r>
            <a:r>
              <a:rPr lang="es-MX" b="0" dirty="0">
                <a:solidFill>
                  <a:srgbClr val="0000FF"/>
                </a:solidFill>
                <a:effectLst/>
                <a:latin typeface="Times New Roman" panose="02020603050405020304" pitchFamily="18" charset="0"/>
                <a:cs typeface="Times New Roman" panose="02020603050405020304" pitchFamily="18" charset="0"/>
              </a:rPr>
              <a:t>${</a:t>
            </a:r>
            <a:r>
              <a:rPr lang="es-MX" b="0" dirty="0">
                <a:solidFill>
                  <a:srgbClr val="001080"/>
                </a:solidFill>
                <a:effectLst/>
                <a:latin typeface="Times New Roman" panose="02020603050405020304" pitchFamily="18" charset="0"/>
                <a:cs typeface="Times New Roman" panose="02020603050405020304" pitchFamily="18" charset="0"/>
              </a:rPr>
              <a:t>apellido</a:t>
            </a:r>
            <a:r>
              <a:rPr lang="es-MX" b="0" dirty="0">
                <a:solidFill>
                  <a:srgbClr val="0000FF"/>
                </a:solidFill>
                <a:effectLst/>
                <a:latin typeface="Times New Roman" panose="02020603050405020304" pitchFamily="18" charset="0"/>
                <a:cs typeface="Times New Roman" panose="02020603050405020304" pitchFamily="18" charset="0"/>
              </a:rPr>
              <a:t>}</a:t>
            </a:r>
            <a:r>
              <a:rPr lang="es-MX" b="0" dirty="0">
                <a:solidFill>
                  <a:srgbClr val="A31515"/>
                </a:solidFill>
                <a:effectLst/>
                <a:latin typeface="Times New Roman" panose="02020603050405020304" pitchFamily="18" charset="0"/>
                <a:cs typeface="Times New Roman" panose="02020603050405020304" pitchFamily="18" charset="0"/>
              </a:rPr>
              <a:t> y tengo </a:t>
            </a:r>
            <a:r>
              <a:rPr lang="es-MX" b="0" dirty="0">
                <a:solidFill>
                  <a:srgbClr val="0000FF"/>
                </a:solidFill>
                <a:effectLst/>
                <a:latin typeface="Times New Roman" panose="02020603050405020304" pitchFamily="18" charset="0"/>
                <a:cs typeface="Times New Roman" panose="02020603050405020304" pitchFamily="18" charset="0"/>
              </a:rPr>
              <a:t>${</a:t>
            </a:r>
            <a:r>
              <a:rPr lang="es-MX" b="0" dirty="0">
                <a:solidFill>
                  <a:srgbClr val="001080"/>
                </a:solidFill>
                <a:effectLst/>
                <a:latin typeface="Times New Roman" panose="02020603050405020304" pitchFamily="18" charset="0"/>
                <a:cs typeface="Times New Roman" panose="02020603050405020304" pitchFamily="18" charset="0"/>
              </a:rPr>
              <a:t>edad</a:t>
            </a:r>
            <a:r>
              <a:rPr lang="es-MX" b="0" dirty="0">
                <a:solidFill>
                  <a:srgbClr val="0000FF"/>
                </a:solidFill>
                <a:effectLst/>
                <a:latin typeface="Times New Roman" panose="02020603050405020304" pitchFamily="18" charset="0"/>
                <a:cs typeface="Times New Roman" panose="02020603050405020304" pitchFamily="18" charset="0"/>
              </a:rPr>
              <a:t>}</a:t>
            </a:r>
            <a:r>
              <a:rPr lang="es-MX" b="0" dirty="0">
                <a:solidFill>
                  <a:srgbClr val="A31515"/>
                </a:solidFill>
                <a:effectLst/>
                <a:latin typeface="Times New Roman" panose="02020603050405020304" pitchFamily="18" charset="0"/>
                <a:cs typeface="Times New Roman" panose="02020603050405020304" pitchFamily="18" charset="0"/>
              </a:rPr>
              <a:t> años.`</a:t>
            </a: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00B050"/>
                </a:solidFill>
                <a:effectLst/>
                <a:latin typeface="Times New Roman" panose="02020603050405020304" pitchFamily="18" charset="0"/>
                <a:cs typeface="Times New Roman" panose="02020603050405020304" pitchFamily="18" charset="0"/>
              </a:rPr>
              <a:t>// Concatenar datos</a:t>
            </a:r>
          </a:p>
          <a:p>
            <a:pPr algn="just"/>
            <a:r>
              <a:rPr lang="es-MX" b="0" dirty="0">
                <a:solidFill>
                  <a:srgbClr val="001080"/>
                </a:solidFill>
                <a:effectLst/>
                <a:latin typeface="Times New Roman" panose="02020603050405020304" pitchFamily="18" charset="0"/>
                <a:cs typeface="Times New Roman" panose="02020603050405020304" pitchFamily="18" charset="0"/>
              </a:rPr>
              <a:t>console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795E26"/>
                </a:solidFill>
                <a:effectLst/>
                <a:latin typeface="Times New Roman" panose="02020603050405020304" pitchFamily="18" charset="0"/>
                <a:cs typeface="Times New Roman" panose="02020603050405020304" pitchFamily="18" charset="0"/>
              </a:rPr>
              <a:t>log</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A31515"/>
                </a:solidFill>
                <a:effectLst/>
                <a:latin typeface="Times New Roman" panose="02020603050405020304" pitchFamily="18" charset="0"/>
                <a:cs typeface="Times New Roman" panose="02020603050405020304" pitchFamily="18" charset="0"/>
              </a:rPr>
              <a:t>`Hola mi nombre es %s %s y tengo %d años.`</a:t>
            </a: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001080"/>
                </a:solidFill>
                <a:effectLst/>
                <a:latin typeface="Times New Roman" panose="02020603050405020304" pitchFamily="18" charset="0"/>
                <a:cs typeface="Times New Roman" panose="02020603050405020304" pitchFamily="18" charset="0"/>
              </a:rPr>
              <a:t>nombre</a:t>
            </a: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001080"/>
                </a:solidFill>
                <a:effectLst/>
                <a:latin typeface="Times New Roman" panose="02020603050405020304" pitchFamily="18" charset="0"/>
                <a:cs typeface="Times New Roman" panose="02020603050405020304" pitchFamily="18" charset="0"/>
              </a:rPr>
              <a:t>apellido</a:t>
            </a: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001080"/>
                </a:solidFill>
                <a:effectLst/>
                <a:latin typeface="Times New Roman" panose="02020603050405020304" pitchFamily="18" charset="0"/>
                <a:cs typeface="Times New Roman" panose="02020603050405020304" pitchFamily="18" charset="0"/>
              </a:rPr>
              <a:t>edad</a:t>
            </a:r>
            <a:r>
              <a:rPr lang="es-MX" b="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s-MX" b="0" dirty="0">
                <a:solidFill>
                  <a:srgbClr val="A31515"/>
                </a:solidFill>
                <a:effectLst/>
                <a:latin typeface="Times New Roman" panose="02020603050405020304" pitchFamily="18" charset="0"/>
                <a:cs typeface="Times New Roman" panose="02020603050405020304" pitchFamily="18" charset="0"/>
              </a:rPr>
              <a:t>		</a:t>
            </a:r>
            <a:r>
              <a:rPr lang="es-MX" b="0" dirty="0">
                <a:solidFill>
                  <a:srgbClr val="00B050"/>
                </a:solidFill>
                <a:effectLst/>
                <a:latin typeface="Times New Roman" panose="02020603050405020304" pitchFamily="18" charset="0"/>
                <a:cs typeface="Times New Roman" panose="02020603050405020304" pitchFamily="18" charset="0"/>
              </a:rPr>
              <a:t>%s %s </a:t>
            </a:r>
            <a:r>
              <a:rPr lang="es-MX" b="0" dirty="0">
                <a:solidFill>
                  <a:srgbClr val="00B050"/>
                </a:solidFill>
                <a:effectLst/>
                <a:latin typeface="Times New Roman" panose="02020603050405020304" pitchFamily="18" charset="0"/>
                <a:cs typeface="Times New Roman" panose="02020603050405020304" pitchFamily="18" charset="0"/>
                <a:sym typeface="Wingdings" panose="05000000000000000000" pitchFamily="2" charset="2"/>
              </a:rPr>
              <a:t> Para concatenar cadenas (</a:t>
            </a:r>
            <a:r>
              <a:rPr lang="es-MX" b="0" dirty="0" err="1">
                <a:solidFill>
                  <a:srgbClr val="00B050"/>
                </a:solidFill>
                <a:effectLst/>
                <a:latin typeface="Times New Roman" panose="02020603050405020304" pitchFamily="18" charset="0"/>
                <a:cs typeface="Times New Roman" panose="02020603050405020304" pitchFamily="18" charset="0"/>
                <a:sym typeface="Wingdings" panose="05000000000000000000" pitchFamily="2" charset="2"/>
              </a:rPr>
              <a:t>strings</a:t>
            </a:r>
            <a:r>
              <a:rPr lang="es-MX" b="0" dirty="0">
                <a:solidFill>
                  <a:srgbClr val="00B050"/>
                </a:solidFill>
                <a:effectLst/>
                <a:latin typeface="Times New Roman" panose="02020603050405020304" pitchFamily="18" charset="0"/>
                <a:cs typeface="Times New Roman" panose="02020603050405020304" pitchFamily="18" charset="0"/>
                <a:sym typeface="Wingdings" panose="05000000000000000000" pitchFamily="2" charset="2"/>
              </a:rPr>
              <a:t>)             %d  Para concatenar números (dígitos)</a:t>
            </a:r>
            <a:endParaRPr lang="es-MX" b="0" dirty="0">
              <a:solidFill>
                <a:srgbClr val="00B050"/>
              </a:solidFill>
              <a:effectLst/>
              <a:latin typeface="Times New Roman" panose="02020603050405020304" pitchFamily="18" charset="0"/>
              <a:cs typeface="Times New Roman" panose="02020603050405020304" pitchFamily="18" charset="0"/>
            </a:endParaRPr>
          </a:p>
          <a:p>
            <a:pPr algn="just"/>
            <a:r>
              <a:rPr lang="es-MX" b="0" dirty="0" err="1">
                <a:solidFill>
                  <a:srgbClr val="001080"/>
                </a:solidFill>
                <a:effectLst/>
                <a:latin typeface="Times New Roman" panose="02020603050405020304" pitchFamily="18" charset="0"/>
                <a:cs typeface="Times New Roman" panose="02020603050405020304" pitchFamily="18" charset="0"/>
              </a:rPr>
              <a:t>console</a:t>
            </a:r>
            <a:r>
              <a:rPr lang="es-MX" b="0" dirty="0" err="1">
                <a:solidFill>
                  <a:srgbClr val="000000"/>
                </a:solidFill>
                <a:effectLst/>
                <a:latin typeface="Times New Roman" panose="02020603050405020304" pitchFamily="18" charset="0"/>
                <a:cs typeface="Times New Roman" panose="02020603050405020304" pitchFamily="18" charset="0"/>
              </a:rPr>
              <a:t>.</a:t>
            </a:r>
            <a:r>
              <a:rPr lang="es-MX" b="0" dirty="0" err="1">
                <a:solidFill>
                  <a:srgbClr val="795E26"/>
                </a:solidFill>
                <a:effectLst/>
                <a:latin typeface="Times New Roman" panose="02020603050405020304" pitchFamily="18" charset="0"/>
                <a:cs typeface="Times New Roman" panose="02020603050405020304" pitchFamily="18" charset="0"/>
              </a:rPr>
              <a:t>clear</a:t>
            </a: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00B050"/>
                </a:solidFill>
                <a:effectLst/>
                <a:latin typeface="Times New Roman" panose="02020603050405020304" pitchFamily="18" charset="0"/>
                <a:cs typeface="Times New Roman" panose="02020603050405020304" pitchFamily="18" charset="0"/>
              </a:rPr>
              <a:t>// Elimina el </a:t>
            </a:r>
            <a:r>
              <a:rPr lang="es-MX" b="0" dirty="0" err="1">
                <a:solidFill>
                  <a:srgbClr val="00B050"/>
                </a:solidFill>
                <a:effectLst/>
                <a:latin typeface="Times New Roman" panose="02020603050405020304" pitchFamily="18" charset="0"/>
                <a:cs typeface="Times New Roman" panose="02020603050405020304" pitchFamily="18" charset="0"/>
              </a:rPr>
              <a:t>codigo</a:t>
            </a:r>
            <a:endParaRPr lang="es-MX" b="0" dirty="0">
              <a:solidFill>
                <a:srgbClr val="00B05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3314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A387931-A7ED-461F-8B12-3A28A2EFC8C0}"/>
              </a:ext>
            </a:extLst>
          </p:cNvPr>
          <p:cNvSpPr>
            <a:spLocks noGrp="1"/>
          </p:cNvSpPr>
          <p:nvPr>
            <p:ph idx="1"/>
          </p:nvPr>
        </p:nvSpPr>
        <p:spPr>
          <a:xfrm>
            <a:off x="0" y="0"/>
            <a:ext cx="12192000" cy="6858000"/>
          </a:xfrm>
        </p:spPr>
        <p:style>
          <a:lnRef idx="2">
            <a:schemeClr val="dk1"/>
          </a:lnRef>
          <a:fillRef idx="1">
            <a:schemeClr val="lt1"/>
          </a:fillRef>
          <a:effectRef idx="0">
            <a:schemeClr val="dk1"/>
          </a:effectRef>
          <a:fontRef idx="minor">
            <a:schemeClr val="dk1"/>
          </a:fontRef>
        </p:style>
        <p:txBody>
          <a:bodyPr>
            <a:normAutofit fontScale="62500" lnSpcReduction="20000"/>
          </a:bodyPr>
          <a:lstStyle/>
          <a:p>
            <a:pPr algn="just"/>
            <a:r>
              <a:rPr lang="es-MX" dirty="0">
                <a:latin typeface="Times New Roman" panose="02020603050405020304" pitchFamily="18" charset="0"/>
                <a:cs typeface="Times New Roman" panose="02020603050405020304" pitchFamily="18" charset="0"/>
              </a:rPr>
              <a:t>Cuando se quiera representar un elemento como su fuera un objeto utilizar Dir.</a:t>
            </a:r>
          </a:p>
          <a:p>
            <a:r>
              <a:rPr lang="es-MX" b="0" dirty="0">
                <a:solidFill>
                  <a:srgbClr val="001080"/>
                </a:solidFill>
                <a:effectLst/>
                <a:latin typeface="Times New Roman" panose="02020603050405020304" pitchFamily="18" charset="0"/>
                <a:cs typeface="Times New Roman" panose="02020603050405020304" pitchFamily="18" charset="0"/>
              </a:rPr>
              <a:t>console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795E26"/>
                </a:solidFill>
                <a:effectLst/>
                <a:latin typeface="Times New Roman" panose="02020603050405020304" pitchFamily="18" charset="0"/>
                <a:cs typeface="Times New Roman" panose="02020603050405020304" pitchFamily="18" charset="0"/>
              </a:rPr>
              <a:t>log</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err="1">
                <a:solidFill>
                  <a:srgbClr val="001080"/>
                </a:solidFill>
                <a:effectLst/>
                <a:latin typeface="Times New Roman" panose="02020603050405020304" pitchFamily="18" charset="0"/>
                <a:cs typeface="Times New Roman" panose="02020603050405020304" pitchFamily="18" charset="0"/>
              </a:rPr>
              <a:t>window</a:t>
            </a:r>
            <a:r>
              <a:rPr lang="es-MX" b="0" dirty="0">
                <a:solidFill>
                  <a:srgbClr val="000000"/>
                </a:solidFill>
                <a:effectLst/>
                <a:latin typeface="Times New Roman" panose="02020603050405020304" pitchFamily="18" charset="0"/>
                <a:cs typeface="Times New Roman" panose="02020603050405020304" pitchFamily="18" charset="0"/>
              </a:rPr>
              <a:t>); //Con </a:t>
            </a:r>
            <a:r>
              <a:rPr lang="es-MX" b="0" dirty="0" err="1">
                <a:solidFill>
                  <a:srgbClr val="000000"/>
                </a:solidFill>
                <a:effectLst/>
                <a:latin typeface="Times New Roman" panose="02020603050405020304" pitchFamily="18" charset="0"/>
                <a:cs typeface="Times New Roman" panose="02020603050405020304" pitchFamily="18" charset="0"/>
              </a:rPr>
              <a:t>windows</a:t>
            </a:r>
            <a:endParaRPr lang="es-MX" b="0" dirty="0">
              <a:solidFill>
                <a:srgbClr val="000000"/>
              </a:solidFill>
              <a:effectLst/>
              <a:latin typeface="Times New Roman" panose="02020603050405020304" pitchFamily="18" charset="0"/>
              <a:cs typeface="Times New Roman" panose="02020603050405020304" pitchFamily="18" charset="0"/>
            </a:endParaRPr>
          </a:p>
          <a:p>
            <a:r>
              <a:rPr lang="es-MX" b="0" dirty="0">
                <a:solidFill>
                  <a:srgbClr val="001080"/>
                </a:solidFill>
                <a:effectLst/>
                <a:latin typeface="Times New Roman" panose="02020603050405020304" pitchFamily="18" charset="0"/>
                <a:cs typeface="Times New Roman" panose="02020603050405020304" pitchFamily="18" charset="0"/>
              </a:rPr>
              <a:t>console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795E26"/>
                </a:solidFill>
                <a:effectLst/>
                <a:latin typeface="Times New Roman" panose="02020603050405020304" pitchFamily="18" charset="0"/>
                <a:cs typeface="Times New Roman" panose="02020603050405020304" pitchFamily="18" charset="0"/>
              </a:rPr>
              <a:t>log</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err="1">
                <a:solidFill>
                  <a:srgbClr val="001080"/>
                </a:solidFill>
                <a:effectLst/>
                <a:latin typeface="Times New Roman" panose="02020603050405020304" pitchFamily="18" charset="0"/>
                <a:cs typeface="Times New Roman" panose="02020603050405020304" pitchFamily="18" charset="0"/>
              </a:rPr>
              <a:t>document</a:t>
            </a:r>
            <a:r>
              <a:rPr lang="es-MX" b="0" dirty="0">
                <a:solidFill>
                  <a:srgbClr val="000000"/>
                </a:solidFill>
                <a:effectLst/>
                <a:latin typeface="Times New Roman" panose="02020603050405020304" pitchFamily="18" charset="0"/>
                <a:cs typeface="Times New Roman" panose="02020603050405020304" pitchFamily="18" charset="0"/>
              </a:rPr>
              <a:t>);</a:t>
            </a:r>
          </a:p>
          <a:p>
            <a:r>
              <a:rPr lang="es-MX" b="0" dirty="0" err="1">
                <a:solidFill>
                  <a:srgbClr val="001080"/>
                </a:solidFill>
                <a:effectLst/>
                <a:latin typeface="Times New Roman" panose="02020603050405020304" pitchFamily="18" charset="0"/>
                <a:cs typeface="Times New Roman" panose="02020603050405020304" pitchFamily="18" charset="0"/>
              </a:rPr>
              <a:t>console</a:t>
            </a:r>
            <a:r>
              <a:rPr lang="es-MX" b="0" dirty="0" err="1">
                <a:solidFill>
                  <a:srgbClr val="000000"/>
                </a:solidFill>
                <a:effectLst/>
                <a:latin typeface="Times New Roman" panose="02020603050405020304" pitchFamily="18" charset="0"/>
                <a:cs typeface="Times New Roman" panose="02020603050405020304" pitchFamily="18" charset="0"/>
              </a:rPr>
              <a:t>.</a:t>
            </a:r>
            <a:r>
              <a:rPr lang="es-MX" b="0" dirty="0" err="1">
                <a:solidFill>
                  <a:srgbClr val="795E26"/>
                </a:solidFill>
                <a:effectLst/>
                <a:latin typeface="Times New Roman" panose="02020603050405020304" pitchFamily="18" charset="0"/>
                <a:cs typeface="Times New Roman" panose="02020603050405020304" pitchFamily="18" charset="0"/>
              </a:rPr>
              <a:t>dir</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err="1">
                <a:solidFill>
                  <a:srgbClr val="001080"/>
                </a:solidFill>
                <a:effectLst/>
                <a:latin typeface="Times New Roman" panose="02020603050405020304" pitchFamily="18" charset="0"/>
                <a:cs typeface="Times New Roman" panose="02020603050405020304" pitchFamily="18" charset="0"/>
              </a:rPr>
              <a:t>window</a:t>
            </a:r>
            <a:r>
              <a:rPr lang="es-MX" b="0" dirty="0">
                <a:solidFill>
                  <a:srgbClr val="000000"/>
                </a:solidFill>
                <a:effectLst/>
                <a:latin typeface="Times New Roman" panose="02020603050405020304" pitchFamily="18" charset="0"/>
                <a:cs typeface="Times New Roman" panose="02020603050405020304" pitchFamily="18" charset="0"/>
              </a:rPr>
              <a:t>);</a:t>
            </a:r>
          </a:p>
          <a:p>
            <a:r>
              <a:rPr lang="es-MX" b="0" dirty="0" err="1">
                <a:solidFill>
                  <a:srgbClr val="001080"/>
                </a:solidFill>
                <a:effectLst/>
                <a:latin typeface="Times New Roman" panose="02020603050405020304" pitchFamily="18" charset="0"/>
                <a:cs typeface="Times New Roman" panose="02020603050405020304" pitchFamily="18" charset="0"/>
              </a:rPr>
              <a:t>console</a:t>
            </a:r>
            <a:r>
              <a:rPr lang="es-MX" b="0" dirty="0" err="1">
                <a:solidFill>
                  <a:srgbClr val="000000"/>
                </a:solidFill>
                <a:effectLst/>
                <a:latin typeface="Times New Roman" panose="02020603050405020304" pitchFamily="18" charset="0"/>
                <a:cs typeface="Times New Roman" panose="02020603050405020304" pitchFamily="18" charset="0"/>
              </a:rPr>
              <a:t>.</a:t>
            </a:r>
            <a:r>
              <a:rPr lang="es-MX" b="0" dirty="0" err="1">
                <a:solidFill>
                  <a:srgbClr val="795E26"/>
                </a:solidFill>
                <a:effectLst/>
                <a:latin typeface="Times New Roman" panose="02020603050405020304" pitchFamily="18" charset="0"/>
                <a:cs typeface="Times New Roman" panose="02020603050405020304" pitchFamily="18" charset="0"/>
              </a:rPr>
              <a:t>dir</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err="1">
                <a:solidFill>
                  <a:srgbClr val="001080"/>
                </a:solidFill>
                <a:effectLst/>
                <a:latin typeface="Times New Roman" panose="02020603050405020304" pitchFamily="18" charset="0"/>
                <a:cs typeface="Times New Roman" panose="02020603050405020304" pitchFamily="18" charset="0"/>
              </a:rPr>
              <a:t>document</a:t>
            </a:r>
            <a:r>
              <a:rPr lang="es-MX" b="0" dirty="0">
                <a:solidFill>
                  <a:srgbClr val="000000"/>
                </a:solidFill>
                <a:effectLst/>
                <a:latin typeface="Times New Roman" panose="02020603050405020304" pitchFamily="18" charset="0"/>
                <a:cs typeface="Times New Roman" panose="02020603050405020304" pitchFamily="18" charset="0"/>
              </a:rPr>
              <a:t>);</a:t>
            </a:r>
          </a:p>
          <a:p>
            <a:pPr algn="just"/>
            <a:endParaRPr lang="es-MX" dirty="0">
              <a:latin typeface="Times New Roman" panose="02020603050405020304" pitchFamily="18" charset="0"/>
              <a:cs typeface="Times New Roman" panose="02020603050405020304" pitchFamily="18" charset="0"/>
            </a:endParaRPr>
          </a:p>
          <a:p>
            <a:pPr algn="just"/>
            <a:r>
              <a:rPr lang="es-MX" dirty="0">
                <a:latin typeface="Times New Roman" panose="02020603050405020304" pitchFamily="18" charset="0"/>
                <a:cs typeface="Times New Roman" panose="02020603050405020304" pitchFamily="18" charset="0"/>
              </a:rPr>
              <a:t>Para hacer grupos en la consola, con </a:t>
            </a:r>
            <a:r>
              <a:rPr lang="es-MX" b="1" dirty="0" err="1">
                <a:latin typeface="Times New Roman" panose="02020603050405020304" pitchFamily="18" charset="0"/>
                <a:cs typeface="Times New Roman" panose="02020603050405020304" pitchFamily="18" charset="0"/>
              </a:rPr>
              <a:t>group</a:t>
            </a:r>
            <a:r>
              <a:rPr lang="es-MX" dirty="0">
                <a:latin typeface="Times New Roman" panose="02020603050405020304" pitchFamily="18" charset="0"/>
                <a:cs typeface="Times New Roman" panose="02020603050405020304" pitchFamily="18" charset="0"/>
              </a:rPr>
              <a:t>, terminar grupo con</a:t>
            </a:r>
            <a:r>
              <a:rPr lang="es-MX" b="1" dirty="0">
                <a:latin typeface="Times New Roman" panose="02020603050405020304" pitchFamily="18" charset="0"/>
                <a:cs typeface="Times New Roman" panose="02020603050405020304" pitchFamily="18" charset="0"/>
              </a:rPr>
              <a:t> </a:t>
            </a:r>
            <a:r>
              <a:rPr lang="es-MX" b="1" dirty="0" err="1">
                <a:latin typeface="Times New Roman" panose="02020603050405020304" pitchFamily="18" charset="0"/>
                <a:cs typeface="Times New Roman" panose="02020603050405020304" pitchFamily="18" charset="0"/>
              </a:rPr>
              <a:t>groupEnd</a:t>
            </a:r>
            <a:r>
              <a:rPr lang="es-MX" b="1" dirty="0">
                <a:latin typeface="Times New Roman" panose="02020603050405020304" pitchFamily="18" charset="0"/>
                <a:cs typeface="Times New Roman" panose="02020603050405020304" pitchFamily="18" charset="0"/>
              </a:rPr>
              <a:t> </a:t>
            </a:r>
            <a:r>
              <a:rPr lang="es-MX" dirty="0">
                <a:latin typeface="Times New Roman" panose="02020603050405020304" pitchFamily="18" charset="0"/>
                <a:cs typeface="Times New Roman" panose="02020603050405020304" pitchFamily="18" charset="0"/>
              </a:rPr>
              <a:t>y </a:t>
            </a:r>
            <a:r>
              <a:rPr lang="es-MX" b="1" dirty="0" err="1">
                <a:latin typeface="Times New Roman" panose="02020603050405020304" pitchFamily="18" charset="0"/>
                <a:cs typeface="Times New Roman" panose="02020603050405020304" pitchFamily="18" charset="0"/>
              </a:rPr>
              <a:t>groupCollapsed</a:t>
            </a:r>
            <a:r>
              <a:rPr lang="es-MX" dirty="0">
                <a:latin typeface="Times New Roman" panose="02020603050405020304" pitchFamily="18" charset="0"/>
                <a:cs typeface="Times New Roman" panose="02020603050405020304" pitchFamily="18" charset="0"/>
              </a:rPr>
              <a:t> es diferente pero Chrome lo maneja igual.</a:t>
            </a:r>
          </a:p>
          <a:p>
            <a:r>
              <a:rPr lang="es-MX" b="0" dirty="0" err="1">
                <a:solidFill>
                  <a:srgbClr val="001080"/>
                </a:solidFill>
                <a:effectLst/>
                <a:latin typeface="Times New Roman" panose="02020603050405020304" pitchFamily="18" charset="0"/>
                <a:cs typeface="Times New Roman" panose="02020603050405020304" pitchFamily="18" charset="0"/>
              </a:rPr>
              <a:t>console</a:t>
            </a:r>
            <a:r>
              <a:rPr lang="es-MX" b="0" dirty="0" err="1">
                <a:solidFill>
                  <a:srgbClr val="000000"/>
                </a:solidFill>
                <a:effectLst/>
                <a:latin typeface="Times New Roman" panose="02020603050405020304" pitchFamily="18" charset="0"/>
                <a:cs typeface="Times New Roman" panose="02020603050405020304" pitchFamily="18" charset="0"/>
              </a:rPr>
              <a:t>.</a:t>
            </a:r>
            <a:r>
              <a:rPr lang="es-MX" b="0" dirty="0" err="1">
                <a:solidFill>
                  <a:srgbClr val="795E26"/>
                </a:solidFill>
                <a:effectLst/>
                <a:latin typeface="Times New Roman" panose="02020603050405020304" pitchFamily="18" charset="0"/>
                <a:cs typeface="Times New Roman" panose="02020603050405020304" pitchFamily="18" charset="0"/>
              </a:rPr>
              <a:t>group</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A31515"/>
                </a:solidFill>
                <a:effectLst/>
                <a:latin typeface="Times New Roman" panose="02020603050405020304" pitchFamily="18" charset="0"/>
                <a:cs typeface="Times New Roman" panose="02020603050405020304" pitchFamily="18" charset="0"/>
              </a:rPr>
              <a:t>"Cursos de @jonmircha en YouTube"</a:t>
            </a:r>
            <a:r>
              <a:rPr lang="es-MX" b="0" dirty="0">
                <a:solidFill>
                  <a:srgbClr val="000000"/>
                </a:solidFill>
                <a:effectLst/>
                <a:latin typeface="Times New Roman" panose="02020603050405020304" pitchFamily="18" charset="0"/>
                <a:cs typeface="Times New Roman" panose="02020603050405020304" pitchFamily="18" charset="0"/>
              </a:rPr>
              <a:t>);</a:t>
            </a:r>
          </a:p>
          <a:p>
            <a:r>
              <a:rPr lang="es-MX" b="0" dirty="0">
                <a:solidFill>
                  <a:srgbClr val="001080"/>
                </a:solidFill>
                <a:effectLst/>
                <a:latin typeface="Times New Roman" panose="02020603050405020304" pitchFamily="18" charset="0"/>
                <a:cs typeface="Times New Roman" panose="02020603050405020304" pitchFamily="18" charset="0"/>
              </a:rPr>
              <a:t>console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795E26"/>
                </a:solidFill>
                <a:effectLst/>
                <a:latin typeface="Times New Roman" panose="02020603050405020304" pitchFamily="18" charset="0"/>
                <a:cs typeface="Times New Roman" panose="02020603050405020304" pitchFamily="18" charset="0"/>
              </a:rPr>
              <a:t>log</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A31515"/>
                </a:solidFill>
                <a:effectLst/>
                <a:latin typeface="Times New Roman" panose="02020603050405020304" pitchFamily="18" charset="0"/>
                <a:cs typeface="Times New Roman" panose="02020603050405020304" pitchFamily="18" charset="0"/>
              </a:rPr>
              <a:t>"Curso de JavaScript"</a:t>
            </a:r>
            <a:r>
              <a:rPr lang="es-MX" b="0" dirty="0">
                <a:solidFill>
                  <a:srgbClr val="000000"/>
                </a:solidFill>
                <a:effectLst/>
                <a:latin typeface="Times New Roman" panose="02020603050405020304" pitchFamily="18" charset="0"/>
                <a:cs typeface="Times New Roman" panose="02020603050405020304" pitchFamily="18" charset="0"/>
              </a:rPr>
              <a:t>);</a:t>
            </a:r>
          </a:p>
          <a:p>
            <a:r>
              <a:rPr lang="es-MX" b="0" dirty="0">
                <a:solidFill>
                  <a:srgbClr val="001080"/>
                </a:solidFill>
                <a:effectLst/>
                <a:latin typeface="Times New Roman" panose="02020603050405020304" pitchFamily="18" charset="0"/>
                <a:cs typeface="Times New Roman" panose="02020603050405020304" pitchFamily="18" charset="0"/>
              </a:rPr>
              <a:t>console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795E26"/>
                </a:solidFill>
                <a:effectLst/>
                <a:latin typeface="Times New Roman" panose="02020603050405020304" pitchFamily="18" charset="0"/>
                <a:cs typeface="Times New Roman" panose="02020603050405020304" pitchFamily="18" charset="0"/>
              </a:rPr>
              <a:t>log</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A31515"/>
                </a:solidFill>
                <a:effectLst/>
                <a:latin typeface="Times New Roman" panose="02020603050405020304" pitchFamily="18" charset="0"/>
                <a:cs typeface="Times New Roman" panose="02020603050405020304" pitchFamily="18" charset="0"/>
              </a:rPr>
              <a:t>"Curso de Node.js"</a:t>
            </a:r>
            <a:r>
              <a:rPr lang="es-MX" b="0" dirty="0">
                <a:solidFill>
                  <a:srgbClr val="000000"/>
                </a:solidFill>
                <a:effectLst/>
                <a:latin typeface="Times New Roman" panose="02020603050405020304" pitchFamily="18" charset="0"/>
                <a:cs typeface="Times New Roman" panose="02020603050405020304" pitchFamily="18" charset="0"/>
              </a:rPr>
              <a:t>);</a:t>
            </a:r>
          </a:p>
          <a:p>
            <a:r>
              <a:rPr lang="es-MX" b="0" dirty="0">
                <a:solidFill>
                  <a:srgbClr val="001080"/>
                </a:solidFill>
                <a:effectLst/>
                <a:latin typeface="Times New Roman" panose="02020603050405020304" pitchFamily="18" charset="0"/>
                <a:cs typeface="Times New Roman" panose="02020603050405020304" pitchFamily="18" charset="0"/>
              </a:rPr>
              <a:t>console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795E26"/>
                </a:solidFill>
                <a:effectLst/>
                <a:latin typeface="Times New Roman" panose="02020603050405020304" pitchFamily="18" charset="0"/>
                <a:cs typeface="Times New Roman" panose="02020603050405020304" pitchFamily="18" charset="0"/>
              </a:rPr>
              <a:t>log</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A31515"/>
                </a:solidFill>
                <a:effectLst/>
                <a:latin typeface="Times New Roman" panose="02020603050405020304" pitchFamily="18" charset="0"/>
                <a:cs typeface="Times New Roman" panose="02020603050405020304" pitchFamily="18" charset="0"/>
              </a:rPr>
              <a:t>"Curso de </a:t>
            </a:r>
            <a:r>
              <a:rPr lang="es-MX" b="0" dirty="0" err="1">
                <a:solidFill>
                  <a:srgbClr val="A31515"/>
                </a:solidFill>
                <a:effectLst/>
                <a:latin typeface="Times New Roman" panose="02020603050405020304" pitchFamily="18" charset="0"/>
                <a:cs typeface="Times New Roman" panose="02020603050405020304" pitchFamily="18" charset="0"/>
              </a:rPr>
              <a:t>PWAs</a:t>
            </a:r>
            <a:r>
              <a:rPr lang="es-MX" b="0" dirty="0">
                <a:solidFill>
                  <a:srgbClr val="A31515"/>
                </a:solidFill>
                <a:effectLst/>
                <a:latin typeface="Times New Roman" panose="02020603050405020304" pitchFamily="18" charset="0"/>
                <a:cs typeface="Times New Roman" panose="02020603050405020304" pitchFamily="18" charset="0"/>
              </a:rPr>
              <a:t>"</a:t>
            </a:r>
            <a:r>
              <a:rPr lang="es-MX" b="0" dirty="0">
                <a:solidFill>
                  <a:srgbClr val="000000"/>
                </a:solidFill>
                <a:effectLst/>
                <a:latin typeface="Times New Roman" panose="02020603050405020304" pitchFamily="18" charset="0"/>
                <a:cs typeface="Times New Roman" panose="02020603050405020304" pitchFamily="18" charset="0"/>
              </a:rPr>
              <a:t>);</a:t>
            </a:r>
          </a:p>
          <a:p>
            <a:r>
              <a:rPr lang="es-MX" b="0" dirty="0">
                <a:solidFill>
                  <a:srgbClr val="001080"/>
                </a:solidFill>
                <a:effectLst/>
                <a:latin typeface="Times New Roman" panose="02020603050405020304" pitchFamily="18" charset="0"/>
                <a:cs typeface="Times New Roman" panose="02020603050405020304" pitchFamily="18" charset="0"/>
              </a:rPr>
              <a:t>console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795E26"/>
                </a:solidFill>
                <a:effectLst/>
                <a:latin typeface="Times New Roman" panose="02020603050405020304" pitchFamily="18" charset="0"/>
                <a:cs typeface="Times New Roman" panose="02020603050405020304" pitchFamily="18" charset="0"/>
              </a:rPr>
              <a:t>log</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A31515"/>
                </a:solidFill>
                <a:effectLst/>
                <a:latin typeface="Times New Roman" panose="02020603050405020304" pitchFamily="18" charset="0"/>
                <a:cs typeface="Times New Roman" panose="02020603050405020304" pitchFamily="18" charset="0"/>
              </a:rPr>
              <a:t>"Curso de </a:t>
            </a:r>
            <a:r>
              <a:rPr lang="es-MX" b="0" dirty="0" err="1">
                <a:solidFill>
                  <a:srgbClr val="A31515"/>
                </a:solidFill>
                <a:effectLst/>
                <a:latin typeface="Times New Roman" panose="02020603050405020304" pitchFamily="18" charset="0"/>
                <a:cs typeface="Times New Roman" panose="02020603050405020304" pitchFamily="18" charset="0"/>
              </a:rPr>
              <a:t>Flexbox</a:t>
            </a:r>
            <a:r>
              <a:rPr lang="es-MX" b="0" dirty="0">
                <a:solidFill>
                  <a:srgbClr val="A31515"/>
                </a:solidFill>
                <a:effectLst/>
                <a:latin typeface="Times New Roman" panose="02020603050405020304" pitchFamily="18" charset="0"/>
                <a:cs typeface="Times New Roman" panose="02020603050405020304" pitchFamily="18" charset="0"/>
              </a:rPr>
              <a:t>"</a:t>
            </a:r>
            <a:r>
              <a:rPr lang="es-MX" b="0" dirty="0">
                <a:solidFill>
                  <a:srgbClr val="000000"/>
                </a:solidFill>
                <a:effectLst/>
                <a:latin typeface="Times New Roman" panose="02020603050405020304" pitchFamily="18" charset="0"/>
                <a:cs typeface="Times New Roman" panose="02020603050405020304" pitchFamily="18" charset="0"/>
              </a:rPr>
              <a:t>);</a:t>
            </a:r>
          </a:p>
          <a:p>
            <a:r>
              <a:rPr lang="es-MX" b="0" dirty="0">
                <a:solidFill>
                  <a:srgbClr val="001080"/>
                </a:solidFill>
                <a:effectLst/>
                <a:latin typeface="Times New Roman" panose="02020603050405020304" pitchFamily="18" charset="0"/>
                <a:cs typeface="Times New Roman" panose="02020603050405020304" pitchFamily="18" charset="0"/>
              </a:rPr>
              <a:t>console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795E26"/>
                </a:solidFill>
                <a:effectLst/>
                <a:latin typeface="Times New Roman" panose="02020603050405020304" pitchFamily="18" charset="0"/>
                <a:cs typeface="Times New Roman" panose="02020603050405020304" pitchFamily="18" charset="0"/>
              </a:rPr>
              <a:t>log</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A31515"/>
                </a:solidFill>
                <a:effectLst/>
                <a:latin typeface="Times New Roman" panose="02020603050405020304" pitchFamily="18" charset="0"/>
                <a:cs typeface="Times New Roman" panose="02020603050405020304" pitchFamily="18" charset="0"/>
              </a:rPr>
              <a:t>"Curso de Diseño y Programación Web"</a:t>
            </a:r>
            <a:r>
              <a:rPr lang="es-MX" b="0" dirty="0">
                <a:solidFill>
                  <a:srgbClr val="000000"/>
                </a:solidFill>
                <a:effectLst/>
                <a:latin typeface="Times New Roman" panose="02020603050405020304" pitchFamily="18" charset="0"/>
                <a:cs typeface="Times New Roman" panose="02020603050405020304" pitchFamily="18" charset="0"/>
              </a:rPr>
              <a:t>);</a:t>
            </a:r>
          </a:p>
          <a:p>
            <a:r>
              <a:rPr lang="es-MX" b="0" dirty="0" err="1">
                <a:solidFill>
                  <a:srgbClr val="001080"/>
                </a:solidFill>
                <a:effectLst/>
                <a:latin typeface="Times New Roman" panose="02020603050405020304" pitchFamily="18" charset="0"/>
                <a:cs typeface="Times New Roman" panose="02020603050405020304" pitchFamily="18" charset="0"/>
              </a:rPr>
              <a:t>console</a:t>
            </a:r>
            <a:r>
              <a:rPr lang="es-MX" b="0" dirty="0" err="1">
                <a:solidFill>
                  <a:srgbClr val="000000"/>
                </a:solidFill>
                <a:effectLst/>
                <a:latin typeface="Times New Roman" panose="02020603050405020304" pitchFamily="18" charset="0"/>
                <a:cs typeface="Times New Roman" panose="02020603050405020304" pitchFamily="18" charset="0"/>
              </a:rPr>
              <a:t>.</a:t>
            </a:r>
            <a:r>
              <a:rPr lang="es-MX" b="0" dirty="0" err="1">
                <a:solidFill>
                  <a:srgbClr val="795E26"/>
                </a:solidFill>
                <a:effectLst/>
                <a:latin typeface="Times New Roman" panose="02020603050405020304" pitchFamily="18" charset="0"/>
                <a:cs typeface="Times New Roman" panose="02020603050405020304" pitchFamily="18" charset="0"/>
              </a:rPr>
              <a:t>groupEnd</a:t>
            </a:r>
            <a:r>
              <a:rPr lang="es-MX" b="0" dirty="0">
                <a:solidFill>
                  <a:srgbClr val="000000"/>
                </a:solidFill>
                <a:effectLst/>
                <a:latin typeface="Times New Roman" panose="02020603050405020304" pitchFamily="18" charset="0"/>
                <a:cs typeface="Times New Roman" panose="02020603050405020304" pitchFamily="18" charset="0"/>
              </a:rPr>
              <a:t>();</a:t>
            </a:r>
          </a:p>
          <a:p>
            <a:r>
              <a:rPr lang="es-MX" b="0" dirty="0" err="1">
                <a:solidFill>
                  <a:srgbClr val="001080"/>
                </a:solidFill>
                <a:effectLst/>
                <a:latin typeface="Times New Roman" panose="02020603050405020304" pitchFamily="18" charset="0"/>
                <a:cs typeface="Times New Roman" panose="02020603050405020304" pitchFamily="18" charset="0"/>
              </a:rPr>
              <a:t>console</a:t>
            </a:r>
            <a:r>
              <a:rPr lang="es-MX" b="0" dirty="0" err="1">
                <a:solidFill>
                  <a:srgbClr val="000000"/>
                </a:solidFill>
                <a:effectLst/>
                <a:latin typeface="Times New Roman" panose="02020603050405020304" pitchFamily="18" charset="0"/>
                <a:cs typeface="Times New Roman" panose="02020603050405020304" pitchFamily="18" charset="0"/>
              </a:rPr>
              <a:t>.</a:t>
            </a:r>
            <a:r>
              <a:rPr lang="es-MX" b="0" dirty="0" err="1">
                <a:solidFill>
                  <a:srgbClr val="795E26"/>
                </a:solidFill>
                <a:effectLst/>
                <a:latin typeface="Times New Roman" panose="02020603050405020304" pitchFamily="18" charset="0"/>
                <a:cs typeface="Times New Roman" panose="02020603050405020304" pitchFamily="18" charset="0"/>
              </a:rPr>
              <a:t>groupCollapsed</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A31515"/>
                </a:solidFill>
                <a:effectLst/>
                <a:latin typeface="Times New Roman" panose="02020603050405020304" pitchFamily="18" charset="0"/>
                <a:cs typeface="Times New Roman" panose="02020603050405020304" pitchFamily="18" charset="0"/>
              </a:rPr>
              <a:t>"Cursos de @jonmircha en YouTube"</a:t>
            </a:r>
            <a:r>
              <a:rPr lang="es-MX" b="0" dirty="0">
                <a:solidFill>
                  <a:srgbClr val="000000"/>
                </a:solidFill>
                <a:effectLst/>
                <a:latin typeface="Times New Roman" panose="02020603050405020304" pitchFamily="18" charset="0"/>
                <a:cs typeface="Times New Roman" panose="02020603050405020304" pitchFamily="18" charset="0"/>
              </a:rPr>
              <a:t>);</a:t>
            </a:r>
          </a:p>
          <a:p>
            <a:r>
              <a:rPr lang="es-MX" b="0" dirty="0">
                <a:solidFill>
                  <a:srgbClr val="001080"/>
                </a:solidFill>
                <a:effectLst/>
                <a:latin typeface="Times New Roman" panose="02020603050405020304" pitchFamily="18" charset="0"/>
                <a:cs typeface="Times New Roman" panose="02020603050405020304" pitchFamily="18" charset="0"/>
              </a:rPr>
              <a:t>console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795E26"/>
                </a:solidFill>
                <a:effectLst/>
                <a:latin typeface="Times New Roman" panose="02020603050405020304" pitchFamily="18" charset="0"/>
                <a:cs typeface="Times New Roman" panose="02020603050405020304" pitchFamily="18" charset="0"/>
              </a:rPr>
              <a:t>log</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A31515"/>
                </a:solidFill>
                <a:effectLst/>
                <a:latin typeface="Times New Roman" panose="02020603050405020304" pitchFamily="18" charset="0"/>
                <a:cs typeface="Times New Roman" panose="02020603050405020304" pitchFamily="18" charset="0"/>
              </a:rPr>
              <a:t>"Curso de JavaScript"</a:t>
            </a:r>
            <a:r>
              <a:rPr lang="es-MX" b="0" dirty="0">
                <a:solidFill>
                  <a:srgbClr val="000000"/>
                </a:solidFill>
                <a:effectLst/>
                <a:latin typeface="Times New Roman" panose="02020603050405020304" pitchFamily="18" charset="0"/>
                <a:cs typeface="Times New Roman" panose="02020603050405020304" pitchFamily="18" charset="0"/>
              </a:rPr>
              <a:t>);</a:t>
            </a:r>
          </a:p>
          <a:p>
            <a:r>
              <a:rPr lang="es-MX" b="0" dirty="0">
                <a:solidFill>
                  <a:srgbClr val="001080"/>
                </a:solidFill>
                <a:effectLst/>
                <a:latin typeface="Times New Roman" panose="02020603050405020304" pitchFamily="18" charset="0"/>
                <a:cs typeface="Times New Roman" panose="02020603050405020304" pitchFamily="18" charset="0"/>
              </a:rPr>
              <a:t>console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795E26"/>
                </a:solidFill>
                <a:effectLst/>
                <a:latin typeface="Times New Roman" panose="02020603050405020304" pitchFamily="18" charset="0"/>
                <a:cs typeface="Times New Roman" panose="02020603050405020304" pitchFamily="18" charset="0"/>
              </a:rPr>
              <a:t>log</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A31515"/>
                </a:solidFill>
                <a:effectLst/>
                <a:latin typeface="Times New Roman" panose="02020603050405020304" pitchFamily="18" charset="0"/>
                <a:cs typeface="Times New Roman" panose="02020603050405020304" pitchFamily="18" charset="0"/>
              </a:rPr>
              <a:t>"Curso de Node.js"</a:t>
            </a:r>
            <a:r>
              <a:rPr lang="es-MX" b="0" dirty="0">
                <a:solidFill>
                  <a:srgbClr val="000000"/>
                </a:solidFill>
                <a:effectLst/>
                <a:latin typeface="Times New Roman" panose="02020603050405020304" pitchFamily="18" charset="0"/>
                <a:cs typeface="Times New Roman" panose="02020603050405020304" pitchFamily="18" charset="0"/>
              </a:rPr>
              <a:t>);</a:t>
            </a:r>
          </a:p>
          <a:p>
            <a:r>
              <a:rPr lang="es-MX" b="0" dirty="0">
                <a:solidFill>
                  <a:srgbClr val="001080"/>
                </a:solidFill>
                <a:effectLst/>
                <a:latin typeface="Times New Roman" panose="02020603050405020304" pitchFamily="18" charset="0"/>
                <a:cs typeface="Times New Roman" panose="02020603050405020304" pitchFamily="18" charset="0"/>
              </a:rPr>
              <a:t>console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795E26"/>
                </a:solidFill>
                <a:effectLst/>
                <a:latin typeface="Times New Roman" panose="02020603050405020304" pitchFamily="18" charset="0"/>
                <a:cs typeface="Times New Roman" panose="02020603050405020304" pitchFamily="18" charset="0"/>
              </a:rPr>
              <a:t>log</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A31515"/>
                </a:solidFill>
                <a:effectLst/>
                <a:latin typeface="Times New Roman" panose="02020603050405020304" pitchFamily="18" charset="0"/>
                <a:cs typeface="Times New Roman" panose="02020603050405020304" pitchFamily="18" charset="0"/>
              </a:rPr>
              <a:t>"Curso de </a:t>
            </a:r>
            <a:r>
              <a:rPr lang="es-MX" b="0" dirty="0" err="1">
                <a:solidFill>
                  <a:srgbClr val="A31515"/>
                </a:solidFill>
                <a:effectLst/>
                <a:latin typeface="Times New Roman" panose="02020603050405020304" pitchFamily="18" charset="0"/>
                <a:cs typeface="Times New Roman" panose="02020603050405020304" pitchFamily="18" charset="0"/>
              </a:rPr>
              <a:t>PWAs</a:t>
            </a:r>
            <a:r>
              <a:rPr lang="es-MX" b="0" dirty="0">
                <a:solidFill>
                  <a:srgbClr val="A31515"/>
                </a:solidFill>
                <a:effectLst/>
                <a:latin typeface="Times New Roman" panose="02020603050405020304" pitchFamily="18" charset="0"/>
                <a:cs typeface="Times New Roman" panose="02020603050405020304" pitchFamily="18" charset="0"/>
              </a:rPr>
              <a:t>"</a:t>
            </a:r>
            <a:r>
              <a:rPr lang="es-MX" b="0" dirty="0">
                <a:solidFill>
                  <a:srgbClr val="000000"/>
                </a:solidFill>
                <a:effectLst/>
                <a:latin typeface="Times New Roman" panose="02020603050405020304" pitchFamily="18" charset="0"/>
                <a:cs typeface="Times New Roman" panose="02020603050405020304" pitchFamily="18" charset="0"/>
              </a:rPr>
              <a:t>);</a:t>
            </a:r>
          </a:p>
          <a:p>
            <a:r>
              <a:rPr lang="es-MX" b="0" dirty="0">
                <a:solidFill>
                  <a:srgbClr val="001080"/>
                </a:solidFill>
                <a:effectLst/>
                <a:latin typeface="Times New Roman" panose="02020603050405020304" pitchFamily="18" charset="0"/>
                <a:cs typeface="Times New Roman" panose="02020603050405020304" pitchFamily="18" charset="0"/>
              </a:rPr>
              <a:t>console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795E26"/>
                </a:solidFill>
                <a:effectLst/>
                <a:latin typeface="Times New Roman" panose="02020603050405020304" pitchFamily="18" charset="0"/>
                <a:cs typeface="Times New Roman" panose="02020603050405020304" pitchFamily="18" charset="0"/>
              </a:rPr>
              <a:t>log</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A31515"/>
                </a:solidFill>
                <a:effectLst/>
                <a:latin typeface="Times New Roman" panose="02020603050405020304" pitchFamily="18" charset="0"/>
                <a:cs typeface="Times New Roman" panose="02020603050405020304" pitchFamily="18" charset="0"/>
              </a:rPr>
              <a:t>"Curso de </a:t>
            </a:r>
            <a:r>
              <a:rPr lang="es-MX" b="0" dirty="0" err="1">
                <a:solidFill>
                  <a:srgbClr val="A31515"/>
                </a:solidFill>
                <a:effectLst/>
                <a:latin typeface="Times New Roman" panose="02020603050405020304" pitchFamily="18" charset="0"/>
                <a:cs typeface="Times New Roman" panose="02020603050405020304" pitchFamily="18" charset="0"/>
              </a:rPr>
              <a:t>Flexbox</a:t>
            </a:r>
            <a:r>
              <a:rPr lang="es-MX" b="0" dirty="0">
                <a:solidFill>
                  <a:srgbClr val="A31515"/>
                </a:solidFill>
                <a:effectLst/>
                <a:latin typeface="Times New Roman" panose="02020603050405020304" pitchFamily="18" charset="0"/>
                <a:cs typeface="Times New Roman" panose="02020603050405020304" pitchFamily="18" charset="0"/>
              </a:rPr>
              <a:t>"</a:t>
            </a:r>
            <a:r>
              <a:rPr lang="es-MX" b="0" dirty="0">
                <a:solidFill>
                  <a:srgbClr val="000000"/>
                </a:solidFill>
                <a:effectLst/>
                <a:latin typeface="Times New Roman" panose="02020603050405020304" pitchFamily="18" charset="0"/>
                <a:cs typeface="Times New Roman" panose="02020603050405020304" pitchFamily="18" charset="0"/>
              </a:rPr>
              <a:t>);</a:t>
            </a:r>
          </a:p>
          <a:p>
            <a:r>
              <a:rPr lang="es-MX" b="0" dirty="0">
                <a:solidFill>
                  <a:srgbClr val="001080"/>
                </a:solidFill>
                <a:effectLst/>
                <a:latin typeface="Times New Roman" panose="02020603050405020304" pitchFamily="18" charset="0"/>
                <a:cs typeface="Times New Roman" panose="02020603050405020304" pitchFamily="18" charset="0"/>
              </a:rPr>
              <a:t>console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795E26"/>
                </a:solidFill>
                <a:effectLst/>
                <a:latin typeface="Times New Roman" panose="02020603050405020304" pitchFamily="18" charset="0"/>
                <a:cs typeface="Times New Roman" panose="02020603050405020304" pitchFamily="18" charset="0"/>
              </a:rPr>
              <a:t>log</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A31515"/>
                </a:solidFill>
                <a:effectLst/>
                <a:latin typeface="Times New Roman" panose="02020603050405020304" pitchFamily="18" charset="0"/>
                <a:cs typeface="Times New Roman" panose="02020603050405020304" pitchFamily="18" charset="0"/>
              </a:rPr>
              <a:t>"Curso de Diseño y Programación Web"</a:t>
            </a:r>
            <a:r>
              <a:rPr lang="es-MX" b="0" dirty="0">
                <a:solidFill>
                  <a:srgbClr val="000000"/>
                </a:solidFill>
                <a:effectLst/>
                <a:latin typeface="Times New Roman" panose="02020603050405020304" pitchFamily="18" charset="0"/>
                <a:cs typeface="Times New Roman" panose="02020603050405020304" pitchFamily="18" charset="0"/>
              </a:rPr>
              <a:t>);</a:t>
            </a:r>
          </a:p>
          <a:p>
            <a:r>
              <a:rPr lang="es-MX" b="0" dirty="0" err="1">
                <a:solidFill>
                  <a:srgbClr val="001080"/>
                </a:solidFill>
                <a:effectLst/>
                <a:latin typeface="Times New Roman" panose="02020603050405020304" pitchFamily="18" charset="0"/>
                <a:cs typeface="Times New Roman" panose="02020603050405020304" pitchFamily="18" charset="0"/>
              </a:rPr>
              <a:t>console</a:t>
            </a:r>
            <a:r>
              <a:rPr lang="es-MX" b="0" dirty="0" err="1">
                <a:solidFill>
                  <a:srgbClr val="000000"/>
                </a:solidFill>
                <a:effectLst/>
                <a:latin typeface="Times New Roman" panose="02020603050405020304" pitchFamily="18" charset="0"/>
                <a:cs typeface="Times New Roman" panose="02020603050405020304" pitchFamily="18" charset="0"/>
              </a:rPr>
              <a:t>.</a:t>
            </a:r>
            <a:r>
              <a:rPr lang="es-MX" b="0" dirty="0" err="1">
                <a:solidFill>
                  <a:srgbClr val="795E26"/>
                </a:solidFill>
                <a:effectLst/>
                <a:latin typeface="Times New Roman" panose="02020603050405020304" pitchFamily="18" charset="0"/>
                <a:cs typeface="Times New Roman" panose="02020603050405020304" pitchFamily="18" charset="0"/>
              </a:rPr>
              <a:t>groupEnd</a:t>
            </a:r>
            <a:r>
              <a:rPr lang="es-MX" b="0" dirty="0">
                <a:solidFill>
                  <a:srgbClr val="000000"/>
                </a:solidFill>
                <a:effectLst/>
                <a:latin typeface="Times New Roman" panose="02020603050405020304" pitchFamily="18" charset="0"/>
                <a:cs typeface="Times New Roman" panose="02020603050405020304" pitchFamily="18" charset="0"/>
              </a:rPr>
              <a:t>();</a:t>
            </a:r>
          </a:p>
          <a:p>
            <a:pPr algn="just"/>
            <a:endParaRPr lang="es-MX"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B40868C5-8397-44C8-BFE2-83BFA3A20E81}"/>
              </a:ext>
            </a:extLst>
          </p:cNvPr>
          <p:cNvPicPr>
            <a:picLocks noChangeAspect="1"/>
          </p:cNvPicPr>
          <p:nvPr/>
        </p:nvPicPr>
        <p:blipFill>
          <a:blip r:embed="rId2"/>
          <a:stretch>
            <a:fillRect/>
          </a:stretch>
        </p:blipFill>
        <p:spPr>
          <a:xfrm>
            <a:off x="7977721" y="2950675"/>
            <a:ext cx="3768802" cy="3201591"/>
          </a:xfrm>
          <a:prstGeom prst="rect">
            <a:avLst/>
          </a:prstGeom>
        </p:spPr>
      </p:pic>
    </p:spTree>
    <p:extLst>
      <p:ext uri="{BB962C8B-B14F-4D97-AF65-F5344CB8AC3E}">
        <p14:creationId xmlns:p14="http://schemas.microsoft.com/office/powerpoint/2010/main" val="17539516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7922324-5A46-47F2-A478-836CDC553063}"/>
              </a:ext>
            </a:extLst>
          </p:cNvPr>
          <p:cNvSpPr>
            <a:spLocks noGrp="1"/>
          </p:cNvSpPr>
          <p:nvPr>
            <p:ph idx="1"/>
          </p:nvPr>
        </p:nvSpPr>
        <p:spPr>
          <a:xfrm>
            <a:off x="0" y="0"/>
            <a:ext cx="12192000" cy="6858000"/>
          </a:xfrm>
        </p:spPr>
        <p:style>
          <a:lnRef idx="2">
            <a:schemeClr val="dk1"/>
          </a:lnRef>
          <a:fillRef idx="1">
            <a:schemeClr val="lt1"/>
          </a:fillRef>
          <a:effectRef idx="0">
            <a:schemeClr val="dk1"/>
          </a:effectRef>
          <a:fontRef idx="minor">
            <a:schemeClr val="dk1"/>
          </a:fontRef>
        </p:style>
        <p:txBody>
          <a:bodyPr>
            <a:normAutofit/>
          </a:bodyPr>
          <a:lstStyle/>
          <a:p>
            <a:r>
              <a:rPr lang="es-MX" dirty="0">
                <a:latin typeface="Times New Roman" panose="02020603050405020304" pitchFamily="18" charset="0"/>
                <a:cs typeface="Times New Roman" panose="02020603050405020304" pitchFamily="18" charset="0"/>
              </a:rPr>
              <a:t>Para mostrar los datos en tablas se utiliza:</a:t>
            </a:r>
          </a:p>
          <a:p>
            <a:r>
              <a:rPr lang="es-MX" b="0" dirty="0" err="1">
                <a:solidFill>
                  <a:srgbClr val="001080"/>
                </a:solidFill>
                <a:effectLst/>
                <a:latin typeface="Times New Roman" panose="02020603050405020304" pitchFamily="18" charset="0"/>
                <a:cs typeface="Times New Roman" panose="02020603050405020304" pitchFamily="18" charset="0"/>
              </a:rPr>
              <a:t>console</a:t>
            </a:r>
            <a:r>
              <a:rPr lang="es-MX" b="0" dirty="0" err="1">
                <a:solidFill>
                  <a:srgbClr val="000000"/>
                </a:solidFill>
                <a:effectLst/>
                <a:latin typeface="Times New Roman" panose="02020603050405020304" pitchFamily="18" charset="0"/>
                <a:cs typeface="Times New Roman" panose="02020603050405020304" pitchFamily="18" charset="0"/>
              </a:rPr>
              <a:t>.</a:t>
            </a:r>
            <a:r>
              <a:rPr lang="es-MX" b="0" dirty="0" err="1">
                <a:solidFill>
                  <a:srgbClr val="795E26"/>
                </a:solidFill>
                <a:effectLst/>
                <a:latin typeface="Times New Roman" panose="02020603050405020304" pitchFamily="18" charset="0"/>
                <a:cs typeface="Times New Roman" panose="02020603050405020304" pitchFamily="18" charset="0"/>
              </a:rPr>
              <a:t>table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err="1">
                <a:solidFill>
                  <a:srgbClr val="267F99"/>
                </a:solidFill>
                <a:effectLst/>
                <a:latin typeface="Times New Roman" panose="02020603050405020304" pitchFamily="18" charset="0"/>
                <a:cs typeface="Times New Roman" panose="02020603050405020304" pitchFamily="18" charset="0"/>
              </a:rPr>
              <a:t>Object</a:t>
            </a:r>
            <a:r>
              <a:rPr lang="es-MX" b="0" dirty="0" err="1">
                <a:solidFill>
                  <a:srgbClr val="000000"/>
                </a:solidFill>
                <a:effectLst/>
                <a:latin typeface="Times New Roman" panose="02020603050405020304" pitchFamily="18" charset="0"/>
                <a:cs typeface="Times New Roman" panose="02020603050405020304" pitchFamily="18" charset="0"/>
              </a:rPr>
              <a:t>.</a:t>
            </a:r>
            <a:r>
              <a:rPr lang="es-MX" b="0" dirty="0" err="1">
                <a:solidFill>
                  <a:srgbClr val="795E26"/>
                </a:solidFill>
                <a:effectLst/>
                <a:latin typeface="Times New Roman" panose="02020603050405020304" pitchFamily="18" charset="0"/>
                <a:cs typeface="Times New Roman" panose="02020603050405020304" pitchFamily="18" charset="0"/>
              </a:rPr>
              <a:t>entries</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err="1">
                <a:solidFill>
                  <a:srgbClr val="001080"/>
                </a:solidFill>
                <a:effectLst/>
                <a:latin typeface="Times New Roman" panose="02020603050405020304" pitchFamily="18" charset="0"/>
                <a:cs typeface="Times New Roman" panose="02020603050405020304" pitchFamily="18" charset="0"/>
              </a:rPr>
              <a:t>console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err="1">
                <a:solidFill>
                  <a:srgbClr val="795E26"/>
                </a:solidFill>
                <a:effectLst/>
                <a:latin typeface="Times New Roman" panose="02020603050405020304" pitchFamily="18" charset="0"/>
                <a:cs typeface="Times New Roman" panose="02020603050405020304" pitchFamily="18" charset="0"/>
              </a:rPr>
              <a:t>sort</a:t>
            </a:r>
            <a:r>
              <a:rPr lang="es-MX" b="0" dirty="0">
                <a:solidFill>
                  <a:srgbClr val="000000"/>
                </a:solidFill>
                <a:effectLst/>
                <a:latin typeface="Times New Roman" panose="02020603050405020304" pitchFamily="18" charset="0"/>
                <a:cs typeface="Times New Roman" panose="02020603050405020304" pitchFamily="18" charset="0"/>
              </a:rPr>
              <a:t>());</a:t>
            </a:r>
          </a:p>
          <a:p>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0000FF"/>
                </a:solidFill>
                <a:effectLst/>
                <a:latin typeface="Times New Roman" panose="02020603050405020304" pitchFamily="18" charset="0"/>
                <a:cs typeface="Times New Roman" panose="02020603050405020304" pitchFamily="18" charset="0"/>
              </a:rPr>
              <a:t>const</a:t>
            </a: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err="1">
                <a:solidFill>
                  <a:srgbClr val="0070C1"/>
                </a:solidFill>
                <a:effectLst/>
                <a:latin typeface="Times New Roman" panose="02020603050405020304" pitchFamily="18" charset="0"/>
                <a:cs typeface="Times New Roman" panose="02020603050405020304" pitchFamily="18" charset="0"/>
              </a:rPr>
              <a:t>numeros</a:t>
            </a:r>
            <a:r>
              <a:rPr lang="es-MX" b="0" dirty="0">
                <a:solidFill>
                  <a:srgbClr val="000000"/>
                </a:solidFill>
                <a:effectLst/>
                <a:latin typeface="Times New Roman" panose="02020603050405020304" pitchFamily="18" charset="0"/>
                <a:cs typeface="Times New Roman" panose="02020603050405020304" pitchFamily="18" charset="0"/>
              </a:rPr>
              <a:t> = [</a:t>
            </a:r>
            <a:r>
              <a:rPr lang="es-MX" b="0" dirty="0">
                <a:solidFill>
                  <a:srgbClr val="098658"/>
                </a:solidFill>
                <a:effectLst/>
                <a:latin typeface="Times New Roman" panose="02020603050405020304" pitchFamily="18" charset="0"/>
                <a:cs typeface="Times New Roman" panose="02020603050405020304" pitchFamily="18" charset="0"/>
              </a:rPr>
              <a:t>1</a:t>
            </a: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098658"/>
                </a:solidFill>
                <a:effectLst/>
                <a:latin typeface="Times New Roman" panose="02020603050405020304" pitchFamily="18" charset="0"/>
                <a:cs typeface="Times New Roman" panose="02020603050405020304" pitchFamily="18" charset="0"/>
              </a:rPr>
              <a:t>2</a:t>
            </a: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098658"/>
                </a:solidFill>
                <a:effectLst/>
                <a:latin typeface="Times New Roman" panose="02020603050405020304" pitchFamily="18" charset="0"/>
                <a:cs typeface="Times New Roman" panose="02020603050405020304" pitchFamily="18" charset="0"/>
              </a:rPr>
              <a:t>3</a:t>
            </a: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098658"/>
                </a:solidFill>
                <a:effectLst/>
                <a:latin typeface="Times New Roman" panose="02020603050405020304" pitchFamily="18" charset="0"/>
                <a:cs typeface="Times New Roman" panose="02020603050405020304" pitchFamily="18" charset="0"/>
              </a:rPr>
              <a:t>4</a:t>
            </a: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098658"/>
                </a:solidFill>
                <a:effectLst/>
                <a:latin typeface="Times New Roman" panose="02020603050405020304" pitchFamily="18" charset="0"/>
                <a:cs typeface="Times New Roman" panose="02020603050405020304" pitchFamily="18" charset="0"/>
              </a:rPr>
              <a:t>5</a:t>
            </a:r>
            <a:r>
              <a:rPr lang="es-MX" b="0" dirty="0">
                <a:solidFill>
                  <a:srgbClr val="000000"/>
                </a:solidFill>
                <a:effectLst/>
                <a:latin typeface="Times New Roman" panose="02020603050405020304" pitchFamily="18" charset="0"/>
                <a:cs typeface="Times New Roman" panose="02020603050405020304" pitchFamily="18" charset="0"/>
              </a:rPr>
              <a:t>],</a:t>
            </a:r>
          </a:p>
          <a:p>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0070C1"/>
                </a:solidFill>
                <a:effectLst/>
                <a:latin typeface="Times New Roman" panose="02020603050405020304" pitchFamily="18" charset="0"/>
                <a:cs typeface="Times New Roman" panose="02020603050405020304" pitchFamily="18" charset="0"/>
              </a:rPr>
              <a:t>vocales</a:t>
            </a:r>
            <a:r>
              <a:rPr lang="es-MX" b="0" dirty="0">
                <a:solidFill>
                  <a:srgbClr val="000000"/>
                </a:solidFill>
                <a:effectLst/>
                <a:latin typeface="Times New Roman" panose="02020603050405020304" pitchFamily="18" charset="0"/>
                <a:cs typeface="Times New Roman" panose="02020603050405020304" pitchFamily="18" charset="0"/>
              </a:rPr>
              <a:t> = [</a:t>
            </a:r>
            <a:r>
              <a:rPr lang="es-MX" b="0" dirty="0">
                <a:solidFill>
                  <a:srgbClr val="A31515"/>
                </a:solidFill>
                <a:effectLst/>
                <a:latin typeface="Times New Roman" panose="02020603050405020304" pitchFamily="18" charset="0"/>
                <a:cs typeface="Times New Roman" panose="02020603050405020304" pitchFamily="18" charset="0"/>
              </a:rPr>
              <a:t>"a"</a:t>
            </a: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A31515"/>
                </a:solidFill>
                <a:effectLst/>
                <a:latin typeface="Times New Roman" panose="02020603050405020304" pitchFamily="18" charset="0"/>
                <a:cs typeface="Times New Roman" panose="02020603050405020304" pitchFamily="18" charset="0"/>
              </a:rPr>
              <a:t>"e"</a:t>
            </a: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A31515"/>
                </a:solidFill>
                <a:effectLst/>
                <a:latin typeface="Times New Roman" panose="02020603050405020304" pitchFamily="18" charset="0"/>
                <a:cs typeface="Times New Roman" panose="02020603050405020304" pitchFamily="18" charset="0"/>
              </a:rPr>
              <a:t>"i"</a:t>
            </a: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A31515"/>
                </a:solidFill>
                <a:effectLst/>
                <a:latin typeface="Times New Roman" panose="02020603050405020304" pitchFamily="18" charset="0"/>
                <a:cs typeface="Times New Roman" panose="02020603050405020304" pitchFamily="18" charset="0"/>
              </a:rPr>
              <a:t>"o"</a:t>
            </a: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A31515"/>
                </a:solidFill>
                <a:effectLst/>
                <a:latin typeface="Times New Roman" panose="02020603050405020304" pitchFamily="18" charset="0"/>
                <a:cs typeface="Times New Roman" panose="02020603050405020304" pitchFamily="18" charset="0"/>
              </a:rPr>
              <a:t>"u"</a:t>
            </a:r>
            <a:r>
              <a:rPr lang="es-MX" b="0" dirty="0">
                <a:solidFill>
                  <a:srgbClr val="000000"/>
                </a:solidFill>
                <a:effectLst/>
                <a:latin typeface="Times New Roman" panose="02020603050405020304" pitchFamily="18" charset="0"/>
                <a:cs typeface="Times New Roman" panose="02020603050405020304" pitchFamily="18" charset="0"/>
              </a:rPr>
              <a:t>];</a:t>
            </a:r>
          </a:p>
          <a:p>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err="1">
                <a:solidFill>
                  <a:srgbClr val="001080"/>
                </a:solidFill>
                <a:effectLst/>
                <a:latin typeface="Times New Roman" panose="02020603050405020304" pitchFamily="18" charset="0"/>
                <a:cs typeface="Times New Roman" panose="02020603050405020304" pitchFamily="18" charset="0"/>
              </a:rPr>
              <a:t>console</a:t>
            </a:r>
            <a:r>
              <a:rPr lang="es-MX" b="0" dirty="0" err="1">
                <a:solidFill>
                  <a:srgbClr val="000000"/>
                </a:solidFill>
                <a:effectLst/>
                <a:latin typeface="Times New Roman" panose="02020603050405020304" pitchFamily="18" charset="0"/>
                <a:cs typeface="Times New Roman" panose="02020603050405020304" pitchFamily="18" charset="0"/>
              </a:rPr>
              <a:t>.</a:t>
            </a:r>
            <a:r>
              <a:rPr lang="es-MX" b="0" dirty="0" err="1">
                <a:solidFill>
                  <a:srgbClr val="795E26"/>
                </a:solidFill>
                <a:effectLst/>
                <a:latin typeface="Times New Roman" panose="02020603050405020304" pitchFamily="18" charset="0"/>
                <a:cs typeface="Times New Roman" panose="02020603050405020304" pitchFamily="18" charset="0"/>
              </a:rPr>
              <a:t>table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err="1">
                <a:solidFill>
                  <a:srgbClr val="0070C1"/>
                </a:solidFill>
                <a:effectLst/>
                <a:latin typeface="Times New Roman" panose="02020603050405020304" pitchFamily="18" charset="0"/>
                <a:cs typeface="Times New Roman" panose="02020603050405020304" pitchFamily="18" charset="0"/>
              </a:rPr>
              <a:t>numeros</a:t>
            </a:r>
            <a:r>
              <a:rPr lang="es-MX" b="0" dirty="0">
                <a:solidFill>
                  <a:srgbClr val="000000"/>
                </a:solidFill>
                <a:effectLst/>
                <a:latin typeface="Times New Roman" panose="02020603050405020304" pitchFamily="18" charset="0"/>
                <a:cs typeface="Times New Roman" panose="02020603050405020304" pitchFamily="18" charset="0"/>
              </a:rPr>
              <a:t>);</a:t>
            </a:r>
          </a:p>
          <a:p>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err="1">
                <a:solidFill>
                  <a:srgbClr val="001080"/>
                </a:solidFill>
                <a:effectLst/>
                <a:latin typeface="Times New Roman" panose="02020603050405020304" pitchFamily="18" charset="0"/>
                <a:cs typeface="Times New Roman" panose="02020603050405020304" pitchFamily="18" charset="0"/>
              </a:rPr>
              <a:t>console</a:t>
            </a:r>
            <a:r>
              <a:rPr lang="es-MX" b="0" dirty="0" err="1">
                <a:solidFill>
                  <a:srgbClr val="000000"/>
                </a:solidFill>
                <a:effectLst/>
                <a:latin typeface="Times New Roman" panose="02020603050405020304" pitchFamily="18" charset="0"/>
                <a:cs typeface="Times New Roman" panose="02020603050405020304" pitchFamily="18" charset="0"/>
              </a:rPr>
              <a:t>.</a:t>
            </a:r>
            <a:r>
              <a:rPr lang="es-MX" b="0" dirty="0" err="1">
                <a:solidFill>
                  <a:srgbClr val="795E26"/>
                </a:solidFill>
                <a:effectLst/>
                <a:latin typeface="Times New Roman" panose="02020603050405020304" pitchFamily="18" charset="0"/>
                <a:cs typeface="Times New Roman" panose="02020603050405020304" pitchFamily="18" charset="0"/>
              </a:rPr>
              <a:t>table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0070C1"/>
                </a:solidFill>
                <a:effectLst/>
                <a:latin typeface="Times New Roman" panose="02020603050405020304" pitchFamily="18" charset="0"/>
                <a:cs typeface="Times New Roman" panose="02020603050405020304" pitchFamily="18" charset="0"/>
              </a:rPr>
              <a:t>vocales</a:t>
            </a:r>
            <a:r>
              <a:rPr lang="es-MX" b="0" dirty="0">
                <a:solidFill>
                  <a:srgbClr val="000000"/>
                </a:solidFill>
                <a:effectLst/>
                <a:latin typeface="Times New Roman" panose="02020603050405020304" pitchFamily="18" charset="0"/>
                <a:cs typeface="Times New Roman" panose="02020603050405020304" pitchFamily="18" charset="0"/>
              </a:rPr>
              <a:t>);</a:t>
            </a:r>
          </a:p>
          <a:p>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0000FF"/>
                </a:solidFill>
                <a:effectLst/>
                <a:latin typeface="Times New Roman" panose="02020603050405020304" pitchFamily="18" charset="0"/>
                <a:cs typeface="Times New Roman" panose="02020603050405020304" pitchFamily="18" charset="0"/>
              </a:rPr>
              <a:t>const</a:t>
            </a: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0070C1"/>
                </a:solidFill>
                <a:effectLst/>
                <a:latin typeface="Times New Roman" panose="02020603050405020304" pitchFamily="18" charset="0"/>
                <a:cs typeface="Times New Roman" panose="02020603050405020304" pitchFamily="18" charset="0"/>
              </a:rPr>
              <a:t>perro</a:t>
            </a:r>
            <a:r>
              <a:rPr lang="es-MX" b="0" dirty="0">
                <a:solidFill>
                  <a:srgbClr val="000000"/>
                </a:solidFill>
                <a:effectLst/>
                <a:latin typeface="Times New Roman" panose="02020603050405020304" pitchFamily="18" charset="0"/>
                <a:cs typeface="Times New Roman" panose="02020603050405020304" pitchFamily="18" charset="0"/>
              </a:rPr>
              <a:t> = {</a:t>
            </a:r>
          </a:p>
          <a:p>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001080"/>
                </a:solidFill>
                <a:effectLst/>
                <a:latin typeface="Times New Roman" panose="02020603050405020304" pitchFamily="18" charset="0"/>
                <a:cs typeface="Times New Roman" panose="02020603050405020304" pitchFamily="18" charset="0"/>
              </a:rPr>
              <a:t>nombre:</a:t>
            </a: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A31515"/>
                </a:solidFill>
                <a:effectLst/>
                <a:latin typeface="Times New Roman" panose="02020603050405020304" pitchFamily="18" charset="0"/>
                <a:cs typeface="Times New Roman" panose="02020603050405020304" pitchFamily="18" charset="0"/>
              </a:rPr>
              <a:t>"Boni"</a:t>
            </a:r>
            <a:r>
              <a:rPr lang="es-MX" b="0" dirty="0">
                <a:solidFill>
                  <a:srgbClr val="000000"/>
                </a:solidFill>
                <a:effectLst/>
                <a:latin typeface="Times New Roman" panose="02020603050405020304" pitchFamily="18" charset="0"/>
                <a:cs typeface="Times New Roman" panose="02020603050405020304" pitchFamily="18" charset="0"/>
              </a:rPr>
              <a:t>,</a:t>
            </a:r>
          </a:p>
          <a:p>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001080"/>
                </a:solidFill>
                <a:effectLst/>
                <a:latin typeface="Times New Roman" panose="02020603050405020304" pitchFamily="18" charset="0"/>
                <a:cs typeface="Times New Roman" panose="02020603050405020304" pitchFamily="18" charset="0"/>
              </a:rPr>
              <a:t>raza:</a:t>
            </a: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A31515"/>
                </a:solidFill>
                <a:effectLst/>
                <a:latin typeface="Times New Roman" panose="02020603050405020304" pitchFamily="18" charset="0"/>
                <a:cs typeface="Times New Roman" panose="02020603050405020304" pitchFamily="18" charset="0"/>
              </a:rPr>
              <a:t>"</a:t>
            </a:r>
            <a:r>
              <a:rPr lang="es-MX" b="0" dirty="0" err="1">
                <a:solidFill>
                  <a:srgbClr val="A31515"/>
                </a:solidFill>
                <a:effectLst/>
                <a:latin typeface="Times New Roman" panose="02020603050405020304" pitchFamily="18" charset="0"/>
                <a:cs typeface="Times New Roman" panose="02020603050405020304" pitchFamily="18" charset="0"/>
              </a:rPr>
              <a:t>Boxer</a:t>
            </a:r>
            <a:r>
              <a:rPr lang="es-MX" b="0" dirty="0">
                <a:solidFill>
                  <a:srgbClr val="A31515"/>
                </a:solidFill>
                <a:effectLst/>
                <a:latin typeface="Times New Roman" panose="02020603050405020304" pitchFamily="18" charset="0"/>
                <a:cs typeface="Times New Roman" panose="02020603050405020304" pitchFamily="18" charset="0"/>
              </a:rPr>
              <a:t>"</a:t>
            </a:r>
            <a:r>
              <a:rPr lang="es-MX" b="0" dirty="0">
                <a:solidFill>
                  <a:srgbClr val="000000"/>
                </a:solidFill>
                <a:effectLst/>
                <a:latin typeface="Times New Roman" panose="02020603050405020304" pitchFamily="18" charset="0"/>
                <a:cs typeface="Times New Roman" panose="02020603050405020304" pitchFamily="18" charset="0"/>
              </a:rPr>
              <a:t>,</a:t>
            </a:r>
          </a:p>
          <a:p>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001080"/>
                </a:solidFill>
                <a:effectLst/>
                <a:latin typeface="Times New Roman" panose="02020603050405020304" pitchFamily="18" charset="0"/>
                <a:cs typeface="Times New Roman" panose="02020603050405020304" pitchFamily="18" charset="0"/>
              </a:rPr>
              <a:t>color:</a:t>
            </a:r>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a:solidFill>
                  <a:srgbClr val="A31515"/>
                </a:solidFill>
                <a:effectLst/>
                <a:latin typeface="Times New Roman" panose="02020603050405020304" pitchFamily="18" charset="0"/>
                <a:cs typeface="Times New Roman" panose="02020603050405020304" pitchFamily="18" charset="0"/>
              </a:rPr>
              <a:t>"</a:t>
            </a:r>
            <a:r>
              <a:rPr lang="es-MX" b="0" dirty="0" err="1">
                <a:solidFill>
                  <a:srgbClr val="A31515"/>
                </a:solidFill>
                <a:effectLst/>
                <a:latin typeface="Times New Roman" panose="02020603050405020304" pitchFamily="18" charset="0"/>
                <a:cs typeface="Times New Roman" panose="02020603050405020304" pitchFamily="18" charset="0"/>
              </a:rPr>
              <a:t>cafe</a:t>
            </a:r>
            <a:r>
              <a:rPr lang="es-MX" b="0" dirty="0">
                <a:solidFill>
                  <a:srgbClr val="A31515"/>
                </a:solidFill>
                <a:effectLst/>
                <a:latin typeface="Times New Roman" panose="02020603050405020304" pitchFamily="18" charset="0"/>
                <a:cs typeface="Times New Roman" panose="02020603050405020304" pitchFamily="18" charset="0"/>
              </a:rPr>
              <a:t>"</a:t>
            </a:r>
            <a:endParaRPr lang="es-MX" b="0" dirty="0">
              <a:solidFill>
                <a:srgbClr val="000000"/>
              </a:solidFill>
              <a:effectLst/>
              <a:latin typeface="Times New Roman" panose="02020603050405020304" pitchFamily="18" charset="0"/>
              <a:cs typeface="Times New Roman" panose="02020603050405020304" pitchFamily="18" charset="0"/>
            </a:endParaRPr>
          </a:p>
          <a:p>
            <a:r>
              <a:rPr lang="es-MX" b="0" dirty="0">
                <a:solidFill>
                  <a:srgbClr val="000000"/>
                </a:solidFill>
                <a:effectLst/>
                <a:latin typeface="Times New Roman" panose="02020603050405020304" pitchFamily="18" charset="0"/>
                <a:cs typeface="Times New Roman" panose="02020603050405020304" pitchFamily="18" charset="0"/>
              </a:rPr>
              <a:t>    }</a:t>
            </a:r>
          </a:p>
          <a:p>
            <a:r>
              <a:rPr lang="es-MX" b="0" dirty="0">
                <a:solidFill>
                  <a:srgbClr val="000000"/>
                </a:solidFill>
                <a:effectLst/>
                <a:latin typeface="Times New Roman" panose="02020603050405020304" pitchFamily="18" charset="0"/>
                <a:cs typeface="Times New Roman" panose="02020603050405020304" pitchFamily="18" charset="0"/>
              </a:rPr>
              <a:t>    </a:t>
            </a:r>
            <a:r>
              <a:rPr lang="es-MX" b="0" dirty="0" err="1">
                <a:solidFill>
                  <a:srgbClr val="001080"/>
                </a:solidFill>
                <a:effectLst/>
                <a:latin typeface="Times New Roman" panose="02020603050405020304" pitchFamily="18" charset="0"/>
                <a:cs typeface="Times New Roman" panose="02020603050405020304" pitchFamily="18" charset="0"/>
              </a:rPr>
              <a:t>console</a:t>
            </a:r>
            <a:r>
              <a:rPr lang="es-MX" b="0" dirty="0" err="1">
                <a:solidFill>
                  <a:srgbClr val="000000"/>
                </a:solidFill>
                <a:effectLst/>
                <a:latin typeface="Times New Roman" panose="02020603050405020304" pitchFamily="18" charset="0"/>
                <a:cs typeface="Times New Roman" panose="02020603050405020304" pitchFamily="18" charset="0"/>
              </a:rPr>
              <a:t>.</a:t>
            </a:r>
            <a:r>
              <a:rPr lang="es-MX" b="0" dirty="0" err="1">
                <a:solidFill>
                  <a:srgbClr val="795E26"/>
                </a:solidFill>
                <a:effectLst/>
                <a:latin typeface="Times New Roman" panose="02020603050405020304" pitchFamily="18" charset="0"/>
                <a:cs typeface="Times New Roman" panose="02020603050405020304" pitchFamily="18" charset="0"/>
              </a:rPr>
              <a:t>table</a:t>
            </a:r>
            <a:r>
              <a:rPr lang="es-MX" b="0" dirty="0">
                <a:solidFill>
                  <a:srgbClr val="000000"/>
                </a:solidFill>
                <a:effectLst/>
                <a:latin typeface="Times New Roman" panose="02020603050405020304" pitchFamily="18" charset="0"/>
                <a:cs typeface="Times New Roman" panose="02020603050405020304" pitchFamily="18" charset="0"/>
              </a:rPr>
              <a:t>(</a:t>
            </a:r>
            <a:r>
              <a:rPr lang="es-MX" b="0" dirty="0">
                <a:solidFill>
                  <a:srgbClr val="0070C1"/>
                </a:solidFill>
                <a:effectLst/>
                <a:latin typeface="Times New Roman" panose="02020603050405020304" pitchFamily="18" charset="0"/>
                <a:cs typeface="Times New Roman" panose="02020603050405020304" pitchFamily="18" charset="0"/>
              </a:rPr>
              <a:t>perro</a:t>
            </a:r>
            <a:r>
              <a:rPr lang="es-MX" b="0" dirty="0">
                <a:solidFill>
                  <a:srgbClr val="000000"/>
                </a:solidFill>
                <a:effectLst/>
                <a:latin typeface="Times New Roman" panose="02020603050405020304" pitchFamily="18" charset="0"/>
                <a:cs typeface="Times New Roman" panose="02020603050405020304" pitchFamily="18" charset="0"/>
              </a:rPr>
              <a:t>);</a:t>
            </a:r>
          </a:p>
          <a:p>
            <a:endParaRPr lang="es-MX"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F7D6A5AC-433E-4D54-A20D-4E0D8E514B20}"/>
              </a:ext>
            </a:extLst>
          </p:cNvPr>
          <p:cNvPicPr>
            <a:picLocks noChangeAspect="1"/>
          </p:cNvPicPr>
          <p:nvPr/>
        </p:nvPicPr>
        <p:blipFill>
          <a:blip r:embed="rId2"/>
          <a:stretch>
            <a:fillRect/>
          </a:stretch>
        </p:blipFill>
        <p:spPr>
          <a:xfrm>
            <a:off x="6372665" y="594600"/>
            <a:ext cx="5085049" cy="4425075"/>
          </a:xfrm>
          <a:prstGeom prst="rect">
            <a:avLst/>
          </a:prstGeom>
        </p:spPr>
      </p:pic>
    </p:spTree>
    <p:extLst>
      <p:ext uri="{BB962C8B-B14F-4D97-AF65-F5344CB8AC3E}">
        <p14:creationId xmlns:p14="http://schemas.microsoft.com/office/powerpoint/2010/main" val="1652631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DD1EA0E-3031-4F08-B04D-46F049977109}"/>
              </a:ext>
            </a:extLst>
          </p:cNvPr>
          <p:cNvSpPr>
            <a:spLocks noGrp="1"/>
          </p:cNvSpPr>
          <p:nvPr>
            <p:ph idx="1"/>
          </p:nvPr>
        </p:nvSpPr>
        <p:spPr>
          <a:xfrm>
            <a:off x="282299" y="244228"/>
            <a:ext cx="7708150" cy="620181"/>
          </a:xfrm>
        </p:spPr>
        <p:txBody>
          <a:bodyPr>
            <a:normAutofit fontScale="85000" lnSpcReduction="10000"/>
          </a:bodyPr>
          <a:lstStyle/>
          <a:p>
            <a:r>
              <a:rPr lang="es-MX" sz="2400" dirty="0">
                <a:latin typeface="Times New Roman" panose="02020603050405020304" pitchFamily="18" charset="0"/>
                <a:cs typeface="Times New Roman" panose="02020603050405020304" pitchFamily="18" charset="0"/>
              </a:rPr>
              <a:t>Para saber cuanto tiempo tarda mi código en ejecutarse es con (time) y para contar en donde se esta ejecutando el código con (</a:t>
            </a:r>
            <a:r>
              <a:rPr lang="es-MX" sz="2400" dirty="0" err="1">
                <a:latin typeface="Times New Roman" panose="02020603050405020304" pitchFamily="18" charset="0"/>
                <a:cs typeface="Times New Roman" panose="02020603050405020304" pitchFamily="18" charset="0"/>
              </a:rPr>
              <a:t>count</a:t>
            </a:r>
            <a:r>
              <a:rPr lang="es-MX" sz="2400" dirty="0">
                <a:latin typeface="Times New Roman" panose="02020603050405020304" pitchFamily="18" charset="0"/>
                <a:cs typeface="Times New Roman" panose="02020603050405020304" pitchFamily="18" charset="0"/>
              </a:rPr>
              <a:t>):</a:t>
            </a:r>
          </a:p>
        </p:txBody>
      </p:sp>
      <p:pic>
        <p:nvPicPr>
          <p:cNvPr id="6" name="Imagen 5">
            <a:extLst>
              <a:ext uri="{FF2B5EF4-FFF2-40B4-BE49-F238E27FC236}">
                <a16:creationId xmlns:a16="http://schemas.microsoft.com/office/drawing/2014/main" id="{E0F8D650-98A1-4020-8827-7404B686461B}"/>
              </a:ext>
            </a:extLst>
          </p:cNvPr>
          <p:cNvPicPr>
            <a:picLocks noChangeAspect="1"/>
          </p:cNvPicPr>
          <p:nvPr/>
        </p:nvPicPr>
        <p:blipFill>
          <a:blip r:embed="rId2"/>
          <a:stretch>
            <a:fillRect/>
          </a:stretch>
        </p:blipFill>
        <p:spPr>
          <a:xfrm>
            <a:off x="282299" y="998824"/>
            <a:ext cx="5470271" cy="1658088"/>
          </a:xfrm>
          <a:prstGeom prst="rect">
            <a:avLst/>
          </a:prstGeom>
        </p:spPr>
      </p:pic>
      <p:pic>
        <p:nvPicPr>
          <p:cNvPr id="8" name="Imagen 7">
            <a:extLst>
              <a:ext uri="{FF2B5EF4-FFF2-40B4-BE49-F238E27FC236}">
                <a16:creationId xmlns:a16="http://schemas.microsoft.com/office/drawing/2014/main" id="{2F446B8B-450F-4F4C-84B3-7FFFBDF9B95E}"/>
              </a:ext>
            </a:extLst>
          </p:cNvPr>
          <p:cNvPicPr>
            <a:picLocks noChangeAspect="1"/>
          </p:cNvPicPr>
          <p:nvPr/>
        </p:nvPicPr>
        <p:blipFill>
          <a:blip r:embed="rId3"/>
          <a:stretch>
            <a:fillRect/>
          </a:stretch>
        </p:blipFill>
        <p:spPr>
          <a:xfrm>
            <a:off x="1192186" y="2912718"/>
            <a:ext cx="3476270" cy="620181"/>
          </a:xfrm>
          <a:prstGeom prst="rect">
            <a:avLst/>
          </a:prstGeom>
        </p:spPr>
      </p:pic>
      <p:pic>
        <p:nvPicPr>
          <p:cNvPr id="10" name="Imagen 9">
            <a:extLst>
              <a:ext uri="{FF2B5EF4-FFF2-40B4-BE49-F238E27FC236}">
                <a16:creationId xmlns:a16="http://schemas.microsoft.com/office/drawing/2014/main" id="{7793D41F-DA26-445D-A5AB-8E645979109F}"/>
              </a:ext>
            </a:extLst>
          </p:cNvPr>
          <p:cNvPicPr>
            <a:picLocks noChangeAspect="1"/>
          </p:cNvPicPr>
          <p:nvPr/>
        </p:nvPicPr>
        <p:blipFill>
          <a:blip r:embed="rId4"/>
          <a:stretch>
            <a:fillRect/>
          </a:stretch>
        </p:blipFill>
        <p:spPr>
          <a:xfrm>
            <a:off x="6243947" y="998824"/>
            <a:ext cx="4104008" cy="1294210"/>
          </a:xfrm>
          <a:prstGeom prst="rect">
            <a:avLst/>
          </a:prstGeom>
        </p:spPr>
      </p:pic>
      <p:pic>
        <p:nvPicPr>
          <p:cNvPr id="12" name="Imagen 11">
            <a:extLst>
              <a:ext uri="{FF2B5EF4-FFF2-40B4-BE49-F238E27FC236}">
                <a16:creationId xmlns:a16="http://schemas.microsoft.com/office/drawing/2014/main" id="{54FDBE8C-4DA8-4477-B3BD-BB269E163E31}"/>
              </a:ext>
            </a:extLst>
          </p:cNvPr>
          <p:cNvPicPr>
            <a:picLocks noChangeAspect="1"/>
          </p:cNvPicPr>
          <p:nvPr/>
        </p:nvPicPr>
        <p:blipFill>
          <a:blip r:embed="rId5"/>
          <a:stretch>
            <a:fillRect/>
          </a:stretch>
        </p:blipFill>
        <p:spPr>
          <a:xfrm>
            <a:off x="10641480" y="864409"/>
            <a:ext cx="1437979" cy="3410063"/>
          </a:xfrm>
          <a:prstGeom prst="rect">
            <a:avLst/>
          </a:prstGeom>
        </p:spPr>
      </p:pic>
      <p:sp>
        <p:nvSpPr>
          <p:cNvPr id="13" name="CuadroTexto 12">
            <a:extLst>
              <a:ext uri="{FF2B5EF4-FFF2-40B4-BE49-F238E27FC236}">
                <a16:creationId xmlns:a16="http://schemas.microsoft.com/office/drawing/2014/main" id="{929E5D52-6B9D-4A28-8A36-ECE17532DC5A}"/>
              </a:ext>
            </a:extLst>
          </p:cNvPr>
          <p:cNvSpPr txBox="1"/>
          <p:nvPr/>
        </p:nvSpPr>
        <p:spPr>
          <a:xfrm>
            <a:off x="272331" y="3870589"/>
            <a:ext cx="7243916" cy="646331"/>
          </a:xfrm>
          <a:prstGeom prst="rect">
            <a:avLst/>
          </a:prstGeom>
          <a:noFill/>
        </p:spPr>
        <p:txBody>
          <a:bodyPr wrap="square" rtlCol="0">
            <a:spAutoFit/>
          </a:bodyPr>
          <a:lstStyle/>
          <a:p>
            <a:pPr marL="285750" indent="-285750">
              <a:buFont typeface="Wingdings" panose="05000000000000000000" pitchFamily="2" charset="2"/>
              <a:buChar char="Ø"/>
            </a:pPr>
            <a:r>
              <a:rPr lang="es-MX" dirty="0">
                <a:latin typeface="Times New Roman" panose="02020603050405020304" pitchFamily="18" charset="0"/>
                <a:cs typeface="Times New Roman" panose="02020603050405020304" pitchFamily="18" charset="0"/>
              </a:rPr>
              <a:t>El objeto </a:t>
            </a:r>
            <a:r>
              <a:rPr lang="es-MX" dirty="0" err="1">
                <a:latin typeface="Times New Roman" panose="02020603050405020304" pitchFamily="18" charset="0"/>
                <a:cs typeface="Times New Roman" panose="02020603050405020304" pitchFamily="18" charset="0"/>
              </a:rPr>
              <a:t>console</a:t>
            </a:r>
            <a:r>
              <a:rPr lang="es-MX" dirty="0">
                <a:latin typeface="Times New Roman" panose="02020603050405020304" pitchFamily="18" charset="0"/>
                <a:cs typeface="Times New Roman" panose="02020603050405020304" pitchFamily="18" charset="0"/>
              </a:rPr>
              <a:t> tiene un método llamado (</a:t>
            </a:r>
            <a:r>
              <a:rPr lang="es-MX" dirty="0" err="1">
                <a:latin typeface="Times New Roman" panose="02020603050405020304" pitchFamily="18" charset="0"/>
                <a:cs typeface="Times New Roman" panose="02020603050405020304" pitchFamily="18" charset="0"/>
              </a:rPr>
              <a:t>assert</a:t>
            </a:r>
            <a:r>
              <a:rPr lang="es-MX" dirty="0">
                <a:latin typeface="Times New Roman" panose="02020603050405020304" pitchFamily="18" charset="0"/>
                <a:cs typeface="Times New Roman" panose="02020603050405020304" pitchFamily="18" charset="0"/>
              </a:rPr>
              <a:t>) que es como una mini librería para hacer pruebas.</a:t>
            </a:r>
          </a:p>
        </p:txBody>
      </p:sp>
      <p:pic>
        <p:nvPicPr>
          <p:cNvPr id="15" name="Imagen 14">
            <a:extLst>
              <a:ext uri="{FF2B5EF4-FFF2-40B4-BE49-F238E27FC236}">
                <a16:creationId xmlns:a16="http://schemas.microsoft.com/office/drawing/2014/main" id="{F54D9532-0442-4C0C-9B52-D900858F7123}"/>
              </a:ext>
            </a:extLst>
          </p:cNvPr>
          <p:cNvPicPr>
            <a:picLocks noChangeAspect="1"/>
          </p:cNvPicPr>
          <p:nvPr/>
        </p:nvPicPr>
        <p:blipFill>
          <a:blip r:embed="rId6"/>
          <a:stretch>
            <a:fillRect/>
          </a:stretch>
        </p:blipFill>
        <p:spPr>
          <a:xfrm>
            <a:off x="1424796" y="4768167"/>
            <a:ext cx="5743167" cy="1062093"/>
          </a:xfrm>
          <a:prstGeom prst="rect">
            <a:avLst/>
          </a:prstGeom>
        </p:spPr>
      </p:pic>
      <p:pic>
        <p:nvPicPr>
          <p:cNvPr id="17" name="Imagen 16">
            <a:extLst>
              <a:ext uri="{FF2B5EF4-FFF2-40B4-BE49-F238E27FC236}">
                <a16:creationId xmlns:a16="http://schemas.microsoft.com/office/drawing/2014/main" id="{7939DE36-21E5-4A4D-BAB8-CBD4F0B60E8D}"/>
              </a:ext>
            </a:extLst>
          </p:cNvPr>
          <p:cNvPicPr>
            <a:picLocks noChangeAspect="1"/>
          </p:cNvPicPr>
          <p:nvPr/>
        </p:nvPicPr>
        <p:blipFill>
          <a:blip r:embed="rId7"/>
          <a:stretch>
            <a:fillRect/>
          </a:stretch>
        </p:blipFill>
        <p:spPr>
          <a:xfrm>
            <a:off x="1051900" y="6080149"/>
            <a:ext cx="6464347" cy="458930"/>
          </a:xfrm>
          <a:prstGeom prst="rect">
            <a:avLst/>
          </a:prstGeom>
        </p:spPr>
      </p:pic>
    </p:spTree>
    <p:extLst>
      <p:ext uri="{BB962C8B-B14F-4D97-AF65-F5344CB8AC3E}">
        <p14:creationId xmlns:p14="http://schemas.microsoft.com/office/powerpoint/2010/main" val="3308002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5139E2-2493-4F00-AA37-772BF6EDBF61}"/>
              </a:ext>
            </a:extLst>
          </p:cNvPr>
          <p:cNvSpPr>
            <a:spLocks noGrp="1"/>
          </p:cNvSpPr>
          <p:nvPr>
            <p:ph type="title"/>
          </p:nvPr>
        </p:nvSpPr>
        <p:spPr>
          <a:xfrm>
            <a:off x="1393638" y="2516744"/>
            <a:ext cx="9404723" cy="912256"/>
          </a:xfrm>
        </p:spPr>
        <p:txBody>
          <a:bodyPr/>
          <a:lstStyle/>
          <a:p>
            <a:pPr algn="ctr"/>
            <a:r>
              <a:rPr lang="es-MX" b="1" i="0" dirty="0">
                <a:solidFill>
                  <a:schemeClr val="tx1"/>
                </a:solidFill>
                <a:effectLst/>
                <a:latin typeface="Times New Roman" panose="02020603050405020304" pitchFamily="18" charset="0"/>
                <a:cs typeface="Times New Roman" panose="02020603050405020304" pitchFamily="18" charset="0"/>
              </a:rPr>
              <a:t>1.-Escritura de código</a:t>
            </a:r>
            <a:endParaRPr lang="es-MX" dirty="0"/>
          </a:p>
        </p:txBody>
      </p:sp>
    </p:spTree>
    <p:extLst>
      <p:ext uri="{BB962C8B-B14F-4D97-AF65-F5344CB8AC3E}">
        <p14:creationId xmlns:p14="http://schemas.microsoft.com/office/powerpoint/2010/main" val="27618508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E26979-D8B9-4E69-A896-B3900FB04CC4}"/>
              </a:ext>
            </a:extLst>
          </p:cNvPr>
          <p:cNvSpPr>
            <a:spLocks noGrp="1"/>
          </p:cNvSpPr>
          <p:nvPr>
            <p:ph type="title"/>
          </p:nvPr>
        </p:nvSpPr>
        <p:spPr>
          <a:xfrm>
            <a:off x="0" y="0"/>
            <a:ext cx="4182059" cy="757104"/>
          </a:xfrm>
        </p:spPr>
        <p:txBody>
          <a:bodyPr>
            <a:normAutofit/>
          </a:bodyPr>
          <a:lstStyle/>
          <a:p>
            <a:r>
              <a:rPr lang="es-MX" b="1" dirty="0">
                <a:latin typeface="Times New Roman" panose="02020603050405020304" pitchFamily="18" charset="0"/>
                <a:cs typeface="Times New Roman" panose="02020603050405020304" pitchFamily="18" charset="0"/>
              </a:rPr>
              <a:t>27. Objeto Date</a:t>
            </a:r>
          </a:p>
        </p:txBody>
      </p:sp>
      <p:pic>
        <p:nvPicPr>
          <p:cNvPr id="5" name="Imagen 4">
            <a:extLst>
              <a:ext uri="{FF2B5EF4-FFF2-40B4-BE49-F238E27FC236}">
                <a16:creationId xmlns:a16="http://schemas.microsoft.com/office/drawing/2014/main" id="{D6826BDF-59D7-4698-9AAE-5450BB43F62F}"/>
              </a:ext>
            </a:extLst>
          </p:cNvPr>
          <p:cNvPicPr>
            <a:picLocks noChangeAspect="1"/>
          </p:cNvPicPr>
          <p:nvPr/>
        </p:nvPicPr>
        <p:blipFill>
          <a:blip r:embed="rId2"/>
          <a:stretch>
            <a:fillRect/>
          </a:stretch>
        </p:blipFill>
        <p:spPr>
          <a:xfrm>
            <a:off x="0" y="757104"/>
            <a:ext cx="5399786" cy="6100896"/>
          </a:xfrm>
          <a:prstGeom prst="rect">
            <a:avLst/>
          </a:prstGeom>
        </p:spPr>
      </p:pic>
      <p:pic>
        <p:nvPicPr>
          <p:cNvPr id="7" name="Imagen 6">
            <a:extLst>
              <a:ext uri="{FF2B5EF4-FFF2-40B4-BE49-F238E27FC236}">
                <a16:creationId xmlns:a16="http://schemas.microsoft.com/office/drawing/2014/main" id="{91FEDE4C-1424-4B4D-89BB-D7700EABB2C4}"/>
              </a:ext>
            </a:extLst>
          </p:cNvPr>
          <p:cNvPicPr>
            <a:picLocks noChangeAspect="1"/>
          </p:cNvPicPr>
          <p:nvPr/>
        </p:nvPicPr>
        <p:blipFill>
          <a:blip r:embed="rId3"/>
          <a:stretch>
            <a:fillRect/>
          </a:stretch>
        </p:blipFill>
        <p:spPr>
          <a:xfrm>
            <a:off x="5399786" y="757104"/>
            <a:ext cx="3542456" cy="6100896"/>
          </a:xfrm>
          <a:prstGeom prst="rect">
            <a:avLst/>
          </a:prstGeom>
        </p:spPr>
      </p:pic>
      <p:sp>
        <p:nvSpPr>
          <p:cNvPr id="8" name="CuadroTexto 7">
            <a:extLst>
              <a:ext uri="{FF2B5EF4-FFF2-40B4-BE49-F238E27FC236}">
                <a16:creationId xmlns:a16="http://schemas.microsoft.com/office/drawing/2014/main" id="{5B7F91B9-7F21-49FB-99A6-71E30EFEEF18}"/>
              </a:ext>
            </a:extLst>
          </p:cNvPr>
          <p:cNvSpPr txBox="1"/>
          <p:nvPr/>
        </p:nvSpPr>
        <p:spPr>
          <a:xfrm>
            <a:off x="8942242" y="5226784"/>
            <a:ext cx="3146474" cy="1631216"/>
          </a:xfrm>
          <a:prstGeom prst="rect">
            <a:avLst/>
          </a:prstGeom>
          <a:noFill/>
        </p:spPr>
        <p:txBody>
          <a:bodyPr wrap="square" rtlCol="0">
            <a:spAutoFit/>
          </a:bodyPr>
          <a:lstStyle/>
          <a:p>
            <a:r>
              <a:rPr lang="es-MX" sz="2000" b="1" dirty="0" err="1">
                <a:latin typeface="Times New Roman" panose="02020603050405020304" pitchFamily="18" charset="0"/>
                <a:cs typeface="Times New Roman" panose="02020603050405020304" pitchFamily="18" charset="0"/>
              </a:rPr>
              <a:t>Date.now</a:t>
            </a:r>
            <a:r>
              <a:rPr lang="es-MX" sz="2000" b="1" dirty="0">
                <a:latin typeface="Times New Roman" panose="02020603050405020304" pitchFamily="18" charset="0"/>
                <a:cs typeface="Times New Roman" panose="02020603050405020304" pitchFamily="18" charset="0"/>
              </a:rPr>
              <a:t>()</a:t>
            </a:r>
          </a:p>
          <a:p>
            <a:r>
              <a:rPr lang="es-MX" sz="2000" dirty="0">
                <a:latin typeface="Times New Roman" panose="02020603050405020304" pitchFamily="18" charset="0"/>
                <a:cs typeface="Times New Roman" panose="02020603050405020304" pitchFamily="18" charset="0"/>
              </a:rPr>
              <a:t>Representa el numero de cuantos segundos han pasado desde el 1 de enero de 1970</a:t>
            </a:r>
          </a:p>
        </p:txBody>
      </p:sp>
    </p:spTree>
    <p:extLst>
      <p:ext uri="{BB962C8B-B14F-4D97-AF65-F5344CB8AC3E}">
        <p14:creationId xmlns:p14="http://schemas.microsoft.com/office/powerpoint/2010/main" val="32670789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0FE442-5383-4A25-900F-BA720440A0ED}"/>
              </a:ext>
            </a:extLst>
          </p:cNvPr>
          <p:cNvSpPr>
            <a:spLocks noGrp="1"/>
          </p:cNvSpPr>
          <p:nvPr>
            <p:ph type="title"/>
          </p:nvPr>
        </p:nvSpPr>
        <p:spPr>
          <a:xfrm>
            <a:off x="838200" y="-635"/>
            <a:ext cx="10515600" cy="1325563"/>
          </a:xfrm>
        </p:spPr>
        <p:txBody>
          <a:bodyPr/>
          <a:lstStyle/>
          <a:p>
            <a:pPr algn="ctr"/>
            <a:r>
              <a:rPr lang="es-MX" b="1" dirty="0">
                <a:latin typeface="Times New Roman" panose="02020603050405020304" pitchFamily="18" charset="0"/>
                <a:cs typeface="Times New Roman" panose="02020603050405020304" pitchFamily="18" charset="0"/>
              </a:rPr>
              <a:t>28. Objeto </a:t>
            </a:r>
            <a:r>
              <a:rPr lang="es-MX" b="1" dirty="0" err="1">
                <a:latin typeface="Times New Roman" panose="02020603050405020304" pitchFamily="18" charset="0"/>
                <a:cs typeface="Times New Roman" panose="02020603050405020304" pitchFamily="18" charset="0"/>
              </a:rPr>
              <a:t>Math</a:t>
            </a:r>
            <a:endParaRPr lang="es-MX"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4BD69A0D-7C9E-4C18-95A4-652E26238B27}"/>
              </a:ext>
            </a:extLst>
          </p:cNvPr>
          <p:cNvSpPr>
            <a:spLocks noGrp="1"/>
          </p:cNvSpPr>
          <p:nvPr>
            <p:ph idx="1"/>
          </p:nvPr>
        </p:nvSpPr>
        <p:spPr>
          <a:xfrm>
            <a:off x="618978" y="1533378"/>
            <a:ext cx="11254154" cy="4959497"/>
          </a:xfrm>
        </p:spPr>
        <p:txBody>
          <a:bodyPr>
            <a:normAutofit/>
          </a:bodyPr>
          <a:lstStyle/>
          <a:p>
            <a:r>
              <a:rPr lang="es-MX" sz="2400" dirty="0" err="1">
                <a:latin typeface="Times New Roman" panose="02020603050405020304" pitchFamily="18" charset="0"/>
                <a:cs typeface="Times New Roman" panose="02020603050405020304" pitchFamily="18" charset="0"/>
              </a:rPr>
              <a:t>Math</a:t>
            </a:r>
            <a:r>
              <a:rPr lang="es-MX" sz="2400" dirty="0">
                <a:latin typeface="Times New Roman" panose="02020603050405020304" pitchFamily="18" charset="0"/>
                <a:cs typeface="Times New Roman" panose="02020603050405020304" pitchFamily="18" charset="0"/>
              </a:rPr>
              <a:t> es un objeto incorporado que tiene propiedades y métodos para constantes y funciones matemáticas. No es un objeto de función.</a:t>
            </a:r>
          </a:p>
          <a:p>
            <a:r>
              <a:rPr lang="es-MX" sz="2400" dirty="0" err="1">
                <a:latin typeface="Times New Roman" panose="02020603050405020304" pitchFamily="18" charset="0"/>
                <a:cs typeface="Times New Roman" panose="02020603050405020304" pitchFamily="18" charset="0"/>
              </a:rPr>
              <a:t>Math</a:t>
            </a:r>
            <a:r>
              <a:rPr lang="es-MX" sz="2400" dirty="0">
                <a:latin typeface="Times New Roman" panose="02020603050405020304" pitchFamily="18" charset="0"/>
                <a:cs typeface="Times New Roman" panose="02020603050405020304" pitchFamily="18" charset="0"/>
              </a:rPr>
              <a:t> funciona con el tipo </a:t>
            </a:r>
            <a:r>
              <a:rPr lang="es-MX" sz="2400" dirty="0" err="1">
                <a:latin typeface="Times New Roman" panose="02020603050405020304" pitchFamily="18" charset="0"/>
                <a:cs typeface="Times New Roman" panose="02020603050405020304" pitchFamily="18" charset="0"/>
              </a:rPr>
              <a:t>Number</a:t>
            </a:r>
            <a:r>
              <a:rPr lang="es-MX" sz="2400" dirty="0">
                <a:latin typeface="Times New Roman" panose="02020603050405020304" pitchFamily="18" charset="0"/>
                <a:cs typeface="Times New Roman" panose="02020603050405020304" pitchFamily="18" charset="0"/>
              </a:rPr>
              <a:t>. No funciona con </a:t>
            </a:r>
            <a:r>
              <a:rPr lang="es-MX" sz="2400" dirty="0" err="1">
                <a:latin typeface="Times New Roman" panose="02020603050405020304" pitchFamily="18" charset="0"/>
                <a:cs typeface="Times New Roman" panose="02020603050405020304" pitchFamily="18" charset="0"/>
              </a:rPr>
              <a:t>BigInt</a:t>
            </a:r>
            <a:r>
              <a:rPr lang="es-MX" sz="2400" dirty="0">
                <a:latin typeface="Times New Roman" panose="02020603050405020304" pitchFamily="18" charset="0"/>
                <a:cs typeface="Times New Roman" panose="02020603050405020304" pitchFamily="18" charset="0"/>
              </a:rPr>
              <a:t>.</a:t>
            </a:r>
          </a:p>
          <a:p>
            <a:r>
              <a:rPr lang="es-MX" sz="2400" dirty="0">
                <a:latin typeface="Times New Roman" panose="02020603050405020304" pitchFamily="18" charset="0"/>
                <a:cs typeface="Times New Roman" panose="02020603050405020304" pitchFamily="18" charset="0"/>
              </a:rPr>
              <a:t>A diferencia de los demás objetos globales, el objeto </a:t>
            </a:r>
            <a:r>
              <a:rPr lang="es-MX" sz="2400" dirty="0" err="1">
                <a:latin typeface="Times New Roman" panose="02020603050405020304" pitchFamily="18" charset="0"/>
                <a:cs typeface="Times New Roman" panose="02020603050405020304" pitchFamily="18" charset="0"/>
              </a:rPr>
              <a:t>Math</a:t>
            </a:r>
            <a:r>
              <a:rPr lang="es-MX" sz="2400" dirty="0">
                <a:latin typeface="Times New Roman" panose="02020603050405020304" pitchFamily="18" charset="0"/>
                <a:cs typeface="Times New Roman" panose="02020603050405020304" pitchFamily="18" charset="0"/>
              </a:rPr>
              <a:t> no se puede editar. Todas las propiedades y métodos de </a:t>
            </a:r>
            <a:r>
              <a:rPr lang="es-MX" sz="2400" dirty="0" err="1">
                <a:latin typeface="Times New Roman" panose="02020603050405020304" pitchFamily="18" charset="0"/>
                <a:cs typeface="Times New Roman" panose="02020603050405020304" pitchFamily="18" charset="0"/>
              </a:rPr>
              <a:t>Math</a:t>
            </a:r>
            <a:r>
              <a:rPr lang="es-MX" sz="2400" dirty="0">
                <a:latin typeface="Times New Roman" panose="02020603050405020304" pitchFamily="18" charset="0"/>
                <a:cs typeface="Times New Roman" panose="02020603050405020304" pitchFamily="18" charset="0"/>
              </a:rPr>
              <a:t> son estáticos, por lo tanto siempre que se requiera utilizar se tiene que invocar al objeto </a:t>
            </a:r>
            <a:r>
              <a:rPr lang="es-MX" sz="2400" dirty="0" err="1">
                <a:latin typeface="Times New Roman" panose="02020603050405020304" pitchFamily="18" charset="0"/>
                <a:cs typeface="Times New Roman" panose="02020603050405020304" pitchFamily="18" charset="0"/>
              </a:rPr>
              <a:t>Math</a:t>
            </a:r>
            <a:r>
              <a:rPr lang="es-MX" sz="2400" dirty="0">
                <a:latin typeface="Times New Roman" panose="02020603050405020304" pitchFamily="18" charset="0"/>
                <a:cs typeface="Times New Roman" panose="02020603050405020304" pitchFamily="18" charset="0"/>
              </a:rPr>
              <a:t>.</a:t>
            </a:r>
          </a:p>
          <a:p>
            <a:endParaRPr lang="es-MX" sz="2400" dirty="0">
              <a:latin typeface="Times New Roman" panose="02020603050405020304" pitchFamily="18" charset="0"/>
              <a:cs typeface="Times New Roman" panose="02020603050405020304" pitchFamily="18" charset="0"/>
            </a:endParaRPr>
          </a:p>
          <a:p>
            <a:r>
              <a:rPr lang="es-MX" sz="2400" dirty="0">
                <a:latin typeface="Times New Roman" panose="02020603050405020304" pitchFamily="18" charset="0"/>
                <a:cs typeface="Times New Roman" panose="02020603050405020304" pitchFamily="18" charset="0"/>
              </a:rPr>
              <a:t>Para buscar que propiedades tiene </a:t>
            </a:r>
            <a:r>
              <a:rPr lang="es-MX" sz="2400" dirty="0" err="1">
                <a:latin typeface="Times New Roman" panose="02020603050405020304" pitchFamily="18" charset="0"/>
                <a:cs typeface="Times New Roman" panose="02020603050405020304" pitchFamily="18" charset="0"/>
              </a:rPr>
              <a:t>Math</a:t>
            </a:r>
            <a:r>
              <a:rPr lang="es-MX" sz="2400" dirty="0">
                <a:latin typeface="Times New Roman" panose="02020603050405020304" pitchFamily="18" charset="0"/>
                <a:cs typeface="Times New Roman" panose="02020603050405020304" pitchFamily="18" charset="0"/>
              </a:rPr>
              <a:t> en el siguiente enlace:</a:t>
            </a:r>
          </a:p>
          <a:p>
            <a:r>
              <a:rPr lang="es-MX" sz="2400" dirty="0">
                <a:latin typeface="Times New Roman" panose="02020603050405020304" pitchFamily="18" charset="0"/>
                <a:cs typeface="Times New Roman" panose="02020603050405020304" pitchFamily="18" charset="0"/>
                <a:hlinkClick r:id="rId2"/>
              </a:rPr>
              <a:t>https://developer.mozilla.org/es/docs/Web/JavaScript/Reference/Global_Objects/Math</a:t>
            </a:r>
            <a:endParaRPr lang="es-MX" sz="2400" dirty="0">
              <a:latin typeface="Times New Roman" panose="02020603050405020304" pitchFamily="18" charset="0"/>
              <a:cs typeface="Times New Roman" panose="02020603050405020304" pitchFamily="18" charset="0"/>
            </a:endParaRPr>
          </a:p>
          <a:p>
            <a:endParaRPr lang="es-MX" sz="2400" dirty="0">
              <a:latin typeface="Times New Roman" panose="02020603050405020304" pitchFamily="18" charset="0"/>
              <a:cs typeface="Times New Roman" panose="02020603050405020304" pitchFamily="18" charset="0"/>
            </a:endParaRPr>
          </a:p>
          <a:p>
            <a:pPr marL="0" indent="0">
              <a:buNone/>
            </a:pPr>
            <a:endParaRPr lang="es-MX"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3807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4ECCD6E-B8D9-424D-9C0C-A0B11A76CBB0}"/>
              </a:ext>
            </a:extLst>
          </p:cNvPr>
          <p:cNvPicPr>
            <a:picLocks noChangeAspect="1"/>
          </p:cNvPicPr>
          <p:nvPr/>
        </p:nvPicPr>
        <p:blipFill rotWithShape="1">
          <a:blip r:embed="rId2"/>
          <a:srcRect l="31133"/>
          <a:stretch/>
        </p:blipFill>
        <p:spPr>
          <a:xfrm>
            <a:off x="604911" y="1220372"/>
            <a:ext cx="7492343" cy="4417255"/>
          </a:xfrm>
          <a:prstGeom prst="rect">
            <a:avLst/>
          </a:prstGeom>
        </p:spPr>
      </p:pic>
      <p:pic>
        <p:nvPicPr>
          <p:cNvPr id="9" name="Imagen 8">
            <a:extLst>
              <a:ext uri="{FF2B5EF4-FFF2-40B4-BE49-F238E27FC236}">
                <a16:creationId xmlns:a16="http://schemas.microsoft.com/office/drawing/2014/main" id="{AA982C56-60C3-463E-A558-52E13397EF24}"/>
              </a:ext>
            </a:extLst>
          </p:cNvPr>
          <p:cNvPicPr>
            <a:picLocks noChangeAspect="1"/>
          </p:cNvPicPr>
          <p:nvPr/>
        </p:nvPicPr>
        <p:blipFill rotWithShape="1">
          <a:blip r:embed="rId3"/>
          <a:srcRect b="15715"/>
          <a:stretch/>
        </p:blipFill>
        <p:spPr>
          <a:xfrm>
            <a:off x="8476638" y="1220372"/>
            <a:ext cx="2918193" cy="4417256"/>
          </a:xfrm>
          <a:prstGeom prst="rect">
            <a:avLst/>
          </a:prstGeom>
        </p:spPr>
      </p:pic>
    </p:spTree>
    <p:extLst>
      <p:ext uri="{BB962C8B-B14F-4D97-AF65-F5344CB8AC3E}">
        <p14:creationId xmlns:p14="http://schemas.microsoft.com/office/powerpoint/2010/main" val="5912434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0D6FCB-4102-417C-9BB3-BDC639C021F1}"/>
              </a:ext>
            </a:extLst>
          </p:cNvPr>
          <p:cNvSpPr>
            <a:spLocks noGrp="1"/>
          </p:cNvSpPr>
          <p:nvPr>
            <p:ph type="title"/>
          </p:nvPr>
        </p:nvSpPr>
        <p:spPr>
          <a:xfrm>
            <a:off x="838200" y="0"/>
            <a:ext cx="10515600" cy="815973"/>
          </a:xfrm>
        </p:spPr>
        <p:txBody>
          <a:bodyPr>
            <a:normAutofit/>
          </a:bodyPr>
          <a:lstStyle/>
          <a:p>
            <a:pPr algn="ctr"/>
            <a:r>
              <a:rPr lang="es-MX" b="1" dirty="0">
                <a:latin typeface="Times New Roman" panose="02020603050405020304" pitchFamily="18" charset="0"/>
                <a:cs typeface="Times New Roman" panose="02020603050405020304" pitchFamily="18" charset="0"/>
              </a:rPr>
              <a:t>29. Operador cortocircuito</a:t>
            </a:r>
          </a:p>
        </p:txBody>
      </p:sp>
      <p:sp>
        <p:nvSpPr>
          <p:cNvPr id="3" name="Marcador de contenido 2">
            <a:extLst>
              <a:ext uri="{FF2B5EF4-FFF2-40B4-BE49-F238E27FC236}">
                <a16:creationId xmlns:a16="http://schemas.microsoft.com/office/drawing/2014/main" id="{B98BB3B3-413F-4EBD-AF45-F82DD0204791}"/>
              </a:ext>
            </a:extLst>
          </p:cNvPr>
          <p:cNvSpPr>
            <a:spLocks noGrp="1"/>
          </p:cNvSpPr>
          <p:nvPr>
            <p:ph idx="1"/>
          </p:nvPr>
        </p:nvSpPr>
        <p:spPr>
          <a:xfrm>
            <a:off x="342198" y="815973"/>
            <a:ext cx="4071425" cy="5655164"/>
          </a:xfrm>
        </p:spPr>
        <p:txBody>
          <a:bodyPr>
            <a:normAutofit/>
          </a:bodyPr>
          <a:lstStyle/>
          <a:p>
            <a:pPr algn="just"/>
            <a:r>
              <a:rPr lang="es-MX" sz="2400" b="1" dirty="0">
                <a:latin typeface="Times New Roman" panose="02020603050405020304" pitchFamily="18" charset="0"/>
                <a:cs typeface="Times New Roman" panose="02020603050405020304" pitchFamily="18" charset="0"/>
              </a:rPr>
              <a:t>Cortocircuito OR </a:t>
            </a:r>
            <a:r>
              <a:rPr lang="es-MX" sz="2400" dirty="0">
                <a:latin typeface="Times New Roman" panose="02020603050405020304" pitchFamily="18" charset="0"/>
                <a:cs typeface="Times New Roman" panose="02020603050405020304" pitchFamily="18" charset="0"/>
              </a:rPr>
              <a:t>- cuando el valor de la izquierda en la expresión siempre pueda validar a true, es el valor que se cargará por defecto</a:t>
            </a:r>
          </a:p>
          <a:p>
            <a:pPr algn="just"/>
            <a:endParaRPr lang="es-MX" sz="2400" dirty="0">
              <a:latin typeface="Times New Roman" panose="02020603050405020304" pitchFamily="18" charset="0"/>
              <a:cs typeface="Times New Roman" panose="02020603050405020304" pitchFamily="18" charset="0"/>
            </a:endParaRPr>
          </a:p>
          <a:p>
            <a:pPr algn="just"/>
            <a:r>
              <a:rPr lang="es-MX" sz="2400" b="1" dirty="0">
                <a:latin typeface="Times New Roman" panose="02020603050405020304" pitchFamily="18" charset="0"/>
                <a:cs typeface="Times New Roman" panose="02020603050405020304" pitchFamily="18" charset="0"/>
              </a:rPr>
              <a:t>Cortocircuito AND </a:t>
            </a:r>
            <a:r>
              <a:rPr lang="es-MX" sz="2400" dirty="0">
                <a:latin typeface="Times New Roman" panose="02020603050405020304" pitchFamily="18" charset="0"/>
                <a:cs typeface="Times New Roman" panose="02020603050405020304" pitchFamily="18" charset="0"/>
              </a:rPr>
              <a:t>- cuando el valor de la izquierda en la expresión siempre pueda validar a false, es el valor que se cargará por defecto</a:t>
            </a:r>
          </a:p>
          <a:p>
            <a:pPr algn="just"/>
            <a:endParaRPr lang="es-MX" sz="24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Repasar Operadores Lógicos.</a:t>
            </a:r>
          </a:p>
        </p:txBody>
      </p:sp>
      <p:sp>
        <p:nvSpPr>
          <p:cNvPr id="4" name="Elipse 3">
            <a:hlinkClick r:id="rId2" action="ppaction://hlinksldjump"/>
            <a:extLst>
              <a:ext uri="{FF2B5EF4-FFF2-40B4-BE49-F238E27FC236}">
                <a16:creationId xmlns:a16="http://schemas.microsoft.com/office/drawing/2014/main" id="{A3CDD859-0A58-47BB-9A6A-FB00B8E3C1F4}"/>
              </a:ext>
            </a:extLst>
          </p:cNvPr>
          <p:cNvSpPr/>
          <p:nvPr/>
        </p:nvSpPr>
        <p:spPr>
          <a:xfrm>
            <a:off x="1207361" y="5795888"/>
            <a:ext cx="2211089" cy="942537"/>
          </a:xfrm>
          <a:prstGeom prst="ellipse">
            <a:avLst/>
          </a:prstGeom>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s-MX" sz="2000" b="1" dirty="0">
                <a:latin typeface="Times New Roman" panose="02020603050405020304" pitchFamily="18" charset="0"/>
                <a:cs typeface="Times New Roman" panose="02020603050405020304" pitchFamily="18" charset="0"/>
              </a:rPr>
              <a:t>Pulsa Aquí</a:t>
            </a:r>
          </a:p>
        </p:txBody>
      </p:sp>
      <p:pic>
        <p:nvPicPr>
          <p:cNvPr id="6" name="Imagen 5">
            <a:extLst>
              <a:ext uri="{FF2B5EF4-FFF2-40B4-BE49-F238E27FC236}">
                <a16:creationId xmlns:a16="http://schemas.microsoft.com/office/drawing/2014/main" id="{73228D50-DABB-4C9E-8082-456891D0F2B8}"/>
              </a:ext>
            </a:extLst>
          </p:cNvPr>
          <p:cNvPicPr>
            <a:picLocks noChangeAspect="1"/>
          </p:cNvPicPr>
          <p:nvPr/>
        </p:nvPicPr>
        <p:blipFill>
          <a:blip r:embed="rId3"/>
          <a:stretch>
            <a:fillRect/>
          </a:stretch>
        </p:blipFill>
        <p:spPr>
          <a:xfrm>
            <a:off x="4909625" y="815973"/>
            <a:ext cx="4396384" cy="6036659"/>
          </a:xfrm>
          <a:prstGeom prst="rect">
            <a:avLst/>
          </a:prstGeom>
        </p:spPr>
      </p:pic>
      <p:pic>
        <p:nvPicPr>
          <p:cNvPr id="8" name="Imagen 7">
            <a:extLst>
              <a:ext uri="{FF2B5EF4-FFF2-40B4-BE49-F238E27FC236}">
                <a16:creationId xmlns:a16="http://schemas.microsoft.com/office/drawing/2014/main" id="{EF206516-E630-46D7-92C7-EC12BF9581B8}"/>
              </a:ext>
            </a:extLst>
          </p:cNvPr>
          <p:cNvPicPr>
            <a:picLocks noChangeAspect="1"/>
          </p:cNvPicPr>
          <p:nvPr/>
        </p:nvPicPr>
        <p:blipFill>
          <a:blip r:embed="rId4"/>
          <a:stretch>
            <a:fillRect/>
          </a:stretch>
        </p:blipFill>
        <p:spPr>
          <a:xfrm>
            <a:off x="9475164" y="815973"/>
            <a:ext cx="1810596" cy="6055708"/>
          </a:xfrm>
          <a:prstGeom prst="rect">
            <a:avLst/>
          </a:prstGeom>
        </p:spPr>
      </p:pic>
    </p:spTree>
    <p:extLst>
      <p:ext uri="{BB962C8B-B14F-4D97-AF65-F5344CB8AC3E}">
        <p14:creationId xmlns:p14="http://schemas.microsoft.com/office/powerpoint/2010/main" val="6725647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11974B-8954-460B-9836-59B5C8BCB785}"/>
              </a:ext>
            </a:extLst>
          </p:cNvPr>
          <p:cNvSpPr>
            <a:spLocks noGrp="1"/>
          </p:cNvSpPr>
          <p:nvPr>
            <p:ph type="title"/>
          </p:nvPr>
        </p:nvSpPr>
        <p:spPr>
          <a:xfrm>
            <a:off x="838200" y="-168669"/>
            <a:ext cx="10515600" cy="1325563"/>
          </a:xfrm>
        </p:spPr>
        <p:txBody>
          <a:bodyPr/>
          <a:lstStyle/>
          <a:p>
            <a:pPr algn="ctr"/>
            <a:r>
              <a:rPr lang="en-US" b="1" dirty="0">
                <a:latin typeface="Times New Roman" panose="02020603050405020304" pitchFamily="18" charset="0"/>
                <a:cs typeface="Times New Roman" panose="02020603050405020304" pitchFamily="18" charset="0"/>
              </a:rPr>
              <a:t>30.</a:t>
            </a:r>
            <a:r>
              <a:rPr lang="es-MX" b="1" dirty="0">
                <a:latin typeface="Times New Roman" panose="02020603050405020304" pitchFamily="18" charset="0"/>
                <a:cs typeface="Times New Roman" panose="02020603050405020304" pitchFamily="18" charset="0"/>
              </a:rPr>
              <a:t> </a:t>
            </a:r>
            <a:r>
              <a:rPr lang="es-MX" b="1" dirty="0" err="1">
                <a:latin typeface="Times New Roman" panose="02020603050405020304" pitchFamily="18" charset="0"/>
                <a:cs typeface="Times New Roman" panose="02020603050405020304" pitchFamily="18" charset="0"/>
              </a:rPr>
              <a:t>alert</a:t>
            </a:r>
            <a:r>
              <a:rPr lang="es-MX" b="1" dirty="0">
                <a:latin typeface="Times New Roman" panose="02020603050405020304" pitchFamily="18" charset="0"/>
                <a:cs typeface="Times New Roman" panose="02020603050405020304" pitchFamily="18" charset="0"/>
              </a:rPr>
              <a:t>, </a:t>
            </a:r>
            <a:r>
              <a:rPr lang="es-MX" b="1" dirty="0" err="1">
                <a:latin typeface="Times New Roman" panose="02020603050405020304" pitchFamily="18" charset="0"/>
                <a:cs typeface="Times New Roman" panose="02020603050405020304" pitchFamily="18" charset="0"/>
              </a:rPr>
              <a:t>confirm</a:t>
            </a:r>
            <a:r>
              <a:rPr lang="es-MX" b="1" dirty="0">
                <a:latin typeface="Times New Roman" panose="02020603050405020304" pitchFamily="18" charset="0"/>
                <a:cs typeface="Times New Roman" panose="02020603050405020304" pitchFamily="18" charset="0"/>
              </a:rPr>
              <a:t> y </a:t>
            </a:r>
            <a:r>
              <a:rPr lang="es-MX" b="1" dirty="0" err="1">
                <a:latin typeface="Times New Roman" panose="02020603050405020304" pitchFamily="18" charset="0"/>
                <a:cs typeface="Times New Roman" panose="02020603050405020304" pitchFamily="18" charset="0"/>
              </a:rPr>
              <a:t>prompt</a:t>
            </a:r>
            <a:r>
              <a:rPr lang="es-MX" b="1" dirty="0">
                <a:latin typeface="Times New Roman" panose="02020603050405020304" pitchFamily="18" charset="0"/>
                <a:cs typeface="Times New Roman" panose="02020603050405020304" pitchFamily="18" charset="0"/>
              </a:rPr>
              <a:t> </a:t>
            </a:r>
          </a:p>
        </p:txBody>
      </p:sp>
      <p:sp>
        <p:nvSpPr>
          <p:cNvPr id="3" name="Marcador de contenido 2">
            <a:extLst>
              <a:ext uri="{FF2B5EF4-FFF2-40B4-BE49-F238E27FC236}">
                <a16:creationId xmlns:a16="http://schemas.microsoft.com/office/drawing/2014/main" id="{F1441135-C878-4238-97AB-83F1078895F5}"/>
              </a:ext>
            </a:extLst>
          </p:cNvPr>
          <p:cNvSpPr>
            <a:spLocks noGrp="1"/>
          </p:cNvSpPr>
          <p:nvPr>
            <p:ph idx="1"/>
          </p:nvPr>
        </p:nvSpPr>
        <p:spPr>
          <a:xfrm>
            <a:off x="205154" y="1078231"/>
            <a:ext cx="5534464" cy="5392908"/>
          </a:xfrm>
        </p:spPr>
        <p:txBody>
          <a:bodyPr>
            <a:normAutofit/>
          </a:bodyPr>
          <a:lstStyle/>
          <a:p>
            <a:r>
              <a:rPr lang="es-MX" sz="2400" dirty="0">
                <a:latin typeface="Times New Roman" panose="02020603050405020304" pitchFamily="18" charset="0"/>
                <a:cs typeface="Times New Roman" panose="02020603050405020304" pitchFamily="18" charset="0"/>
              </a:rPr>
              <a:t>El método </a:t>
            </a:r>
            <a:r>
              <a:rPr lang="es-MX" sz="2400" b="1" dirty="0" err="1">
                <a:latin typeface="Times New Roman" panose="02020603050405020304" pitchFamily="18" charset="0"/>
                <a:cs typeface="Times New Roman" panose="02020603050405020304" pitchFamily="18" charset="0"/>
              </a:rPr>
              <a:t>Window.alert</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muestra un diálogo de alerta con un mensaje opcional, y aguardará hasta que el usuario cierre la ventana de diálogo.</a:t>
            </a:r>
          </a:p>
          <a:p>
            <a:r>
              <a:rPr lang="es-MX" sz="2400" dirty="0">
                <a:latin typeface="Times New Roman" panose="02020603050405020304" pitchFamily="18" charset="0"/>
                <a:cs typeface="Times New Roman" panose="02020603050405020304" pitchFamily="18" charset="0"/>
              </a:rPr>
              <a:t>El método </a:t>
            </a:r>
            <a:r>
              <a:rPr lang="es-MX" sz="2400" b="1" dirty="0" err="1">
                <a:latin typeface="Times New Roman" panose="02020603050405020304" pitchFamily="18" charset="0"/>
                <a:cs typeface="Times New Roman" panose="02020603050405020304" pitchFamily="18" charset="0"/>
              </a:rPr>
              <a:t>Window.confirm</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muestra una ventana de diálogo con un mensaje opcional y dos botones, Aceptar y Cancelar.</a:t>
            </a:r>
          </a:p>
          <a:p>
            <a:r>
              <a:rPr lang="es-MX" sz="2400" dirty="0">
                <a:latin typeface="Times New Roman" panose="02020603050405020304" pitchFamily="18" charset="0"/>
                <a:cs typeface="Times New Roman" panose="02020603050405020304" pitchFamily="18" charset="0"/>
              </a:rPr>
              <a:t>El método </a:t>
            </a:r>
            <a:r>
              <a:rPr lang="es-MX" sz="2400" b="1" dirty="0" err="1">
                <a:latin typeface="Times New Roman" panose="02020603050405020304" pitchFamily="18" charset="0"/>
                <a:cs typeface="Times New Roman" panose="02020603050405020304" pitchFamily="18" charset="0"/>
              </a:rPr>
              <a:t>Window.prompt</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muestra un diálogo con mensaje opcional, que solicita al usuario que introduzca un texto.</a:t>
            </a:r>
          </a:p>
        </p:txBody>
      </p:sp>
      <p:pic>
        <p:nvPicPr>
          <p:cNvPr id="6" name="Imagen 5">
            <a:extLst>
              <a:ext uri="{FF2B5EF4-FFF2-40B4-BE49-F238E27FC236}">
                <a16:creationId xmlns:a16="http://schemas.microsoft.com/office/drawing/2014/main" id="{3072A133-48C2-4FF7-9529-02133900D748}"/>
              </a:ext>
            </a:extLst>
          </p:cNvPr>
          <p:cNvPicPr>
            <a:picLocks noChangeAspect="1"/>
          </p:cNvPicPr>
          <p:nvPr/>
        </p:nvPicPr>
        <p:blipFill>
          <a:blip r:embed="rId2"/>
          <a:stretch>
            <a:fillRect/>
          </a:stretch>
        </p:blipFill>
        <p:spPr>
          <a:xfrm>
            <a:off x="6858409" y="1078231"/>
            <a:ext cx="4629796" cy="1476581"/>
          </a:xfrm>
          <a:prstGeom prst="rect">
            <a:avLst/>
          </a:prstGeom>
        </p:spPr>
      </p:pic>
      <p:pic>
        <p:nvPicPr>
          <p:cNvPr id="8" name="Imagen 7">
            <a:extLst>
              <a:ext uri="{FF2B5EF4-FFF2-40B4-BE49-F238E27FC236}">
                <a16:creationId xmlns:a16="http://schemas.microsoft.com/office/drawing/2014/main" id="{9221EAE6-C786-44B0-8C0A-82B293D065D3}"/>
              </a:ext>
            </a:extLst>
          </p:cNvPr>
          <p:cNvPicPr>
            <a:picLocks noChangeAspect="1"/>
          </p:cNvPicPr>
          <p:nvPr/>
        </p:nvPicPr>
        <p:blipFill>
          <a:blip r:embed="rId3"/>
          <a:stretch>
            <a:fillRect/>
          </a:stretch>
        </p:blipFill>
        <p:spPr>
          <a:xfrm>
            <a:off x="6858409" y="2340526"/>
            <a:ext cx="5010849" cy="1724266"/>
          </a:xfrm>
          <a:prstGeom prst="rect">
            <a:avLst/>
          </a:prstGeom>
        </p:spPr>
      </p:pic>
      <p:pic>
        <p:nvPicPr>
          <p:cNvPr id="10" name="Imagen 9">
            <a:extLst>
              <a:ext uri="{FF2B5EF4-FFF2-40B4-BE49-F238E27FC236}">
                <a16:creationId xmlns:a16="http://schemas.microsoft.com/office/drawing/2014/main" id="{B22F687B-F93E-4B98-9153-19AF7359D7FB}"/>
              </a:ext>
            </a:extLst>
          </p:cNvPr>
          <p:cNvPicPr>
            <a:picLocks noChangeAspect="1"/>
          </p:cNvPicPr>
          <p:nvPr/>
        </p:nvPicPr>
        <p:blipFill>
          <a:blip r:embed="rId4"/>
          <a:stretch>
            <a:fillRect/>
          </a:stretch>
        </p:blipFill>
        <p:spPr>
          <a:xfrm>
            <a:off x="6846949" y="3723050"/>
            <a:ext cx="5220429" cy="2676899"/>
          </a:xfrm>
          <a:prstGeom prst="rect">
            <a:avLst/>
          </a:prstGeom>
        </p:spPr>
      </p:pic>
      <p:pic>
        <p:nvPicPr>
          <p:cNvPr id="12" name="Imagen 11">
            <a:extLst>
              <a:ext uri="{FF2B5EF4-FFF2-40B4-BE49-F238E27FC236}">
                <a16:creationId xmlns:a16="http://schemas.microsoft.com/office/drawing/2014/main" id="{34A98553-2D17-4CDE-A6F7-4487E57EA11C}"/>
              </a:ext>
            </a:extLst>
          </p:cNvPr>
          <p:cNvPicPr>
            <a:picLocks noChangeAspect="1"/>
          </p:cNvPicPr>
          <p:nvPr/>
        </p:nvPicPr>
        <p:blipFill>
          <a:blip r:embed="rId5"/>
          <a:stretch>
            <a:fillRect/>
          </a:stretch>
        </p:blipFill>
        <p:spPr>
          <a:xfrm>
            <a:off x="0" y="5387462"/>
            <a:ext cx="7290648" cy="1438216"/>
          </a:xfrm>
          <a:prstGeom prst="rect">
            <a:avLst/>
          </a:prstGeom>
        </p:spPr>
      </p:pic>
    </p:spTree>
    <p:extLst>
      <p:ext uri="{BB962C8B-B14F-4D97-AF65-F5344CB8AC3E}">
        <p14:creationId xmlns:p14="http://schemas.microsoft.com/office/powerpoint/2010/main" val="1982506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29A604-B805-498A-A9F5-D6C9DA38D1A0}"/>
              </a:ext>
            </a:extLst>
          </p:cNvPr>
          <p:cNvSpPr>
            <a:spLocks noGrp="1"/>
          </p:cNvSpPr>
          <p:nvPr>
            <p:ph type="title"/>
          </p:nvPr>
        </p:nvSpPr>
        <p:spPr/>
        <p:txBody>
          <a:bodyPr>
            <a:normAutofit/>
          </a:bodyPr>
          <a:lstStyle/>
          <a:p>
            <a:pPr algn="ctr"/>
            <a:r>
              <a:rPr lang="es-MX" b="1" dirty="0">
                <a:latin typeface="Times New Roman" panose="02020603050405020304" pitchFamily="18" charset="0"/>
                <a:cs typeface="Times New Roman" panose="02020603050405020304" pitchFamily="18" charset="0"/>
              </a:rPr>
              <a:t>31. Expresiones Regulares </a:t>
            </a:r>
            <a:br>
              <a:rPr lang="es-MX" b="1" dirty="0">
                <a:latin typeface="Times New Roman" panose="02020603050405020304" pitchFamily="18" charset="0"/>
                <a:cs typeface="Times New Roman" panose="02020603050405020304" pitchFamily="18" charset="0"/>
              </a:rPr>
            </a:br>
            <a:endParaRPr lang="es-MX"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A626E4CC-B388-4526-ABA5-5919BBA801E4}"/>
              </a:ext>
            </a:extLst>
          </p:cNvPr>
          <p:cNvSpPr>
            <a:spLocks noGrp="1"/>
          </p:cNvSpPr>
          <p:nvPr>
            <p:ph idx="1"/>
          </p:nvPr>
        </p:nvSpPr>
        <p:spPr>
          <a:xfrm>
            <a:off x="609014" y="1913205"/>
            <a:ext cx="10973972" cy="4579670"/>
          </a:xfrm>
        </p:spPr>
        <p:txBody>
          <a:bodyPr>
            <a:normAutofit/>
          </a:bodyPr>
          <a:lstStyle/>
          <a:p>
            <a:pPr algn="just"/>
            <a:r>
              <a:rPr lang="es-MX" sz="2400" dirty="0">
                <a:latin typeface="Times New Roman" panose="02020603050405020304" pitchFamily="18" charset="0"/>
                <a:cs typeface="Times New Roman" panose="02020603050405020304" pitchFamily="18" charset="0"/>
              </a:rPr>
              <a:t>Son una secuencia de caracteres que forma un patrón de búsqueda, principalmente utilizada para la búsqueda de patrones de cadenas de caracteres.</a:t>
            </a:r>
          </a:p>
          <a:p>
            <a:pPr algn="just"/>
            <a:r>
              <a:rPr lang="es-MX" sz="2400" dirty="0">
                <a:latin typeface="Times New Roman" panose="02020603050405020304" pitchFamily="18" charset="0"/>
                <a:cs typeface="Times New Roman" panose="02020603050405020304" pitchFamily="18" charset="0"/>
              </a:rPr>
              <a:t>Para entender mejor y mayor </a:t>
            </a:r>
            <a:r>
              <a:rPr lang="es-MX" sz="2400" dirty="0" err="1">
                <a:latin typeface="Times New Roman" panose="02020603050405020304" pitchFamily="18" charset="0"/>
                <a:cs typeface="Times New Roman" panose="02020603050405020304" pitchFamily="18" charset="0"/>
              </a:rPr>
              <a:t>informacion</a:t>
            </a:r>
            <a:r>
              <a:rPr lang="es-MX" sz="2400" dirty="0">
                <a:latin typeface="Times New Roman" panose="02020603050405020304" pitchFamily="18" charset="0"/>
                <a:cs typeface="Times New Roman" panose="02020603050405020304" pitchFamily="18" charset="0"/>
              </a:rPr>
              <a:t> entrar a los sitios:</a:t>
            </a:r>
          </a:p>
          <a:p>
            <a:pPr lvl="1" algn="just"/>
            <a:r>
              <a:rPr lang="es-MX" sz="2000" dirty="0">
                <a:latin typeface="Times New Roman" panose="02020603050405020304" pitchFamily="18" charset="0"/>
                <a:cs typeface="Times New Roman" panose="02020603050405020304" pitchFamily="18" charset="0"/>
                <a:hlinkClick r:id="rId2"/>
              </a:rPr>
              <a:t>https://es.wikipedia.org/wiki/Expresi%C3%B3n_regular</a:t>
            </a:r>
            <a:endParaRPr lang="es-MX" sz="2000" dirty="0">
              <a:latin typeface="Times New Roman" panose="02020603050405020304" pitchFamily="18" charset="0"/>
              <a:cs typeface="Times New Roman" panose="02020603050405020304" pitchFamily="18" charset="0"/>
            </a:endParaRPr>
          </a:p>
          <a:p>
            <a:pPr lvl="1" algn="just"/>
            <a:r>
              <a:rPr lang="es-MX" sz="2000" dirty="0">
                <a:latin typeface="Times New Roman" panose="02020603050405020304" pitchFamily="18" charset="0"/>
                <a:cs typeface="Times New Roman" panose="02020603050405020304" pitchFamily="18" charset="0"/>
                <a:hlinkClick r:id="rId3"/>
              </a:rPr>
              <a:t>https://developer.mozilla.org/es/docs/Web/JavaScript/Guide/Regular_Expressions</a:t>
            </a:r>
            <a:endParaRPr lang="es-MX" sz="20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Las expresiones regulares son patrones que se utilizan para hacer coincidir combinaciones de caracteres en cadenas. En JavaScript, las expresiones regulares también son objetos. Estos patrones se utilizan con los métodos </a:t>
            </a:r>
            <a:r>
              <a:rPr lang="es-MX" sz="2400" dirty="0" err="1">
                <a:latin typeface="Times New Roman" panose="02020603050405020304" pitchFamily="18" charset="0"/>
                <a:cs typeface="Times New Roman" panose="02020603050405020304" pitchFamily="18" charset="0"/>
              </a:rPr>
              <a:t>exec</a:t>
            </a:r>
            <a:r>
              <a:rPr lang="es-MX" sz="2400" dirty="0">
                <a:latin typeface="Times New Roman" panose="02020603050405020304" pitchFamily="18" charset="0"/>
                <a:cs typeface="Times New Roman" panose="02020603050405020304" pitchFamily="18" charset="0"/>
              </a:rPr>
              <a:t>() y test() de </a:t>
            </a:r>
            <a:r>
              <a:rPr lang="es-MX" sz="2400" dirty="0" err="1">
                <a:latin typeface="Times New Roman" panose="02020603050405020304" pitchFamily="18" charset="0"/>
                <a:cs typeface="Times New Roman" panose="02020603050405020304" pitchFamily="18" charset="0"/>
              </a:rPr>
              <a:t>RegExp</a:t>
            </a:r>
            <a:r>
              <a:rPr lang="es-MX" sz="2400" dirty="0">
                <a:latin typeface="Times New Roman" panose="02020603050405020304" pitchFamily="18" charset="0"/>
                <a:cs typeface="Times New Roman" panose="02020603050405020304" pitchFamily="18" charset="0"/>
              </a:rPr>
              <a:t>, y con match(), </a:t>
            </a:r>
            <a:r>
              <a:rPr lang="es-MX" sz="2400" dirty="0" err="1">
                <a:latin typeface="Times New Roman" panose="02020603050405020304" pitchFamily="18" charset="0"/>
                <a:cs typeface="Times New Roman" panose="02020603050405020304" pitchFamily="18" charset="0"/>
              </a:rPr>
              <a:t>matchAll</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replace</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replaceAll</a:t>
            </a:r>
            <a:r>
              <a:rPr lang="es-MX" sz="2400" dirty="0">
                <a:latin typeface="Times New Roman" panose="02020603050405020304" pitchFamily="18" charset="0"/>
                <a:cs typeface="Times New Roman" panose="02020603050405020304" pitchFamily="18" charset="0"/>
              </a:rPr>
              <a:t>() (en-US), </a:t>
            </a:r>
            <a:r>
              <a:rPr lang="es-MX" sz="2400" dirty="0" err="1">
                <a:latin typeface="Times New Roman" panose="02020603050405020304" pitchFamily="18" charset="0"/>
                <a:cs typeface="Times New Roman" panose="02020603050405020304" pitchFamily="18" charset="0"/>
              </a:rPr>
              <a:t>search</a:t>
            </a:r>
            <a:r>
              <a:rPr lang="es-MX" sz="2400" dirty="0">
                <a:latin typeface="Times New Roman" panose="02020603050405020304" pitchFamily="18" charset="0"/>
                <a:cs typeface="Times New Roman" panose="02020603050405020304" pitchFamily="18" charset="0"/>
              </a:rPr>
              <a:t>() y </a:t>
            </a:r>
            <a:r>
              <a:rPr lang="es-MX" sz="2400" dirty="0" err="1">
                <a:latin typeface="Times New Roman" panose="02020603050405020304" pitchFamily="18" charset="0"/>
                <a:cs typeface="Times New Roman" panose="02020603050405020304" pitchFamily="18" charset="0"/>
              </a:rPr>
              <a:t>split</a:t>
            </a:r>
            <a:r>
              <a:rPr lang="es-MX" sz="2400" dirty="0">
                <a:latin typeface="Times New Roman" panose="02020603050405020304" pitchFamily="18" charset="0"/>
                <a:cs typeface="Times New Roman" panose="02020603050405020304" pitchFamily="18" charset="0"/>
              </a:rPr>
              <a:t>() métodos de </a:t>
            </a:r>
            <a:r>
              <a:rPr lang="es-MX" sz="2400" dirty="0" err="1">
                <a:latin typeface="Times New Roman" panose="02020603050405020304" pitchFamily="18" charset="0"/>
                <a:cs typeface="Times New Roman" panose="02020603050405020304" pitchFamily="18" charset="0"/>
              </a:rPr>
              <a:t>String</a:t>
            </a:r>
            <a:r>
              <a:rPr lang="es-MX" sz="2400" dirty="0">
                <a:latin typeface="Times New Roman" panose="02020603050405020304" pitchFamily="18" charset="0"/>
                <a:cs typeface="Times New Roman" panose="02020603050405020304" pitchFamily="18" charset="0"/>
              </a:rPr>
              <a:t>. Este capítulo describe las expresiones regulares de JavaScript.</a:t>
            </a:r>
          </a:p>
        </p:txBody>
      </p:sp>
    </p:spTree>
    <p:extLst>
      <p:ext uri="{BB962C8B-B14F-4D97-AF65-F5344CB8AC3E}">
        <p14:creationId xmlns:p14="http://schemas.microsoft.com/office/powerpoint/2010/main" val="37651600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0B4689E-C054-4760-87BC-8EE8C1F15BAE}"/>
              </a:ext>
            </a:extLst>
          </p:cNvPr>
          <p:cNvSpPr>
            <a:spLocks noGrp="1"/>
          </p:cNvSpPr>
          <p:nvPr>
            <p:ph idx="1"/>
          </p:nvPr>
        </p:nvSpPr>
        <p:spPr>
          <a:xfrm>
            <a:off x="267287" y="112542"/>
            <a:ext cx="11732456" cy="6745458"/>
          </a:xfrm>
        </p:spPr>
        <p:txBody>
          <a:bodyPr>
            <a:normAutofit/>
          </a:bodyPr>
          <a:lstStyle/>
          <a:p>
            <a:r>
              <a:rPr lang="es-MX" sz="2400" b="1" dirty="0">
                <a:latin typeface="Times New Roman" panose="02020603050405020304" pitchFamily="18" charset="0"/>
                <a:cs typeface="Times New Roman" panose="02020603050405020304" pitchFamily="18" charset="0"/>
              </a:rPr>
              <a:t>Crear una expresión regular</a:t>
            </a:r>
          </a:p>
          <a:p>
            <a:r>
              <a:rPr lang="es-MX" sz="2400" dirty="0">
                <a:latin typeface="Times New Roman" panose="02020603050405020304" pitchFamily="18" charset="0"/>
                <a:cs typeface="Times New Roman" panose="02020603050405020304" pitchFamily="18" charset="0"/>
              </a:rPr>
              <a:t>Construyes una expresión regular en una de estas dos formas:</a:t>
            </a:r>
          </a:p>
          <a:p>
            <a:pPr lvl="1">
              <a:buFont typeface="Wingdings" panose="05000000000000000000" pitchFamily="2" charset="2"/>
              <a:buChar char="Ø"/>
            </a:pPr>
            <a:r>
              <a:rPr lang="es-MX" sz="2000" dirty="0">
                <a:latin typeface="Times New Roman" panose="02020603050405020304" pitchFamily="18" charset="0"/>
                <a:cs typeface="Times New Roman" panose="02020603050405020304" pitchFamily="18" charset="0"/>
              </a:rPr>
              <a:t>Usando una expresión regular literal, que consiste en un patrón encerrado entre barras, como sigue:</a:t>
            </a:r>
            <a:endParaRPr lang="es-MX" sz="2400" dirty="0">
              <a:latin typeface="Times New Roman" panose="02020603050405020304" pitchFamily="18" charset="0"/>
              <a:cs typeface="Times New Roman" panose="02020603050405020304" pitchFamily="18" charset="0"/>
            </a:endParaRPr>
          </a:p>
          <a:p>
            <a:pPr marL="0" indent="0" algn="ctr">
              <a:buNone/>
            </a:pPr>
            <a:r>
              <a:rPr lang="es-MX" dirty="0" err="1">
                <a:latin typeface="Times New Roman" panose="02020603050405020304" pitchFamily="18" charset="0"/>
                <a:cs typeface="Times New Roman" panose="02020603050405020304" pitchFamily="18" charset="0"/>
              </a:rPr>
              <a:t>let</a:t>
            </a:r>
            <a:r>
              <a:rPr lang="es-MX" dirty="0">
                <a:latin typeface="Times New Roman" panose="02020603050405020304" pitchFamily="18" charset="0"/>
                <a:cs typeface="Times New Roman" panose="02020603050405020304" pitchFamily="18" charset="0"/>
              </a:rPr>
              <a:t> re = /</a:t>
            </a:r>
            <a:r>
              <a:rPr lang="es-MX" dirty="0" err="1">
                <a:latin typeface="Times New Roman" panose="02020603050405020304" pitchFamily="18" charset="0"/>
                <a:cs typeface="Times New Roman" panose="02020603050405020304" pitchFamily="18" charset="0"/>
              </a:rPr>
              <a:t>ab+c</a:t>
            </a:r>
            <a:r>
              <a:rPr lang="es-MX" dirty="0">
                <a:latin typeface="Times New Roman" panose="02020603050405020304" pitchFamily="18" charset="0"/>
                <a:cs typeface="Times New Roman" panose="02020603050405020304" pitchFamily="18" charset="0"/>
              </a:rPr>
              <a:t>/;</a:t>
            </a:r>
            <a:endParaRPr lang="es-MX" sz="24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s-MX" sz="2000" dirty="0">
                <a:latin typeface="Times New Roman" panose="02020603050405020304" pitchFamily="18" charset="0"/>
                <a:cs typeface="Times New Roman" panose="02020603050405020304" pitchFamily="18" charset="0"/>
              </a:rPr>
              <a:t>O llamando a la función constructora del objeto </a:t>
            </a:r>
            <a:r>
              <a:rPr lang="es-MX" sz="2000" dirty="0" err="1">
                <a:latin typeface="Times New Roman" panose="02020603050405020304" pitchFamily="18" charset="0"/>
                <a:cs typeface="Times New Roman" panose="02020603050405020304" pitchFamily="18" charset="0"/>
              </a:rPr>
              <a:t>RegExp</a:t>
            </a:r>
            <a:r>
              <a:rPr lang="es-MX" sz="2000" dirty="0">
                <a:latin typeface="Times New Roman" panose="02020603050405020304" pitchFamily="18" charset="0"/>
                <a:cs typeface="Times New Roman" panose="02020603050405020304" pitchFamily="18" charset="0"/>
              </a:rPr>
              <a:t>, de la siguiente manera:</a:t>
            </a:r>
            <a:endParaRPr lang="es-MX" sz="2400" dirty="0">
              <a:latin typeface="Times New Roman" panose="02020603050405020304" pitchFamily="18" charset="0"/>
              <a:cs typeface="Times New Roman" panose="02020603050405020304" pitchFamily="18" charset="0"/>
            </a:endParaRPr>
          </a:p>
          <a:p>
            <a:pPr marL="0" indent="0" algn="ctr">
              <a:buNone/>
            </a:pPr>
            <a:r>
              <a:rPr lang="es-MX" sz="2400" dirty="0" err="1">
                <a:latin typeface="Times New Roman" panose="02020603050405020304" pitchFamily="18" charset="0"/>
                <a:cs typeface="Times New Roman" panose="02020603050405020304" pitchFamily="18" charset="0"/>
              </a:rPr>
              <a:t>let</a:t>
            </a:r>
            <a:r>
              <a:rPr lang="es-MX" sz="2400" dirty="0">
                <a:latin typeface="Times New Roman" panose="02020603050405020304" pitchFamily="18" charset="0"/>
                <a:cs typeface="Times New Roman" panose="02020603050405020304" pitchFamily="18" charset="0"/>
              </a:rPr>
              <a:t> re = new </a:t>
            </a:r>
            <a:r>
              <a:rPr lang="es-MX" sz="2400" dirty="0" err="1">
                <a:latin typeface="Times New Roman" panose="02020603050405020304" pitchFamily="18" charset="0"/>
                <a:cs typeface="Times New Roman" panose="02020603050405020304" pitchFamily="18" charset="0"/>
              </a:rPr>
              <a:t>RegExp</a:t>
            </a:r>
            <a:r>
              <a:rPr lang="es-MX" sz="2400" dirty="0">
                <a:latin typeface="Times New Roman" panose="02020603050405020304" pitchFamily="18" charset="0"/>
                <a:cs typeface="Times New Roman" panose="02020603050405020304" pitchFamily="18" charset="0"/>
              </a:rPr>
              <a:t>('</a:t>
            </a:r>
            <a:r>
              <a:rPr lang="es-MX" sz="2400" dirty="0" err="1">
                <a:latin typeface="Times New Roman" panose="02020603050405020304" pitchFamily="18" charset="0"/>
                <a:cs typeface="Times New Roman" panose="02020603050405020304" pitchFamily="18" charset="0"/>
              </a:rPr>
              <a:t>ab+c</a:t>
            </a:r>
            <a:r>
              <a:rPr lang="es-MX" sz="2400" dirty="0">
                <a:latin typeface="Times New Roman" panose="02020603050405020304" pitchFamily="18" charset="0"/>
                <a:cs typeface="Times New Roman" panose="02020603050405020304" pitchFamily="18" charset="0"/>
              </a:rPr>
              <a:t>’);</a:t>
            </a:r>
          </a:p>
          <a:p>
            <a:pPr marL="457200" lvl="1" indent="0">
              <a:buNone/>
            </a:pPr>
            <a:r>
              <a:rPr lang="es-MX" b="1" dirty="0">
                <a:latin typeface="Times New Roman" panose="02020603050405020304" pitchFamily="18" charset="0"/>
                <a:cs typeface="Times New Roman" panose="02020603050405020304" pitchFamily="18" charset="0"/>
              </a:rPr>
              <a:t>Ejemplo:</a:t>
            </a:r>
          </a:p>
          <a:p>
            <a:pPr marL="0" indent="0">
              <a:buNone/>
            </a:pPr>
            <a:r>
              <a:rPr lang="es-MX" sz="2400" b="1" dirty="0">
                <a:latin typeface="Times New Roman" panose="02020603050405020304" pitchFamily="18" charset="0"/>
                <a:cs typeface="Times New Roman" panose="02020603050405020304" pitchFamily="18" charset="0"/>
              </a:rPr>
              <a:t>/    / </a:t>
            </a:r>
            <a:r>
              <a:rPr lang="es-MX" sz="2400"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rPr>
              <a:t>Inicializa la expresión regular.</a:t>
            </a:r>
          </a:p>
          <a:p>
            <a:pPr marL="0" indent="0">
              <a:buNone/>
            </a:pPr>
            <a:r>
              <a:rPr lang="es-MX" sz="2400" b="1" dirty="0">
                <a:latin typeface="Times New Roman" panose="02020603050405020304" pitchFamily="18" charset="0"/>
                <a:cs typeface="Times New Roman" panose="02020603050405020304" pitchFamily="18" charset="0"/>
              </a:rPr>
              <a:t>.test(id) </a:t>
            </a:r>
            <a:r>
              <a:rPr lang="es-MX" sz="2400" b="1"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rPr>
              <a:t>Indica que se va a evaluar dentro del método test.</a:t>
            </a:r>
          </a:p>
          <a:p>
            <a:pPr marL="0" indent="0">
              <a:buNone/>
            </a:pP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rPr>
              <a:t>Indica que NO debe de haber nada antes .</a:t>
            </a:r>
          </a:p>
          <a:p>
            <a:pPr marL="0" indent="0">
              <a:buNone/>
            </a:pP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rPr>
              <a:t>Indica que NO debe de haber nada después.</a:t>
            </a:r>
          </a:p>
          <a:p>
            <a:pPr marL="0" indent="0">
              <a:buNone/>
            </a:pPr>
            <a:r>
              <a:rPr lang="es-MX" sz="2400" b="1" dirty="0">
                <a:latin typeface="Times New Roman" panose="02020603050405020304" pitchFamily="18" charset="0"/>
                <a:cs typeface="Times New Roman" panose="02020603050405020304" pitchFamily="18" charset="0"/>
              </a:rPr>
              <a:t>([a-z]){2} </a:t>
            </a:r>
            <a:r>
              <a:rPr lang="es-MX" sz="2400" b="1"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Indica que l</a:t>
            </a:r>
            <a:r>
              <a:rPr lang="es-MX" sz="2400" dirty="0">
                <a:latin typeface="Times New Roman" panose="02020603050405020304" pitchFamily="18" charset="0"/>
                <a:cs typeface="Times New Roman" panose="02020603050405020304" pitchFamily="18" charset="0"/>
              </a:rPr>
              <a:t>os primeros dos caracteres deben ser letras minúsculas.</a:t>
            </a:r>
          </a:p>
          <a:p>
            <a:pPr marL="0" indent="0">
              <a:buNone/>
            </a:pPr>
            <a:r>
              <a:rPr lang="es-MX" sz="2400" b="1" dirty="0">
                <a:latin typeface="Times New Roman" panose="02020603050405020304" pitchFamily="18" charset="0"/>
                <a:cs typeface="Times New Roman" panose="02020603050405020304" pitchFamily="18" charset="0"/>
              </a:rPr>
              <a:t>([0-9]){7} </a:t>
            </a:r>
            <a:r>
              <a:rPr lang="es-MX" sz="2400" b="1"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rPr>
              <a:t>Indica que los siguientes siete caracteres deben ser números del 0 al 9.</a:t>
            </a:r>
          </a:p>
          <a:p>
            <a:pPr marL="0" indent="0" algn="ctr">
              <a:buNone/>
            </a:pPr>
            <a:r>
              <a:rPr lang="en-US" sz="2400" b="1" dirty="0">
                <a:latin typeface="Times New Roman" panose="02020603050405020304" pitchFamily="18" charset="0"/>
                <a:cs typeface="Times New Roman" panose="02020603050405020304" pitchFamily="18" charset="0"/>
              </a:rPr>
              <a:t>(/^([a-z]){2}([0-9]){7}$/.test(id))</a:t>
            </a:r>
          </a:p>
          <a:p>
            <a:pPr marL="0" indent="0">
              <a:buNone/>
            </a:pPr>
            <a:r>
              <a:rPr lang="es-MX" sz="2200" b="1" dirty="0">
                <a:latin typeface="Times New Roman" panose="02020603050405020304" pitchFamily="18" charset="0"/>
                <a:cs typeface="Times New Roman" panose="02020603050405020304" pitchFamily="18" charset="0"/>
              </a:rPr>
              <a:t>Banderas: \g </a:t>
            </a:r>
            <a:r>
              <a:rPr lang="es-MX" sz="2200" dirty="0">
                <a:latin typeface="Times New Roman" panose="02020603050405020304" pitchFamily="18" charset="0"/>
                <a:cs typeface="Times New Roman" panose="02020603050405020304" pitchFamily="18" charset="0"/>
              </a:rPr>
              <a:t>- Búsqueda global. \</a:t>
            </a:r>
            <a:r>
              <a:rPr lang="es-MX" sz="2200" b="1" dirty="0">
                <a:latin typeface="Times New Roman" panose="02020603050405020304" pitchFamily="18" charset="0"/>
                <a:cs typeface="Times New Roman" panose="02020603050405020304" pitchFamily="18" charset="0"/>
              </a:rPr>
              <a:t>i </a:t>
            </a:r>
            <a:r>
              <a:rPr lang="es-MX" sz="2200" dirty="0">
                <a:latin typeface="Times New Roman" panose="02020603050405020304" pitchFamily="18" charset="0"/>
                <a:cs typeface="Times New Roman" panose="02020603050405020304" pitchFamily="18" charset="0"/>
              </a:rPr>
              <a:t>- Búsqueda que no distingue entre mayúsculas y minúsculas.</a:t>
            </a:r>
          </a:p>
        </p:txBody>
      </p:sp>
    </p:spTree>
    <p:extLst>
      <p:ext uri="{BB962C8B-B14F-4D97-AF65-F5344CB8AC3E}">
        <p14:creationId xmlns:p14="http://schemas.microsoft.com/office/powerpoint/2010/main" val="1407330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C2C2B5-E225-4D43-88B6-2C477937CCF3}"/>
              </a:ext>
            </a:extLst>
          </p:cNvPr>
          <p:cNvSpPr>
            <a:spLocks noGrp="1"/>
          </p:cNvSpPr>
          <p:nvPr>
            <p:ph type="title"/>
          </p:nvPr>
        </p:nvSpPr>
        <p:spPr>
          <a:xfrm>
            <a:off x="838200" y="0"/>
            <a:ext cx="10515600" cy="1325563"/>
          </a:xfrm>
        </p:spPr>
        <p:txBody>
          <a:bodyPr>
            <a:normAutofit/>
          </a:bodyPr>
          <a:lstStyle/>
          <a:p>
            <a:pPr algn="ctr"/>
            <a:r>
              <a:rPr lang="es-MX" b="1" dirty="0">
                <a:latin typeface="Times New Roman" panose="02020603050405020304" pitchFamily="18" charset="0"/>
                <a:cs typeface="Times New Roman" panose="02020603050405020304" pitchFamily="18" charset="0"/>
              </a:rPr>
              <a:t>32. Funciones Anónimas Autoejecutables</a:t>
            </a:r>
            <a:br>
              <a:rPr lang="es-MX" b="1" dirty="0">
                <a:latin typeface="Times New Roman" panose="02020603050405020304" pitchFamily="18" charset="0"/>
                <a:cs typeface="Times New Roman" panose="02020603050405020304" pitchFamily="18" charset="0"/>
              </a:rPr>
            </a:br>
            <a:endParaRPr lang="es-MX"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92A89FD2-9BFD-47A6-908B-7E73618154B6}"/>
              </a:ext>
            </a:extLst>
          </p:cNvPr>
          <p:cNvSpPr>
            <a:spLocks noGrp="1"/>
          </p:cNvSpPr>
          <p:nvPr>
            <p:ph idx="1"/>
          </p:nvPr>
        </p:nvSpPr>
        <p:spPr>
          <a:xfrm>
            <a:off x="182880" y="1381834"/>
            <a:ext cx="2447779" cy="5106113"/>
          </a:xfrm>
        </p:spPr>
        <p:txBody>
          <a:bodyPr>
            <a:normAutofit/>
          </a:bodyPr>
          <a:lstStyle/>
          <a:p>
            <a:r>
              <a:rPr lang="es-MX" sz="2400" dirty="0">
                <a:latin typeface="Times New Roman" panose="02020603050405020304" pitchFamily="18" charset="0"/>
                <a:cs typeface="Times New Roman" panose="02020603050405020304" pitchFamily="18" charset="0"/>
              </a:rPr>
              <a:t>Son funciones sin nombres, que se ejecutan al momento en el código.</a:t>
            </a:r>
          </a:p>
          <a:p>
            <a:r>
              <a:rPr lang="es-MX" sz="2400" dirty="0">
                <a:latin typeface="Times New Roman" panose="02020603050405020304" pitchFamily="18" charset="0"/>
                <a:cs typeface="Times New Roman" panose="02020603050405020304" pitchFamily="18" charset="0"/>
              </a:rPr>
              <a:t>Siempre que se tenga una función de este tipo, se requiere escribir los(;) al final.</a:t>
            </a:r>
          </a:p>
        </p:txBody>
      </p:sp>
      <p:pic>
        <p:nvPicPr>
          <p:cNvPr id="5" name="Imagen 4">
            <a:extLst>
              <a:ext uri="{FF2B5EF4-FFF2-40B4-BE49-F238E27FC236}">
                <a16:creationId xmlns:a16="http://schemas.microsoft.com/office/drawing/2014/main" id="{E796539F-1ADF-4050-BC13-BCFCC883E6CF}"/>
              </a:ext>
            </a:extLst>
          </p:cNvPr>
          <p:cNvPicPr>
            <a:picLocks noChangeAspect="1"/>
          </p:cNvPicPr>
          <p:nvPr/>
        </p:nvPicPr>
        <p:blipFill>
          <a:blip r:embed="rId2"/>
          <a:stretch>
            <a:fillRect/>
          </a:stretch>
        </p:blipFill>
        <p:spPr>
          <a:xfrm>
            <a:off x="2841793" y="662781"/>
            <a:ext cx="4079512" cy="6211985"/>
          </a:xfrm>
          <a:prstGeom prst="rect">
            <a:avLst/>
          </a:prstGeom>
        </p:spPr>
      </p:pic>
      <p:pic>
        <p:nvPicPr>
          <p:cNvPr id="7" name="Imagen 6">
            <a:extLst>
              <a:ext uri="{FF2B5EF4-FFF2-40B4-BE49-F238E27FC236}">
                <a16:creationId xmlns:a16="http://schemas.microsoft.com/office/drawing/2014/main" id="{FB507808-6EB4-4C84-B546-A8080894F3C7}"/>
              </a:ext>
            </a:extLst>
          </p:cNvPr>
          <p:cNvPicPr>
            <a:picLocks noChangeAspect="1"/>
          </p:cNvPicPr>
          <p:nvPr/>
        </p:nvPicPr>
        <p:blipFill>
          <a:blip r:embed="rId3"/>
          <a:stretch>
            <a:fillRect/>
          </a:stretch>
        </p:blipFill>
        <p:spPr>
          <a:xfrm>
            <a:off x="6903109" y="1159580"/>
            <a:ext cx="5288891" cy="2364694"/>
          </a:xfrm>
          <a:prstGeom prst="rect">
            <a:avLst/>
          </a:prstGeom>
        </p:spPr>
      </p:pic>
      <p:sp>
        <p:nvSpPr>
          <p:cNvPr id="8" name="CuadroTexto 7">
            <a:extLst>
              <a:ext uri="{FF2B5EF4-FFF2-40B4-BE49-F238E27FC236}">
                <a16:creationId xmlns:a16="http://schemas.microsoft.com/office/drawing/2014/main" id="{43992C5E-75CA-46D5-813B-71DA730DE282}"/>
              </a:ext>
            </a:extLst>
          </p:cNvPr>
          <p:cNvSpPr txBox="1"/>
          <p:nvPr/>
        </p:nvSpPr>
        <p:spPr>
          <a:xfrm>
            <a:off x="7441810" y="3781923"/>
            <a:ext cx="4318781" cy="3508653"/>
          </a:xfrm>
          <a:prstGeom prst="rect">
            <a:avLst/>
          </a:prstGeom>
          <a:noFill/>
        </p:spPr>
        <p:txBody>
          <a:bodyPr wrap="square" rtlCol="0">
            <a:spAutoFit/>
          </a:bodyPr>
          <a:lstStyle/>
          <a:p>
            <a:r>
              <a:rPr lang="es-MX" sz="2400" dirty="0">
                <a:latin typeface="Times New Roman" panose="02020603050405020304" pitchFamily="18" charset="0"/>
                <a:cs typeface="Times New Roman" panose="02020603050405020304" pitchFamily="18" charset="0"/>
                <a:hlinkClick r:id="rId4" tooltip="JavaScript |  Expresiones de función invocadas inmediatamente (IIFE)">
                  <a:extLst>
                    <a:ext uri="{A12FA001-AC4F-418D-AE19-62706E023703}">
                      <ahyp:hlinkClr xmlns:ahyp="http://schemas.microsoft.com/office/drawing/2018/hyperlinkcolor" val="tx"/>
                    </a:ext>
                  </a:extLst>
                </a:hlinkClick>
              </a:rPr>
              <a:t>Expresiones de función invocadas inmediatamente (IIFE)</a:t>
            </a:r>
          </a:p>
          <a:p>
            <a:endParaRPr lang="es-MX" sz="2400" dirty="0">
              <a:latin typeface="Times New Roman" panose="02020603050405020304" pitchFamily="18" charset="0"/>
              <a:cs typeface="Times New Roman" panose="02020603050405020304" pitchFamily="18" charset="0"/>
              <a:hlinkClick r:id="rId4" tooltip="JavaScript |  Expresiones de función invocadas inmediatamente (IIFE)">
                <a:extLst>
                  <a:ext uri="{A12FA001-AC4F-418D-AE19-62706E023703}">
                    <ahyp:hlinkClr xmlns:ahyp="http://schemas.microsoft.com/office/drawing/2018/hyperlinkcolor" val="tx"/>
                  </a:ext>
                </a:extLst>
              </a:hlinkClick>
            </a:endParaRPr>
          </a:p>
          <a:p>
            <a:r>
              <a:rPr lang="es-MX" sz="2400" dirty="0">
                <a:latin typeface="Times New Roman" panose="02020603050405020304" pitchFamily="18" charset="0"/>
                <a:cs typeface="Times New Roman" panose="02020603050405020304" pitchFamily="18" charset="0"/>
                <a:hlinkClick r:id="rId4" tooltip="JavaScript |  Expresiones de función invocadas inmediatamente (IIFE)">
                  <a:extLst>
                    <a:ext uri="{A12FA001-AC4F-418D-AE19-62706E023703}">
                      <ahyp:hlinkClr xmlns:ahyp="http://schemas.microsoft.com/office/drawing/2018/hyperlinkcolor" val="tx"/>
                    </a:ext>
                  </a:extLst>
                </a:hlinkClick>
              </a:rPr>
              <a:t> 0</a:t>
            </a:r>
          </a:p>
          <a:p>
            <a:endParaRPr lang="es-MX" sz="2400" dirty="0">
              <a:latin typeface="Times New Roman" panose="02020603050405020304" pitchFamily="18" charset="0"/>
              <a:cs typeface="Times New Roman" panose="02020603050405020304" pitchFamily="18" charset="0"/>
              <a:hlinkClick r:id="rId4" tooltip="JavaScript |  Expresiones de función invocadas inmediatamente (IIFE)">
                <a:extLst>
                  <a:ext uri="{A12FA001-AC4F-418D-AE19-62706E023703}">
                    <ahyp:hlinkClr xmlns:ahyp="http://schemas.microsoft.com/office/drawing/2018/hyperlinkcolor" val="tx"/>
                  </a:ext>
                </a:extLst>
              </a:hlinkClick>
            </a:endParaRPr>
          </a:p>
          <a:p>
            <a:r>
              <a:rPr lang="en-US" sz="2400" dirty="0">
                <a:latin typeface="Times New Roman" panose="02020603050405020304" pitchFamily="18" charset="0"/>
                <a:cs typeface="Times New Roman" panose="02020603050405020304" pitchFamily="18" charset="0"/>
                <a:hlinkClick r:id="rId4" tooltip="JavaScript | Immediately Invoked Function Expressions (IIFE)">
                  <a:extLst>
                    <a:ext uri="{A12FA001-AC4F-418D-AE19-62706E023703}">
                      <ahyp:hlinkClr xmlns:ahyp="http://schemas.microsoft.com/office/drawing/2018/hyperlinkcolor" val="tx"/>
                    </a:ext>
                  </a:extLst>
                </a:hlinkClick>
              </a:rPr>
              <a:t>Immediately Invoked Function Expressions (IIFE)</a:t>
            </a:r>
          </a:p>
          <a:p>
            <a:br>
              <a:rPr lang="en-US" dirty="0"/>
            </a:br>
            <a:endParaRPr lang="es-MX" b="0" i="0" u="none" strike="noStrike" dirty="0">
              <a:solidFill>
                <a:srgbClr val="94AAF2"/>
              </a:solidFill>
              <a:effectLst/>
              <a:latin typeface="Inter"/>
              <a:hlinkClick r:id="rId4" tooltip="JavaScript |  Expresiones de función invocadas inmediatamente (IIFE)"/>
            </a:endParaRPr>
          </a:p>
          <a:p>
            <a:endParaRPr lang="es-MX" dirty="0"/>
          </a:p>
        </p:txBody>
      </p:sp>
    </p:spTree>
    <p:extLst>
      <p:ext uri="{BB962C8B-B14F-4D97-AF65-F5344CB8AC3E}">
        <p14:creationId xmlns:p14="http://schemas.microsoft.com/office/powerpoint/2010/main" val="14053231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092BB9-1F6F-4213-BAD2-009BB8347F74}"/>
              </a:ext>
            </a:extLst>
          </p:cNvPr>
          <p:cNvSpPr>
            <a:spLocks noGrp="1"/>
          </p:cNvSpPr>
          <p:nvPr>
            <p:ph type="title"/>
          </p:nvPr>
        </p:nvSpPr>
        <p:spPr>
          <a:xfrm>
            <a:off x="838200" y="14265"/>
            <a:ext cx="10515600" cy="1325563"/>
          </a:xfrm>
        </p:spPr>
        <p:txBody>
          <a:bodyPr>
            <a:normAutofit/>
          </a:bodyPr>
          <a:lstStyle/>
          <a:p>
            <a:pPr algn="ctr"/>
            <a:r>
              <a:rPr lang="es-MX" b="1" dirty="0">
                <a:latin typeface="Times New Roman" panose="02020603050405020304" pitchFamily="18" charset="0"/>
                <a:cs typeface="Times New Roman" panose="02020603050405020304" pitchFamily="18" charset="0"/>
              </a:rPr>
              <a:t>33. Módulos ( </a:t>
            </a:r>
            <a:r>
              <a:rPr lang="es-MX" b="1" dirty="0" err="1">
                <a:latin typeface="Times New Roman" panose="02020603050405020304" pitchFamily="18" charset="0"/>
                <a:cs typeface="Times New Roman" panose="02020603050405020304" pitchFamily="18" charset="0"/>
              </a:rPr>
              <a:t>import</a:t>
            </a:r>
            <a:r>
              <a:rPr lang="es-MX" b="1" dirty="0">
                <a:latin typeface="Times New Roman" panose="02020603050405020304" pitchFamily="18" charset="0"/>
                <a:cs typeface="Times New Roman" panose="02020603050405020304" pitchFamily="18" charset="0"/>
              </a:rPr>
              <a:t> / </a:t>
            </a:r>
            <a:r>
              <a:rPr lang="es-MX" b="1" dirty="0" err="1">
                <a:latin typeface="Times New Roman" panose="02020603050405020304" pitchFamily="18" charset="0"/>
                <a:cs typeface="Times New Roman" panose="02020603050405020304" pitchFamily="18" charset="0"/>
              </a:rPr>
              <a:t>export</a:t>
            </a:r>
            <a:r>
              <a:rPr lang="es-MX" b="1" dirty="0">
                <a:latin typeface="Times New Roman" panose="02020603050405020304" pitchFamily="18" charset="0"/>
                <a:cs typeface="Times New Roman" panose="02020603050405020304" pitchFamily="18" charset="0"/>
              </a:rPr>
              <a:t> )</a:t>
            </a:r>
            <a:br>
              <a:rPr lang="es-MX" b="1" dirty="0">
                <a:latin typeface="Times New Roman" panose="02020603050405020304" pitchFamily="18" charset="0"/>
                <a:cs typeface="Times New Roman" panose="02020603050405020304" pitchFamily="18" charset="0"/>
              </a:rPr>
            </a:br>
            <a:endParaRPr lang="es-MX"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E0BA4B36-1799-4E7C-8E92-22F8CE3155A1}"/>
              </a:ext>
            </a:extLst>
          </p:cNvPr>
          <p:cNvSpPr>
            <a:spLocks noGrp="1"/>
          </p:cNvSpPr>
          <p:nvPr>
            <p:ph idx="1"/>
          </p:nvPr>
        </p:nvSpPr>
        <p:spPr>
          <a:xfrm>
            <a:off x="279009" y="756138"/>
            <a:ext cx="11633981" cy="5345723"/>
          </a:xfrm>
        </p:spPr>
        <p:txBody>
          <a:bodyPr>
            <a:normAutofit/>
          </a:bodyPr>
          <a:lstStyle/>
          <a:p>
            <a:r>
              <a:rPr lang="es-MX" sz="2400" b="1" dirty="0" err="1">
                <a:latin typeface="Times New Roman" panose="02020603050405020304" pitchFamily="18" charset="0"/>
                <a:cs typeface="Times New Roman" panose="02020603050405020304" pitchFamily="18" charset="0"/>
              </a:rPr>
              <a:t>Import</a:t>
            </a:r>
            <a:r>
              <a:rPr lang="es-MX" sz="2400" b="1" dirty="0">
                <a:latin typeface="Times New Roman" panose="02020603050405020304" pitchFamily="18" charset="0"/>
                <a:cs typeface="Times New Roman" panose="02020603050405020304" pitchFamily="18" charset="0"/>
              </a:rPr>
              <a:t>(importar)</a:t>
            </a:r>
          </a:p>
          <a:p>
            <a:r>
              <a:rPr lang="es-MX" sz="2400" dirty="0">
                <a:latin typeface="Times New Roman" panose="02020603050405020304" pitchFamily="18" charset="0"/>
                <a:cs typeface="Times New Roman" panose="02020603050405020304" pitchFamily="18" charset="0"/>
              </a:rPr>
              <a:t>La declaración estática </a:t>
            </a:r>
            <a:r>
              <a:rPr lang="es-MX" sz="2400" dirty="0" err="1">
                <a:latin typeface="Times New Roman" panose="02020603050405020304" pitchFamily="18" charset="0"/>
                <a:cs typeface="Times New Roman" panose="02020603050405020304" pitchFamily="18" charset="0"/>
              </a:rPr>
              <a:t>import</a:t>
            </a:r>
            <a:r>
              <a:rPr lang="es-MX" sz="2400" dirty="0">
                <a:latin typeface="Times New Roman" panose="02020603050405020304" pitchFamily="18" charset="0"/>
                <a:cs typeface="Times New Roman" panose="02020603050405020304" pitchFamily="18" charset="0"/>
              </a:rPr>
              <a:t> se usa para importar enlaces en vivo de solo lectura que son exportados por otro módulo. Los enlaces importados se denominan enlaces activos porque los actualiza el módulo que exportó el enlace, pero el módulo de importación no los puede modificar.</a:t>
            </a:r>
          </a:p>
          <a:p>
            <a:r>
              <a:rPr lang="es-MX" sz="2400" b="1" dirty="0" err="1">
                <a:latin typeface="Times New Roman" panose="02020603050405020304" pitchFamily="18" charset="0"/>
                <a:cs typeface="Times New Roman" panose="02020603050405020304" pitchFamily="18" charset="0"/>
              </a:rPr>
              <a:t>Export</a:t>
            </a:r>
            <a:r>
              <a:rPr lang="es-MX" sz="2400" b="1" dirty="0">
                <a:latin typeface="Times New Roman" panose="02020603050405020304" pitchFamily="18" charset="0"/>
                <a:cs typeface="Times New Roman" panose="02020603050405020304" pitchFamily="18" charset="0"/>
              </a:rPr>
              <a:t>(Exportar)</a:t>
            </a:r>
          </a:p>
          <a:p>
            <a:r>
              <a:rPr lang="es-MX" sz="2400" dirty="0">
                <a:latin typeface="Times New Roman" panose="02020603050405020304" pitchFamily="18" charset="0"/>
                <a:cs typeface="Times New Roman" panose="02020603050405020304" pitchFamily="18" charset="0"/>
              </a:rPr>
              <a:t>La declaración </a:t>
            </a:r>
            <a:r>
              <a:rPr lang="es-MX" sz="2400" dirty="0" err="1">
                <a:latin typeface="Times New Roman" panose="02020603050405020304" pitchFamily="18" charset="0"/>
                <a:cs typeface="Times New Roman" panose="02020603050405020304" pitchFamily="18" charset="0"/>
              </a:rPr>
              <a:t>export</a:t>
            </a:r>
            <a:r>
              <a:rPr lang="es-MX" sz="2400" dirty="0">
                <a:latin typeface="Times New Roman" panose="02020603050405020304" pitchFamily="18" charset="0"/>
                <a:cs typeface="Times New Roman" panose="02020603050405020304" pitchFamily="18" charset="0"/>
              </a:rPr>
              <a:t> se utiliza al crear módulos de JavaScript para exportar funciones, objetos o tipos de dato primitivos del módulo para que puedan ser utilizados por otros programas con la sentencia </a:t>
            </a:r>
            <a:r>
              <a:rPr lang="es-MX" sz="2400" dirty="0" err="1">
                <a:latin typeface="Times New Roman" panose="02020603050405020304" pitchFamily="18" charset="0"/>
                <a:cs typeface="Times New Roman" panose="02020603050405020304" pitchFamily="18" charset="0"/>
              </a:rPr>
              <a:t>import</a:t>
            </a:r>
            <a:r>
              <a:rPr lang="es-MX" sz="2400" dirty="0">
                <a:latin typeface="Times New Roman" panose="02020603050405020304" pitchFamily="18" charset="0"/>
                <a:cs typeface="Times New Roman" panose="02020603050405020304" pitchFamily="18" charset="0"/>
              </a:rPr>
              <a:t>.</a:t>
            </a:r>
          </a:p>
          <a:p>
            <a:endParaRPr lang="es-MX" sz="2400" dirty="0">
              <a:latin typeface="Times New Roman" panose="02020603050405020304" pitchFamily="18" charset="0"/>
              <a:cs typeface="Times New Roman" panose="02020603050405020304" pitchFamily="18" charset="0"/>
            </a:endParaRPr>
          </a:p>
          <a:p>
            <a:r>
              <a:rPr lang="es-MX" sz="2400" dirty="0">
                <a:latin typeface="Times New Roman" panose="02020603050405020304" pitchFamily="18" charset="0"/>
                <a:cs typeface="Times New Roman" panose="02020603050405020304" pitchFamily="18" charset="0"/>
              </a:rPr>
              <a:t>Los módulos exportados están en </a:t>
            </a:r>
            <a:r>
              <a:rPr lang="es-MX" sz="2400" dirty="0" err="1">
                <a:latin typeface="Times New Roman" panose="02020603050405020304" pitchFamily="18" charset="0"/>
                <a:cs typeface="Times New Roman" panose="02020603050405020304" pitchFamily="18" charset="0"/>
              </a:rPr>
              <a:t>strict</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mode</a:t>
            </a:r>
            <a:r>
              <a:rPr lang="es-MX" sz="2400" dirty="0">
                <a:latin typeface="Times New Roman" panose="02020603050405020304" pitchFamily="18" charset="0"/>
                <a:cs typeface="Times New Roman" panose="02020603050405020304" pitchFamily="18" charset="0"/>
              </a:rPr>
              <a:t> tanto si se declaran así como si no. La sentencia </a:t>
            </a:r>
            <a:r>
              <a:rPr lang="es-MX" sz="2400" dirty="0" err="1">
                <a:latin typeface="Times New Roman" panose="02020603050405020304" pitchFamily="18" charset="0"/>
                <a:cs typeface="Times New Roman" panose="02020603050405020304" pitchFamily="18" charset="0"/>
              </a:rPr>
              <a:t>export</a:t>
            </a:r>
            <a:r>
              <a:rPr lang="es-MX" sz="2400" dirty="0">
                <a:latin typeface="Times New Roman" panose="02020603050405020304" pitchFamily="18" charset="0"/>
                <a:cs typeface="Times New Roman" panose="02020603050405020304" pitchFamily="18" charset="0"/>
              </a:rPr>
              <a:t> no puede ser utilizada en scripts embebidos.</a:t>
            </a:r>
          </a:p>
        </p:txBody>
      </p:sp>
      <p:sp>
        <p:nvSpPr>
          <p:cNvPr id="6" name="Marcador de contenido 2">
            <a:extLst>
              <a:ext uri="{FF2B5EF4-FFF2-40B4-BE49-F238E27FC236}">
                <a16:creationId xmlns:a16="http://schemas.microsoft.com/office/drawing/2014/main" id="{E8DDB206-67CE-4DC4-8FD7-8ED3BDF6E290}"/>
              </a:ext>
            </a:extLst>
          </p:cNvPr>
          <p:cNvSpPr txBox="1">
            <a:spLocks/>
          </p:cNvSpPr>
          <p:nvPr/>
        </p:nvSpPr>
        <p:spPr>
          <a:xfrm>
            <a:off x="166466" y="5762756"/>
            <a:ext cx="11859065" cy="67820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2400" b="1" dirty="0">
                <a:highlight>
                  <a:srgbClr val="FFFF00"/>
                </a:highlight>
                <a:latin typeface="Times New Roman" panose="02020603050405020304" pitchFamily="18" charset="0"/>
                <a:cs typeface="Times New Roman" panose="02020603050405020304" pitchFamily="18" charset="0"/>
              </a:rPr>
              <a:t>NOTA: </a:t>
            </a:r>
            <a:r>
              <a:rPr lang="es-MX" sz="2400" dirty="0">
                <a:highlight>
                  <a:srgbClr val="FFFF00"/>
                </a:highlight>
                <a:latin typeface="Times New Roman" panose="02020603050405020304" pitchFamily="18" charset="0"/>
                <a:cs typeface="Times New Roman" panose="02020603050405020304" pitchFamily="18" charset="0"/>
              </a:rPr>
              <a:t>Para mas información leer las paginas: </a:t>
            </a:r>
            <a:r>
              <a:rPr lang="es-MX" sz="2400" dirty="0">
                <a:highlight>
                  <a:srgbClr val="FFFF00"/>
                </a:highlight>
                <a:latin typeface="Times New Roman" panose="02020603050405020304" pitchFamily="18" charset="0"/>
                <a:cs typeface="Times New Roman" panose="02020603050405020304" pitchFamily="18" charset="0"/>
                <a:hlinkClick r:id="rId2"/>
              </a:rPr>
              <a:t>https://developer.mozilla.org/en-US/docs/Web/JavaScript/Reference/Statements/import</a:t>
            </a:r>
            <a:r>
              <a:rPr lang="es-MX" sz="2400" dirty="0">
                <a:highlight>
                  <a:srgbClr val="FFFF00"/>
                </a:highlight>
                <a:latin typeface="Times New Roman" panose="02020603050405020304" pitchFamily="18" charset="0"/>
                <a:cs typeface="Times New Roman" panose="02020603050405020304" pitchFamily="18" charset="0"/>
              </a:rPr>
              <a:t>  /  </a:t>
            </a:r>
            <a:r>
              <a:rPr lang="es-MX" sz="2400" dirty="0" err="1">
                <a:highlight>
                  <a:srgbClr val="FFFF00"/>
                </a:highlight>
                <a:latin typeface="Times New Roman" panose="02020603050405020304" pitchFamily="18" charset="0"/>
                <a:cs typeface="Times New Roman" panose="02020603050405020304" pitchFamily="18" charset="0"/>
              </a:rPr>
              <a:t>export</a:t>
            </a:r>
            <a:endParaRPr lang="es-MX" sz="2400" dirty="0">
              <a:highlight>
                <a:srgbClr val="FFFF00"/>
              </a:highlight>
              <a:latin typeface="Times New Roman" panose="02020603050405020304" pitchFamily="18" charset="0"/>
              <a:cs typeface="Times New Roman" panose="02020603050405020304" pitchFamily="18" charset="0"/>
            </a:endParaRPr>
          </a:p>
          <a:p>
            <a:pPr marL="0" indent="0" algn="ctr">
              <a:buNone/>
            </a:pPr>
            <a:endParaRPr lang="es-MX" sz="2400" dirty="0">
              <a:highlight>
                <a:srgbClr val="FFFF00"/>
              </a:highlight>
              <a:latin typeface="Times New Roman" panose="02020603050405020304" pitchFamily="18" charset="0"/>
              <a:cs typeface="Times New Roman" panose="02020603050405020304" pitchFamily="18" charset="0"/>
            </a:endParaRPr>
          </a:p>
          <a:p>
            <a:pPr algn="just"/>
            <a:endParaRPr lang="es-MX" sz="2400" dirty="0">
              <a:highlight>
                <a:srgbClr val="FFFF00"/>
              </a:highlight>
              <a:latin typeface="Times New Roman" panose="02020603050405020304" pitchFamily="18" charset="0"/>
              <a:cs typeface="Times New Roman" panose="02020603050405020304" pitchFamily="18" charset="0"/>
            </a:endParaRPr>
          </a:p>
          <a:p>
            <a:pPr algn="just"/>
            <a:endParaRPr lang="es-MX" sz="2400" dirty="0">
              <a:highlight>
                <a:srgbClr val="FFFF00"/>
              </a:highlight>
              <a:latin typeface="Times New Roman" panose="02020603050405020304" pitchFamily="18" charset="0"/>
              <a:cs typeface="Times New Roman" panose="02020603050405020304" pitchFamily="18" charset="0"/>
            </a:endParaRPr>
          </a:p>
          <a:p>
            <a:pPr algn="just"/>
            <a:endParaRPr lang="es-MX" sz="2400" dirty="0">
              <a:highlight>
                <a:srgbClr val="FFFF00"/>
              </a:highlight>
              <a:latin typeface="Times New Roman" panose="02020603050405020304" pitchFamily="18" charset="0"/>
              <a:cs typeface="Times New Roman" panose="02020603050405020304" pitchFamily="18" charset="0"/>
            </a:endParaRPr>
          </a:p>
          <a:p>
            <a:pPr algn="just"/>
            <a:endParaRPr lang="es-MX" sz="2400" dirty="0">
              <a:highlight>
                <a:srgbClr val="FFFF00"/>
              </a:highlight>
              <a:latin typeface="Times New Roman" panose="02020603050405020304" pitchFamily="18" charset="0"/>
              <a:cs typeface="Times New Roman" panose="02020603050405020304" pitchFamily="18" charset="0"/>
            </a:endParaRPr>
          </a:p>
          <a:p>
            <a:pPr algn="just"/>
            <a:endParaRPr lang="es-MX" sz="2400" dirty="0">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2759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5C608E0-D60C-4025-859C-588A81CE5A0C}"/>
              </a:ext>
            </a:extLst>
          </p:cNvPr>
          <p:cNvSpPr>
            <a:spLocks noGrp="1"/>
          </p:cNvSpPr>
          <p:nvPr>
            <p:ph idx="1"/>
          </p:nvPr>
        </p:nvSpPr>
        <p:spPr>
          <a:xfrm>
            <a:off x="0" y="2824057"/>
            <a:ext cx="11830930" cy="1228027"/>
          </a:xfrm>
        </p:spPr>
        <p:txBody>
          <a:bodyPr>
            <a:normAutofit/>
          </a:bodyPr>
          <a:lstStyle/>
          <a:p>
            <a:pPr algn="just"/>
            <a:r>
              <a:rPr lang="es-MX" sz="2400" dirty="0">
                <a:latin typeface="Times New Roman" panose="02020603050405020304" pitchFamily="18" charset="0"/>
                <a:cs typeface="Times New Roman" panose="02020603050405020304" pitchFamily="18" charset="0"/>
              </a:rPr>
              <a:t>Existen dos tipos diferentes de exportación, nombrada y por defecto. Se pueden tener varias exportaciones nombradas por módulo pero sólo una exportación por defecto. Cada tipo corresponde a una de las sintaxis siguientes:</a:t>
            </a: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p:txBody>
      </p:sp>
      <p:pic>
        <p:nvPicPr>
          <p:cNvPr id="7" name="Imagen 6">
            <a:extLst>
              <a:ext uri="{FF2B5EF4-FFF2-40B4-BE49-F238E27FC236}">
                <a16:creationId xmlns:a16="http://schemas.microsoft.com/office/drawing/2014/main" id="{4A3D7C38-C545-4147-9E74-B84F52C1C1F5}"/>
              </a:ext>
            </a:extLst>
          </p:cNvPr>
          <p:cNvPicPr>
            <a:picLocks noChangeAspect="1"/>
          </p:cNvPicPr>
          <p:nvPr/>
        </p:nvPicPr>
        <p:blipFill>
          <a:blip r:embed="rId2"/>
          <a:stretch>
            <a:fillRect/>
          </a:stretch>
        </p:blipFill>
        <p:spPr>
          <a:xfrm>
            <a:off x="5915465" y="3798637"/>
            <a:ext cx="3624776" cy="3041221"/>
          </a:xfrm>
          <a:prstGeom prst="rect">
            <a:avLst/>
          </a:prstGeom>
        </p:spPr>
      </p:pic>
      <p:pic>
        <p:nvPicPr>
          <p:cNvPr id="9" name="Imagen 8">
            <a:extLst>
              <a:ext uri="{FF2B5EF4-FFF2-40B4-BE49-F238E27FC236}">
                <a16:creationId xmlns:a16="http://schemas.microsoft.com/office/drawing/2014/main" id="{897B0A43-508A-451A-A7E4-DFE996821A42}"/>
              </a:ext>
            </a:extLst>
          </p:cNvPr>
          <p:cNvPicPr>
            <a:picLocks noChangeAspect="1"/>
          </p:cNvPicPr>
          <p:nvPr/>
        </p:nvPicPr>
        <p:blipFill>
          <a:blip r:embed="rId3"/>
          <a:stretch>
            <a:fillRect/>
          </a:stretch>
        </p:blipFill>
        <p:spPr>
          <a:xfrm>
            <a:off x="0" y="4052084"/>
            <a:ext cx="5214425" cy="2805915"/>
          </a:xfrm>
          <a:prstGeom prst="rect">
            <a:avLst/>
          </a:prstGeom>
        </p:spPr>
      </p:pic>
      <p:pic>
        <p:nvPicPr>
          <p:cNvPr id="11" name="Imagen 10">
            <a:extLst>
              <a:ext uri="{FF2B5EF4-FFF2-40B4-BE49-F238E27FC236}">
                <a16:creationId xmlns:a16="http://schemas.microsoft.com/office/drawing/2014/main" id="{E9168C21-64CC-4EBE-A342-A39E3AFF15B3}"/>
              </a:ext>
            </a:extLst>
          </p:cNvPr>
          <p:cNvPicPr>
            <a:picLocks noChangeAspect="1"/>
          </p:cNvPicPr>
          <p:nvPr/>
        </p:nvPicPr>
        <p:blipFill>
          <a:blip r:embed="rId4"/>
          <a:stretch>
            <a:fillRect/>
          </a:stretch>
        </p:blipFill>
        <p:spPr>
          <a:xfrm>
            <a:off x="2147035" y="18142"/>
            <a:ext cx="7897930" cy="2613370"/>
          </a:xfrm>
          <a:prstGeom prst="rect">
            <a:avLst/>
          </a:prstGeom>
        </p:spPr>
      </p:pic>
      <p:sp>
        <p:nvSpPr>
          <p:cNvPr id="12" name="Marcador de contenido 2">
            <a:extLst>
              <a:ext uri="{FF2B5EF4-FFF2-40B4-BE49-F238E27FC236}">
                <a16:creationId xmlns:a16="http://schemas.microsoft.com/office/drawing/2014/main" id="{2190420A-C81F-49D0-A17A-C2BF76F702EB}"/>
              </a:ext>
            </a:extLst>
          </p:cNvPr>
          <p:cNvSpPr txBox="1">
            <a:spLocks/>
          </p:cNvSpPr>
          <p:nvPr/>
        </p:nvSpPr>
        <p:spPr>
          <a:xfrm>
            <a:off x="9720775" y="3910818"/>
            <a:ext cx="2236764" cy="29290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2400" b="1" dirty="0">
                <a:highlight>
                  <a:srgbClr val="FFFF00"/>
                </a:highlight>
                <a:latin typeface="Times New Roman" panose="02020603050405020304" pitchFamily="18" charset="0"/>
                <a:cs typeface="Times New Roman" panose="02020603050405020304" pitchFamily="18" charset="0"/>
              </a:rPr>
              <a:t>NOTA: </a:t>
            </a:r>
            <a:r>
              <a:rPr lang="es-MX" sz="2400" dirty="0">
                <a:highlight>
                  <a:srgbClr val="FFFF00"/>
                </a:highlight>
                <a:latin typeface="Times New Roman" panose="02020603050405020304" pitchFamily="18" charset="0"/>
                <a:cs typeface="Times New Roman" panose="02020603050405020304" pitchFamily="18" charset="0"/>
              </a:rPr>
              <a:t>Para un ejemplo revisar en la carpeta del curso, el archivo HTML modulos.html, con sus 4 </a:t>
            </a:r>
            <a:r>
              <a:rPr lang="es-MX" sz="2400" dirty="0" err="1">
                <a:highlight>
                  <a:srgbClr val="FFFF00"/>
                </a:highlight>
                <a:latin typeface="Times New Roman" panose="02020603050405020304" pitchFamily="18" charset="0"/>
                <a:cs typeface="Times New Roman" panose="02020603050405020304" pitchFamily="18" charset="0"/>
              </a:rPr>
              <a:t>scrips</a:t>
            </a:r>
            <a:r>
              <a:rPr lang="es-MX" sz="2400" dirty="0">
                <a:highlight>
                  <a:srgbClr val="FFFF00"/>
                </a:highlight>
                <a:latin typeface="Times New Roman" panose="02020603050405020304" pitchFamily="18" charset="0"/>
                <a:cs typeface="Times New Roman" panose="02020603050405020304" pitchFamily="18" charset="0"/>
              </a:rPr>
              <a:t> guardados en una carpeta </a:t>
            </a:r>
            <a:r>
              <a:rPr lang="es-MX" sz="2400" dirty="0" err="1">
                <a:highlight>
                  <a:srgbClr val="FFFF00"/>
                </a:highlight>
                <a:latin typeface="Times New Roman" panose="02020603050405020304" pitchFamily="18" charset="0"/>
                <a:cs typeface="Times New Roman" panose="02020603050405020304" pitchFamily="18" charset="0"/>
              </a:rPr>
              <a:t>js</a:t>
            </a:r>
            <a:endParaRPr lang="es-MX" sz="2400" dirty="0">
              <a:highlight>
                <a:srgbClr val="FFFF00"/>
              </a:highlight>
              <a:latin typeface="Times New Roman" panose="02020603050405020304" pitchFamily="18" charset="0"/>
              <a:cs typeface="Times New Roman" panose="02020603050405020304" pitchFamily="18" charset="0"/>
            </a:endParaRPr>
          </a:p>
          <a:p>
            <a:pPr algn="just"/>
            <a:endParaRPr lang="es-MX" sz="2400" dirty="0">
              <a:highlight>
                <a:srgbClr val="FFFF00"/>
              </a:highlight>
              <a:latin typeface="Times New Roman" panose="02020603050405020304" pitchFamily="18" charset="0"/>
              <a:cs typeface="Times New Roman" panose="02020603050405020304" pitchFamily="18" charset="0"/>
            </a:endParaRPr>
          </a:p>
          <a:p>
            <a:pPr algn="just"/>
            <a:endParaRPr lang="es-MX" sz="2400" dirty="0">
              <a:highlight>
                <a:srgbClr val="FFFF00"/>
              </a:highlight>
              <a:latin typeface="Times New Roman" panose="02020603050405020304" pitchFamily="18" charset="0"/>
              <a:cs typeface="Times New Roman" panose="02020603050405020304" pitchFamily="18" charset="0"/>
            </a:endParaRPr>
          </a:p>
          <a:p>
            <a:pPr algn="just"/>
            <a:endParaRPr lang="es-MX" sz="2400" dirty="0">
              <a:highlight>
                <a:srgbClr val="FFFF00"/>
              </a:highlight>
              <a:latin typeface="Times New Roman" panose="02020603050405020304" pitchFamily="18" charset="0"/>
              <a:cs typeface="Times New Roman" panose="02020603050405020304" pitchFamily="18" charset="0"/>
            </a:endParaRPr>
          </a:p>
          <a:p>
            <a:pPr algn="just"/>
            <a:endParaRPr lang="es-MX" sz="2400" dirty="0">
              <a:highlight>
                <a:srgbClr val="FFFF00"/>
              </a:highlight>
              <a:latin typeface="Times New Roman" panose="02020603050405020304" pitchFamily="18" charset="0"/>
              <a:cs typeface="Times New Roman" panose="02020603050405020304" pitchFamily="18" charset="0"/>
            </a:endParaRPr>
          </a:p>
          <a:p>
            <a:pPr algn="just"/>
            <a:endParaRPr lang="es-MX" sz="2400" dirty="0">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2578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5670B0-15C1-4A7F-AACF-00CAB63D3D1C}"/>
              </a:ext>
            </a:extLst>
          </p:cNvPr>
          <p:cNvSpPr>
            <a:spLocks noGrp="1"/>
          </p:cNvSpPr>
          <p:nvPr>
            <p:ph type="title"/>
          </p:nvPr>
        </p:nvSpPr>
        <p:spPr>
          <a:xfrm>
            <a:off x="838200" y="681037"/>
            <a:ext cx="10515600" cy="1325563"/>
          </a:xfrm>
        </p:spPr>
        <p:txBody>
          <a:bodyPr>
            <a:noAutofit/>
          </a:bodyPr>
          <a:lstStyle/>
          <a:p>
            <a:pPr algn="ctr"/>
            <a:r>
              <a:rPr lang="es-MX" b="0" i="0" dirty="0">
                <a:effectLst/>
                <a:latin typeface="Times New Roman" panose="02020603050405020304" pitchFamily="18" charset="0"/>
                <a:cs typeface="Times New Roman" panose="02020603050405020304" pitchFamily="18" charset="0"/>
              </a:rPr>
              <a:t>Los </a:t>
            </a:r>
            <a:r>
              <a:rPr lang="es-MX" b="1" i="0" dirty="0">
                <a:effectLst/>
                <a:latin typeface="Times New Roman" panose="02020603050405020304" pitchFamily="18" charset="0"/>
                <a:cs typeface="Times New Roman" panose="02020603050405020304" pitchFamily="18" charset="0"/>
              </a:rPr>
              <a:t>identificadores</a:t>
            </a:r>
            <a:r>
              <a:rPr lang="es-MX" b="0" i="0" dirty="0">
                <a:effectLst/>
                <a:latin typeface="Times New Roman" panose="02020603050405020304" pitchFamily="18" charset="0"/>
                <a:cs typeface="Times New Roman" panose="02020603050405020304" pitchFamily="18" charset="0"/>
              </a:rPr>
              <a:t> deben comenzar con:</a:t>
            </a:r>
            <a:br>
              <a:rPr lang="es-MX" b="0" i="0" dirty="0">
                <a:effectLst/>
                <a:latin typeface="Times New Roman" panose="02020603050405020304" pitchFamily="18" charset="0"/>
                <a:cs typeface="Times New Roman" panose="02020603050405020304" pitchFamily="18" charset="0"/>
              </a:rPr>
            </a:br>
            <a:br>
              <a:rPr lang="es-MX" b="1" i="0" dirty="0">
                <a:solidFill>
                  <a:srgbClr val="333333"/>
                </a:solidFill>
                <a:effectLst/>
                <a:latin typeface="Raleway"/>
              </a:rPr>
            </a:br>
            <a:endParaRPr lang="es-MX" dirty="0"/>
          </a:p>
        </p:txBody>
      </p:sp>
      <p:sp>
        <p:nvSpPr>
          <p:cNvPr id="3" name="Marcador de contenido 2">
            <a:extLst>
              <a:ext uri="{FF2B5EF4-FFF2-40B4-BE49-F238E27FC236}">
                <a16:creationId xmlns:a16="http://schemas.microsoft.com/office/drawing/2014/main" id="{E11A8ABD-28C7-4A48-9B24-54B504894096}"/>
              </a:ext>
            </a:extLst>
          </p:cNvPr>
          <p:cNvSpPr>
            <a:spLocks noGrp="1"/>
          </p:cNvSpPr>
          <p:nvPr>
            <p:ph idx="1"/>
          </p:nvPr>
        </p:nvSpPr>
        <p:spPr/>
        <p:txBody>
          <a:bodyPr/>
          <a:lstStyle/>
          <a:p>
            <a:pPr algn="l"/>
            <a:endParaRPr lang="es-MX"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s-MX" sz="2400" b="0" i="0" dirty="0">
                <a:effectLst/>
                <a:latin typeface="Times New Roman" panose="02020603050405020304" pitchFamily="18" charset="0"/>
                <a:cs typeface="Times New Roman" panose="02020603050405020304" pitchFamily="18" charset="0"/>
              </a:rPr>
              <a:t>Una letra o</a:t>
            </a:r>
          </a:p>
          <a:p>
            <a:pPr algn="l">
              <a:buFont typeface="Arial" panose="020B0604020202020204" pitchFamily="34" charset="0"/>
              <a:buChar char="•"/>
            </a:pPr>
            <a:r>
              <a:rPr lang="es-MX" sz="2400" b="0" i="0" dirty="0">
                <a:effectLst/>
                <a:latin typeface="Times New Roman" panose="02020603050405020304" pitchFamily="18" charset="0"/>
                <a:cs typeface="Times New Roman" panose="02020603050405020304" pitchFamily="18" charset="0"/>
              </a:rPr>
              <a:t>Un signo de dólar </a:t>
            </a:r>
            <a:r>
              <a:rPr lang="es-MX" sz="2400" b="1" i="0" dirty="0">
                <a:effectLst/>
                <a:latin typeface="Times New Roman" panose="02020603050405020304" pitchFamily="18" charset="0"/>
                <a:cs typeface="Times New Roman" panose="02020603050405020304" pitchFamily="18" charset="0"/>
              </a:rPr>
              <a:t>$</a:t>
            </a:r>
            <a:r>
              <a:rPr lang="es-MX" sz="2400" b="0" i="0" dirty="0">
                <a:effectLst/>
                <a:latin typeface="Times New Roman" panose="02020603050405020304" pitchFamily="18" charset="0"/>
                <a:cs typeface="Times New Roman" panose="02020603050405020304" pitchFamily="18" charset="0"/>
              </a:rPr>
              <a:t> o</a:t>
            </a:r>
          </a:p>
          <a:p>
            <a:pPr algn="l">
              <a:buFont typeface="Arial" panose="020B0604020202020204" pitchFamily="34" charset="0"/>
              <a:buChar char="•"/>
            </a:pPr>
            <a:r>
              <a:rPr lang="es-MX" sz="2400" b="0" i="0" dirty="0">
                <a:effectLst/>
                <a:latin typeface="Times New Roman" panose="02020603050405020304" pitchFamily="18" charset="0"/>
                <a:cs typeface="Times New Roman" panose="02020603050405020304" pitchFamily="18" charset="0"/>
              </a:rPr>
              <a:t>Un guion bajo </a:t>
            </a:r>
            <a:r>
              <a:rPr lang="es-MX" sz="2400" b="1" i="0" dirty="0">
                <a:effectLst/>
                <a:latin typeface="Times New Roman" panose="02020603050405020304" pitchFamily="18" charset="0"/>
                <a:cs typeface="Times New Roman" panose="02020603050405020304" pitchFamily="18" charset="0"/>
              </a:rPr>
              <a:t>_</a:t>
            </a:r>
            <a:endParaRPr lang="es-MX" sz="24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s-MX" sz="2400" b="0" i="0" dirty="0">
                <a:effectLst/>
                <a:latin typeface="Times New Roman" panose="02020603050405020304" pitchFamily="18" charset="0"/>
                <a:cs typeface="Times New Roman" panose="02020603050405020304" pitchFamily="18" charset="0"/>
              </a:rPr>
              <a:t>Nunca con números o caracteres especiales.</a:t>
            </a:r>
          </a:p>
          <a:p>
            <a:endParaRPr lang="es-MX" dirty="0"/>
          </a:p>
        </p:txBody>
      </p:sp>
    </p:spTree>
    <p:extLst>
      <p:ext uri="{BB962C8B-B14F-4D97-AF65-F5344CB8AC3E}">
        <p14:creationId xmlns:p14="http://schemas.microsoft.com/office/powerpoint/2010/main" val="1042941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03A6AF-A699-4FDF-BDB3-267645E2D511}"/>
              </a:ext>
            </a:extLst>
          </p:cNvPr>
          <p:cNvSpPr>
            <a:spLocks noGrp="1"/>
          </p:cNvSpPr>
          <p:nvPr>
            <p:ph type="title"/>
          </p:nvPr>
        </p:nvSpPr>
        <p:spPr>
          <a:xfrm>
            <a:off x="384517" y="2477730"/>
            <a:ext cx="11422966" cy="3348224"/>
          </a:xfrm>
        </p:spPr>
        <p:txBody>
          <a:bodyPr>
            <a:noAutofit/>
          </a:bodyPr>
          <a:lstStyle/>
          <a:p>
            <a:pPr algn="just"/>
            <a:r>
              <a:rPr lang="es-MX" sz="3600" cap="none" dirty="0">
                <a:highlight>
                  <a:srgbClr val="FFFF00"/>
                </a:highlight>
                <a:latin typeface="Times New Roman" panose="02020603050405020304" pitchFamily="18" charset="0"/>
                <a:cs typeface="Times New Roman" panose="02020603050405020304" pitchFamily="18" charset="0"/>
              </a:rPr>
              <a:t>Las clases de los videos del </a:t>
            </a:r>
            <a:r>
              <a:rPr lang="es-MX" sz="3600" b="1" cap="none" dirty="0">
                <a:highlight>
                  <a:srgbClr val="FFFF00"/>
                </a:highlight>
                <a:latin typeface="Times New Roman" panose="02020603050405020304" pitchFamily="18" charset="0"/>
                <a:cs typeface="Times New Roman" panose="02020603050405020304" pitchFamily="18" charset="0"/>
              </a:rPr>
              <a:t>34 al 43 </a:t>
            </a:r>
            <a:r>
              <a:rPr lang="es-MX" sz="3600" cap="none" dirty="0">
                <a:highlight>
                  <a:srgbClr val="FFFF00"/>
                </a:highlight>
                <a:latin typeface="Times New Roman" panose="02020603050405020304" pitchFamily="18" charset="0"/>
                <a:cs typeface="Times New Roman" panose="02020603050405020304" pitchFamily="18" charset="0"/>
              </a:rPr>
              <a:t>son ejercicios los cuales se podrán encontrar en la carpeta del curso, dentro en otra carpeta llamada “ejercicios”, dentro abra un HTML ejercicio1.Html y una carpeta llamada “</a:t>
            </a:r>
            <a:r>
              <a:rPr lang="es-MX" sz="3600" cap="none" dirty="0" err="1">
                <a:highlight>
                  <a:srgbClr val="FFFF00"/>
                </a:highlight>
                <a:latin typeface="Times New Roman" panose="02020603050405020304" pitchFamily="18" charset="0"/>
                <a:cs typeface="Times New Roman" panose="02020603050405020304" pitchFamily="18" charset="0"/>
              </a:rPr>
              <a:t>js</a:t>
            </a:r>
            <a:r>
              <a:rPr lang="es-MX" sz="3600" cap="none" dirty="0">
                <a:highlight>
                  <a:srgbClr val="FFFF00"/>
                </a:highlight>
                <a:latin typeface="Times New Roman" panose="02020603050405020304" pitchFamily="18" charset="0"/>
                <a:cs typeface="Times New Roman" panose="02020603050405020304" pitchFamily="18" charset="0"/>
              </a:rPr>
              <a:t>” y dentro se encontraran todos los ejercicios realizados, siendo un total de 27.</a:t>
            </a:r>
          </a:p>
        </p:txBody>
      </p:sp>
      <p:sp>
        <p:nvSpPr>
          <p:cNvPr id="4" name="Título 1">
            <a:extLst>
              <a:ext uri="{FF2B5EF4-FFF2-40B4-BE49-F238E27FC236}">
                <a16:creationId xmlns:a16="http://schemas.microsoft.com/office/drawing/2014/main" id="{8FBDAFD9-B31B-4159-ADA6-D3B55595A5CD}"/>
              </a:ext>
            </a:extLst>
          </p:cNvPr>
          <p:cNvSpPr txBox="1">
            <a:spLocks/>
          </p:cNvSpPr>
          <p:nvPr/>
        </p:nvSpPr>
        <p:spPr>
          <a:xfrm>
            <a:off x="3397045" y="471605"/>
            <a:ext cx="5397910" cy="13568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5400" b="1" dirty="0">
                <a:highlight>
                  <a:srgbClr val="FF0000"/>
                </a:highlight>
                <a:latin typeface="Times New Roman" panose="02020603050405020304" pitchFamily="18" charset="0"/>
                <a:cs typeface="Times New Roman" panose="02020603050405020304" pitchFamily="18" charset="0"/>
              </a:rPr>
              <a:t>IMPORTANTE!</a:t>
            </a:r>
          </a:p>
        </p:txBody>
      </p:sp>
    </p:spTree>
    <p:extLst>
      <p:ext uri="{BB962C8B-B14F-4D97-AF65-F5344CB8AC3E}">
        <p14:creationId xmlns:p14="http://schemas.microsoft.com/office/powerpoint/2010/main" val="26968358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083612-BD1B-4A67-84E9-CD2A7164DA7A}"/>
              </a:ext>
            </a:extLst>
          </p:cNvPr>
          <p:cNvSpPr>
            <a:spLocks noGrp="1"/>
          </p:cNvSpPr>
          <p:nvPr>
            <p:ph type="title"/>
          </p:nvPr>
        </p:nvSpPr>
        <p:spPr>
          <a:xfrm>
            <a:off x="0" y="18255"/>
            <a:ext cx="12192000" cy="980551"/>
          </a:xfrm>
        </p:spPr>
        <p:txBody>
          <a:bodyPr/>
          <a:lstStyle/>
          <a:p>
            <a:pPr algn="ctr"/>
            <a:r>
              <a:rPr lang="es-MX" b="1" dirty="0">
                <a:latin typeface="Times New Roman" panose="02020603050405020304" pitchFamily="18" charset="0"/>
                <a:cs typeface="Times New Roman" panose="02020603050405020304" pitchFamily="18" charset="0"/>
              </a:rPr>
              <a:t>44.Temporizadores (</a:t>
            </a:r>
            <a:r>
              <a:rPr lang="es-MX" b="1" dirty="0" err="1">
                <a:latin typeface="Times New Roman" panose="02020603050405020304" pitchFamily="18" charset="0"/>
                <a:cs typeface="Times New Roman" panose="02020603050405020304" pitchFamily="18" charset="0"/>
              </a:rPr>
              <a:t>setTimeout</a:t>
            </a:r>
            <a:r>
              <a:rPr lang="es-MX" b="1" dirty="0">
                <a:latin typeface="Times New Roman" panose="02020603050405020304" pitchFamily="18" charset="0"/>
                <a:cs typeface="Times New Roman" panose="02020603050405020304" pitchFamily="18" charset="0"/>
              </a:rPr>
              <a:t> &amp; </a:t>
            </a:r>
            <a:r>
              <a:rPr lang="es-MX" b="1" dirty="0" err="1">
                <a:latin typeface="Times New Roman" panose="02020603050405020304" pitchFamily="18" charset="0"/>
                <a:cs typeface="Times New Roman" panose="02020603050405020304" pitchFamily="18" charset="0"/>
              </a:rPr>
              <a:t>setInterval</a:t>
            </a:r>
            <a:r>
              <a:rPr lang="es-MX" b="1" dirty="0">
                <a:latin typeface="Times New Roman" panose="02020603050405020304" pitchFamily="18" charset="0"/>
                <a:cs typeface="Times New Roman" panose="02020603050405020304" pitchFamily="18" charset="0"/>
              </a:rPr>
              <a:t>) </a:t>
            </a:r>
          </a:p>
        </p:txBody>
      </p:sp>
      <p:sp>
        <p:nvSpPr>
          <p:cNvPr id="3" name="Marcador de contenido 2">
            <a:extLst>
              <a:ext uri="{FF2B5EF4-FFF2-40B4-BE49-F238E27FC236}">
                <a16:creationId xmlns:a16="http://schemas.microsoft.com/office/drawing/2014/main" id="{A21F4278-89EF-468B-9824-669D6ADA92C8}"/>
              </a:ext>
            </a:extLst>
          </p:cNvPr>
          <p:cNvSpPr>
            <a:spLocks noGrp="1"/>
          </p:cNvSpPr>
          <p:nvPr>
            <p:ph idx="1"/>
          </p:nvPr>
        </p:nvSpPr>
        <p:spPr>
          <a:xfrm>
            <a:off x="267287" y="998806"/>
            <a:ext cx="11086514" cy="5178157"/>
          </a:xfrm>
        </p:spPr>
        <p:txBody>
          <a:bodyPr>
            <a:normAutofit/>
          </a:bodyPr>
          <a:lstStyle/>
          <a:p>
            <a:r>
              <a:rPr lang="es-MX" sz="2400" dirty="0">
                <a:latin typeface="Times New Roman" panose="02020603050405020304" pitchFamily="18" charset="0"/>
                <a:cs typeface="Times New Roman" panose="02020603050405020304" pitchFamily="18" charset="0"/>
              </a:rPr>
              <a:t>Tenemos dos temporizadores:</a:t>
            </a:r>
          </a:p>
          <a:p>
            <a:r>
              <a:rPr lang="es-MX" sz="2400" b="1" dirty="0" err="1">
                <a:latin typeface="Times New Roman" panose="02020603050405020304" pitchFamily="18" charset="0"/>
                <a:cs typeface="Times New Roman" panose="02020603050405020304" pitchFamily="18" charset="0"/>
              </a:rPr>
              <a:t>setTimeot</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rPr>
              <a:t>Ejecuta una vez el código después de los segundos colocados.</a:t>
            </a:r>
          </a:p>
          <a:p>
            <a:endParaRPr lang="es-MX" sz="2400" dirty="0">
              <a:latin typeface="Times New Roman" panose="02020603050405020304" pitchFamily="18" charset="0"/>
              <a:cs typeface="Times New Roman" panose="02020603050405020304" pitchFamily="18" charset="0"/>
            </a:endParaRPr>
          </a:p>
          <a:p>
            <a:endParaRPr lang="es-MX" sz="2400" dirty="0">
              <a:latin typeface="Times New Roman" panose="02020603050405020304" pitchFamily="18" charset="0"/>
              <a:cs typeface="Times New Roman" panose="02020603050405020304" pitchFamily="18" charset="0"/>
            </a:endParaRPr>
          </a:p>
          <a:p>
            <a:endParaRPr lang="es-MX" sz="2400" dirty="0">
              <a:latin typeface="Times New Roman" panose="02020603050405020304" pitchFamily="18" charset="0"/>
              <a:cs typeface="Times New Roman" panose="02020603050405020304" pitchFamily="18" charset="0"/>
            </a:endParaRPr>
          </a:p>
          <a:p>
            <a:endParaRPr lang="es-MX" sz="2400" dirty="0">
              <a:latin typeface="Times New Roman" panose="02020603050405020304" pitchFamily="18" charset="0"/>
              <a:cs typeface="Times New Roman" panose="02020603050405020304" pitchFamily="18" charset="0"/>
            </a:endParaRPr>
          </a:p>
          <a:p>
            <a:r>
              <a:rPr lang="es-MX" sz="2400" b="1" dirty="0" err="1">
                <a:latin typeface="Times New Roman" panose="02020603050405020304" pitchFamily="18" charset="0"/>
                <a:cs typeface="Times New Roman" panose="02020603050405020304" pitchFamily="18" charset="0"/>
              </a:rPr>
              <a:t>setInterval</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Ejecutar el código en un intervalo de tiempo, esto se ejecuta indefinidamente.</a:t>
            </a:r>
            <a:endParaRPr lang="es-MX" sz="24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E8FFC1F0-72F7-4F41-A327-B8E858AC21C5}"/>
              </a:ext>
            </a:extLst>
          </p:cNvPr>
          <p:cNvPicPr>
            <a:picLocks noChangeAspect="1"/>
          </p:cNvPicPr>
          <p:nvPr/>
        </p:nvPicPr>
        <p:blipFill>
          <a:blip r:embed="rId2"/>
          <a:stretch>
            <a:fillRect/>
          </a:stretch>
        </p:blipFill>
        <p:spPr>
          <a:xfrm>
            <a:off x="3104993" y="2018042"/>
            <a:ext cx="4730177" cy="1410957"/>
          </a:xfrm>
          <a:prstGeom prst="rect">
            <a:avLst/>
          </a:prstGeom>
        </p:spPr>
      </p:pic>
      <p:pic>
        <p:nvPicPr>
          <p:cNvPr id="7" name="Imagen 6">
            <a:extLst>
              <a:ext uri="{FF2B5EF4-FFF2-40B4-BE49-F238E27FC236}">
                <a16:creationId xmlns:a16="http://schemas.microsoft.com/office/drawing/2014/main" id="{D1B3EB9F-C9DE-4B65-9EDD-ABEDCAE124C7}"/>
              </a:ext>
            </a:extLst>
          </p:cNvPr>
          <p:cNvPicPr>
            <a:picLocks noChangeAspect="1"/>
          </p:cNvPicPr>
          <p:nvPr/>
        </p:nvPicPr>
        <p:blipFill>
          <a:blip r:embed="rId3"/>
          <a:stretch>
            <a:fillRect/>
          </a:stretch>
        </p:blipFill>
        <p:spPr>
          <a:xfrm>
            <a:off x="3106855" y="4295229"/>
            <a:ext cx="4728315" cy="1050737"/>
          </a:xfrm>
          <a:prstGeom prst="rect">
            <a:avLst/>
          </a:prstGeom>
        </p:spPr>
      </p:pic>
      <p:sp>
        <p:nvSpPr>
          <p:cNvPr id="8" name="CuadroTexto 7">
            <a:extLst>
              <a:ext uri="{FF2B5EF4-FFF2-40B4-BE49-F238E27FC236}">
                <a16:creationId xmlns:a16="http://schemas.microsoft.com/office/drawing/2014/main" id="{4518BF7B-27AE-4AED-AD85-BE328A85DCBA}"/>
              </a:ext>
            </a:extLst>
          </p:cNvPr>
          <p:cNvSpPr txBox="1"/>
          <p:nvPr/>
        </p:nvSpPr>
        <p:spPr>
          <a:xfrm>
            <a:off x="975360" y="5634112"/>
            <a:ext cx="10241279" cy="830997"/>
          </a:xfrm>
          <a:prstGeom prst="rect">
            <a:avLst/>
          </a:prstGeom>
          <a:noFill/>
        </p:spPr>
        <p:txBody>
          <a:bodyPr wrap="square" rtlCol="0">
            <a:spAutoFit/>
          </a:bodyPr>
          <a:lstStyle/>
          <a:p>
            <a:r>
              <a:rPr lang="es-MX" sz="2400" dirty="0">
                <a:latin typeface="Times New Roman" panose="02020603050405020304" pitchFamily="18" charset="0"/>
                <a:cs typeface="Times New Roman" panose="02020603050405020304" pitchFamily="18" charset="0"/>
              </a:rPr>
              <a:t>Se inicializan con una variable para poder utilizar los métodos </a:t>
            </a:r>
            <a:r>
              <a:rPr lang="es-MX" sz="2400" b="1" dirty="0" err="1">
                <a:latin typeface="Times New Roman" panose="02020603050405020304" pitchFamily="18" charset="0"/>
                <a:cs typeface="Times New Roman" panose="02020603050405020304" pitchFamily="18" charset="0"/>
              </a:rPr>
              <a:t>clearTimeout</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y </a:t>
            </a:r>
            <a:r>
              <a:rPr lang="es-MX" sz="2400" b="1" dirty="0" err="1">
                <a:latin typeface="Times New Roman" panose="02020603050405020304" pitchFamily="18" charset="0"/>
                <a:cs typeface="Times New Roman" panose="02020603050405020304" pitchFamily="18" charset="0"/>
              </a:rPr>
              <a:t>clearInterval</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los cuales detienen, borran, no dejan que se ejecuten los métodos.</a:t>
            </a:r>
          </a:p>
        </p:txBody>
      </p:sp>
    </p:spTree>
    <p:extLst>
      <p:ext uri="{BB962C8B-B14F-4D97-AF65-F5344CB8AC3E}">
        <p14:creationId xmlns:p14="http://schemas.microsoft.com/office/powerpoint/2010/main" val="7028556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66E14F2-A47A-4A43-B696-20A18B5BFA8D}"/>
              </a:ext>
            </a:extLst>
          </p:cNvPr>
          <p:cNvSpPr txBox="1"/>
          <p:nvPr/>
        </p:nvSpPr>
        <p:spPr>
          <a:xfrm>
            <a:off x="590840" y="1157964"/>
            <a:ext cx="10747717" cy="923330"/>
          </a:xfrm>
          <a:prstGeom prst="rect">
            <a:avLst/>
          </a:prstGeom>
          <a:noFill/>
        </p:spPr>
        <p:txBody>
          <a:bodyPr wrap="square">
            <a:spAutoFit/>
          </a:bodyPr>
          <a:lstStyle/>
          <a:p>
            <a:pPr algn="ctr"/>
            <a:r>
              <a:rPr lang="es-MX" sz="5400" b="1" i="0" dirty="0">
                <a:solidFill>
                  <a:schemeClr val="accent1"/>
                </a:solidFill>
                <a:effectLst/>
                <a:latin typeface="Times New Roman" panose="02020603050405020304" pitchFamily="18" charset="0"/>
                <a:cs typeface="Times New Roman" panose="02020603050405020304" pitchFamily="18" charset="0"/>
              </a:rPr>
              <a:t>JavaScript Asíncrono</a:t>
            </a:r>
          </a:p>
        </p:txBody>
      </p:sp>
      <p:sp>
        <p:nvSpPr>
          <p:cNvPr id="7" name="AutoShape 4" descr="Categoría: javascript">
            <a:extLst>
              <a:ext uri="{FF2B5EF4-FFF2-40B4-BE49-F238E27FC236}">
                <a16:creationId xmlns:a16="http://schemas.microsoft.com/office/drawing/2014/main" id="{BEE41DC0-AE23-4D10-BB12-12EC97F8442E}"/>
              </a:ext>
            </a:extLst>
          </p:cNvPr>
          <p:cNvSpPr>
            <a:spLocks noChangeAspect="1" noChangeArrowheads="1"/>
          </p:cNvSpPr>
          <p:nvPr/>
        </p:nvSpPr>
        <p:spPr bwMode="auto">
          <a:xfrm>
            <a:off x="2940148" y="3276600"/>
            <a:ext cx="3308252" cy="33082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3" name="Imagen 2">
            <a:extLst>
              <a:ext uri="{FF2B5EF4-FFF2-40B4-BE49-F238E27FC236}">
                <a16:creationId xmlns:a16="http://schemas.microsoft.com/office/drawing/2014/main" id="{A6AD84D8-5DD9-4922-B45A-98AF7D311393}"/>
              </a:ext>
            </a:extLst>
          </p:cNvPr>
          <p:cNvPicPr>
            <a:picLocks noChangeAspect="1"/>
          </p:cNvPicPr>
          <p:nvPr/>
        </p:nvPicPr>
        <p:blipFill>
          <a:blip r:embed="rId2"/>
          <a:stretch>
            <a:fillRect/>
          </a:stretch>
        </p:blipFill>
        <p:spPr>
          <a:xfrm>
            <a:off x="4714725" y="2699824"/>
            <a:ext cx="2499946" cy="1699525"/>
          </a:xfrm>
          <a:prstGeom prst="rect">
            <a:avLst/>
          </a:prstGeom>
        </p:spPr>
      </p:pic>
      <p:sp>
        <p:nvSpPr>
          <p:cNvPr id="4" name="CuadroTexto 3">
            <a:extLst>
              <a:ext uri="{FF2B5EF4-FFF2-40B4-BE49-F238E27FC236}">
                <a16:creationId xmlns:a16="http://schemas.microsoft.com/office/drawing/2014/main" id="{EE93B198-86E6-4C72-A3E3-0BEBA98A9F3A}"/>
              </a:ext>
            </a:extLst>
          </p:cNvPr>
          <p:cNvSpPr txBox="1"/>
          <p:nvPr/>
        </p:nvSpPr>
        <p:spPr>
          <a:xfrm>
            <a:off x="390379" y="5132990"/>
            <a:ext cx="11411242" cy="461665"/>
          </a:xfrm>
          <a:prstGeom prst="rect">
            <a:avLst/>
          </a:prstGeom>
          <a:noFill/>
        </p:spPr>
        <p:txBody>
          <a:bodyPr wrap="square" rtlCol="0">
            <a:spAutoFit/>
          </a:bodyPr>
          <a:lstStyle/>
          <a:p>
            <a:pPr algn="ctr"/>
            <a:r>
              <a:rPr lang="es-MX" sz="2400" dirty="0">
                <a:latin typeface="Times New Roman" panose="02020603050405020304" pitchFamily="18" charset="0"/>
                <a:cs typeface="Times New Roman" panose="02020603050405020304" pitchFamily="18" charset="0"/>
              </a:rPr>
              <a:t>Este apartado abarca desde el video 45. </a:t>
            </a:r>
            <a:r>
              <a:rPr lang="es-MX" sz="2400" dirty="0" err="1">
                <a:latin typeface="Times New Roman" panose="02020603050405020304" pitchFamily="18" charset="0"/>
                <a:cs typeface="Times New Roman" panose="02020603050405020304" pitchFamily="18" charset="0"/>
              </a:rPr>
              <a:t>Asincronia</a:t>
            </a:r>
            <a:r>
              <a:rPr lang="es-MX" sz="2400" dirty="0">
                <a:latin typeface="Times New Roman" panose="02020603050405020304" pitchFamily="18" charset="0"/>
                <a:cs typeface="Times New Roman" panose="02020603050405020304" pitchFamily="18" charset="0"/>
              </a:rPr>
              <a:t> y </a:t>
            </a:r>
            <a:r>
              <a:rPr lang="es-MX" sz="2400" dirty="0" err="1">
                <a:latin typeface="Times New Roman" panose="02020603050405020304" pitchFamily="18" charset="0"/>
                <a:cs typeface="Times New Roman" panose="02020603050405020304" pitchFamily="18" charset="0"/>
              </a:rPr>
              <a:t>Event</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Loop</a:t>
            </a:r>
            <a:r>
              <a:rPr lang="es-MX" sz="2400" dirty="0">
                <a:latin typeface="Times New Roman" panose="02020603050405020304" pitchFamily="18" charset="0"/>
                <a:cs typeface="Times New Roman" panose="02020603050405020304" pitchFamily="18" charset="0"/>
              </a:rPr>
              <a:t> al 48. </a:t>
            </a:r>
            <a:r>
              <a:rPr lang="es-MX" sz="2400" i="0" dirty="0" err="1">
                <a:effectLst/>
                <a:latin typeface="Times New Roman" panose="02020603050405020304" pitchFamily="18" charset="0"/>
                <a:cs typeface="Times New Roman" panose="02020603050405020304" pitchFamily="18" charset="0"/>
              </a:rPr>
              <a:t>Async</a:t>
            </a:r>
            <a:r>
              <a:rPr lang="es-MX" sz="2400" i="0" dirty="0">
                <a:effectLst/>
                <a:latin typeface="Times New Roman" panose="02020603050405020304" pitchFamily="18" charset="0"/>
                <a:cs typeface="Times New Roman" panose="02020603050405020304" pitchFamily="18" charset="0"/>
              </a:rPr>
              <a:t> / </a:t>
            </a:r>
            <a:r>
              <a:rPr lang="es-MX" sz="2400" i="0" dirty="0" err="1">
                <a:effectLst/>
                <a:latin typeface="Times New Roman" panose="02020603050405020304" pitchFamily="18" charset="0"/>
                <a:cs typeface="Times New Roman" panose="02020603050405020304" pitchFamily="18" charset="0"/>
              </a:rPr>
              <a:t>Await</a:t>
            </a:r>
            <a:endParaRPr lang="es-MX"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05910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7ACD0F-0C36-409C-A13A-7B24CD889AC8}"/>
              </a:ext>
            </a:extLst>
          </p:cNvPr>
          <p:cNvSpPr>
            <a:spLocks noGrp="1"/>
          </p:cNvSpPr>
          <p:nvPr>
            <p:ph type="title"/>
          </p:nvPr>
        </p:nvSpPr>
        <p:spPr>
          <a:xfrm>
            <a:off x="4646526" y="501956"/>
            <a:ext cx="2898947" cy="869645"/>
          </a:xfrm>
        </p:spPr>
        <p:txBody>
          <a:bodyPr>
            <a:noAutofit/>
          </a:bodyPr>
          <a:lstStyle/>
          <a:p>
            <a:pPr algn="ctr"/>
            <a:r>
              <a:rPr lang="es-MX" b="1" i="0" dirty="0">
                <a:effectLst/>
                <a:latin typeface="Times New Roman" panose="02020603050405020304" pitchFamily="18" charset="0"/>
                <a:cs typeface="Times New Roman" panose="02020603050405020304" pitchFamily="18" charset="0"/>
              </a:rPr>
              <a:t>Asincronía</a:t>
            </a:r>
            <a:br>
              <a:rPr lang="es-MX" b="1" i="0" dirty="0">
                <a:effectLst/>
                <a:latin typeface="Times New Roman" panose="02020603050405020304" pitchFamily="18" charset="0"/>
                <a:cs typeface="Times New Roman" panose="02020603050405020304" pitchFamily="18" charset="0"/>
              </a:rPr>
            </a:br>
            <a:endParaRPr lang="es-MX"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FB00C523-D7E7-49D9-9A49-A73EB46FB563}"/>
              </a:ext>
            </a:extLst>
          </p:cNvPr>
          <p:cNvSpPr>
            <a:spLocks noGrp="1"/>
          </p:cNvSpPr>
          <p:nvPr>
            <p:ph idx="1"/>
          </p:nvPr>
        </p:nvSpPr>
        <p:spPr>
          <a:xfrm>
            <a:off x="365760" y="1322363"/>
            <a:ext cx="11180129" cy="5303519"/>
          </a:xfrm>
        </p:spPr>
        <p:txBody>
          <a:bodyPr>
            <a:normAutofit/>
          </a:bodyPr>
          <a:lstStyle/>
          <a:p>
            <a:pPr algn="l"/>
            <a:r>
              <a:rPr lang="es-MX" sz="2400" b="0" i="0" dirty="0">
                <a:solidFill>
                  <a:schemeClr val="tx1"/>
                </a:solidFill>
                <a:effectLst/>
                <a:latin typeface="Times New Roman" panose="02020603050405020304" pitchFamily="18" charset="0"/>
                <a:cs typeface="Times New Roman" panose="02020603050405020304" pitchFamily="18" charset="0"/>
              </a:rPr>
              <a:t>La asincronía es uno de los pilares fundamentales de </a:t>
            </a:r>
            <a:r>
              <a:rPr lang="es-MX" sz="2400" b="0" i="1" dirty="0" err="1">
                <a:solidFill>
                  <a:schemeClr val="tx1"/>
                </a:solidFill>
                <a:effectLst/>
                <a:latin typeface="Times New Roman" panose="02020603050405020304" pitchFamily="18" charset="0"/>
                <a:cs typeface="Times New Roman" panose="02020603050405020304" pitchFamily="18" charset="0"/>
              </a:rPr>
              <a:t>Javascript</a:t>
            </a:r>
            <a:r>
              <a:rPr lang="es-MX" sz="2400" b="0" i="0" dirty="0">
                <a:solidFill>
                  <a:schemeClr val="tx1"/>
                </a:solidFill>
                <a:effectLst/>
                <a:latin typeface="Times New Roman" panose="02020603050405020304" pitchFamily="18" charset="0"/>
                <a:cs typeface="Times New Roman" panose="02020603050405020304" pitchFamily="18" charset="0"/>
              </a:rPr>
              <a:t>, ya que es un lenguaje de programación de un sólo subproceso o hilo (</a:t>
            </a:r>
            <a:r>
              <a:rPr lang="es-MX" sz="2400" b="0" i="1" dirty="0">
                <a:solidFill>
                  <a:schemeClr val="tx1"/>
                </a:solidFill>
                <a:effectLst/>
                <a:latin typeface="Times New Roman" panose="02020603050405020304" pitchFamily="18" charset="0"/>
                <a:cs typeface="Times New Roman" panose="02020603050405020304" pitchFamily="18" charset="0"/>
              </a:rPr>
              <a:t>single </a:t>
            </a:r>
            <a:r>
              <a:rPr lang="es-MX" sz="2400" b="0" i="1" dirty="0" err="1">
                <a:solidFill>
                  <a:schemeClr val="tx1"/>
                </a:solidFill>
                <a:effectLst/>
                <a:latin typeface="Times New Roman" panose="02020603050405020304" pitchFamily="18" charset="0"/>
                <a:cs typeface="Times New Roman" panose="02020603050405020304" pitchFamily="18" charset="0"/>
              </a:rPr>
              <a:t>thread</a:t>
            </a:r>
            <a:r>
              <a:rPr lang="es-MX" sz="2400" b="0" i="0" dirty="0">
                <a:solidFill>
                  <a:schemeClr val="tx1"/>
                </a:solidFill>
                <a:effectLst/>
                <a:latin typeface="Times New Roman" panose="02020603050405020304" pitchFamily="18" charset="0"/>
                <a:cs typeface="Times New Roman" panose="02020603050405020304" pitchFamily="18" charset="0"/>
              </a:rPr>
              <a:t>), lo que significa que sólo puede ejecutar una cosa a la vez.</a:t>
            </a:r>
          </a:p>
          <a:p>
            <a:pPr algn="l"/>
            <a:r>
              <a:rPr lang="es-MX" sz="2400" b="0" i="0" dirty="0">
                <a:solidFill>
                  <a:schemeClr val="tx1"/>
                </a:solidFill>
                <a:effectLst/>
                <a:latin typeface="Times New Roman" panose="02020603050405020304" pitchFamily="18" charset="0"/>
                <a:cs typeface="Times New Roman" panose="02020603050405020304" pitchFamily="18" charset="0"/>
              </a:rPr>
              <a:t>Si bien los idiomas de un sólo hilo simplifican la escritura de código porque no tiene que preocuparse por los problemas de concurrencia, esto también significa que no puede realizar operaciones largas como el acceso a la red sin bloquear el hilo principal.</a:t>
            </a:r>
          </a:p>
          <a:p>
            <a:pPr algn="l"/>
            <a:r>
              <a:rPr lang="es-MX" sz="2400" b="0" i="0" dirty="0">
                <a:solidFill>
                  <a:schemeClr val="tx1"/>
                </a:solidFill>
                <a:effectLst/>
                <a:latin typeface="Times New Roman" panose="02020603050405020304" pitchFamily="18" charset="0"/>
                <a:cs typeface="Times New Roman" panose="02020603050405020304" pitchFamily="18" charset="0"/>
              </a:rPr>
              <a:t>Imagina que solicitas datos de una </a:t>
            </a:r>
            <a:r>
              <a:rPr lang="es-MX" sz="2400" b="0" i="1" dirty="0">
                <a:solidFill>
                  <a:schemeClr val="tx1"/>
                </a:solidFill>
                <a:effectLst/>
                <a:latin typeface="Times New Roman" panose="02020603050405020304" pitchFamily="18" charset="0"/>
                <a:cs typeface="Times New Roman" panose="02020603050405020304" pitchFamily="18" charset="0"/>
              </a:rPr>
              <a:t>API</a:t>
            </a:r>
            <a:r>
              <a:rPr lang="es-MX" sz="2400" b="0" i="0" dirty="0">
                <a:solidFill>
                  <a:schemeClr val="tx1"/>
                </a:solidFill>
                <a:effectLst/>
                <a:latin typeface="Times New Roman" panose="02020603050405020304" pitchFamily="18" charset="0"/>
                <a:cs typeface="Times New Roman" panose="02020603050405020304" pitchFamily="18" charset="0"/>
              </a:rPr>
              <a:t>. Dependiendo de la situación, el servidor puede tardar un tiempo en procesar la solicitud mientras bloquea el hilo principal y hace que la página web no responda.</a:t>
            </a:r>
          </a:p>
          <a:p>
            <a:endParaRPr lang="es-MX"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93430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056E921-1693-491A-99E6-495B95523DA6}"/>
              </a:ext>
            </a:extLst>
          </p:cNvPr>
          <p:cNvSpPr>
            <a:spLocks noGrp="1"/>
          </p:cNvSpPr>
          <p:nvPr>
            <p:ph idx="1"/>
          </p:nvPr>
        </p:nvSpPr>
        <p:spPr>
          <a:xfrm>
            <a:off x="731520" y="576776"/>
            <a:ext cx="10705514" cy="4234375"/>
          </a:xfrm>
        </p:spPr>
        <p:txBody>
          <a:bodyPr>
            <a:normAutofit/>
          </a:bodyPr>
          <a:lstStyle/>
          <a:p>
            <a:pPr algn="l"/>
            <a:r>
              <a:rPr lang="es-MX" sz="2400" b="0" i="0" dirty="0">
                <a:solidFill>
                  <a:schemeClr val="tx1"/>
                </a:solidFill>
                <a:effectLst/>
                <a:latin typeface="Times New Roman" panose="02020603050405020304" pitchFamily="18" charset="0"/>
                <a:cs typeface="Times New Roman" panose="02020603050405020304" pitchFamily="18" charset="0"/>
              </a:rPr>
              <a:t>Ahí es donde entra en juego la asincronía que permite realizar largas solicitudes de red sin bloquear el hilo principal.</a:t>
            </a:r>
          </a:p>
          <a:p>
            <a:pPr algn="l"/>
            <a:r>
              <a:rPr lang="es-MX" sz="2400" b="0" i="1" dirty="0">
                <a:solidFill>
                  <a:schemeClr val="tx1"/>
                </a:solidFill>
                <a:effectLst/>
                <a:latin typeface="Times New Roman" panose="02020603050405020304" pitchFamily="18" charset="0"/>
                <a:cs typeface="Times New Roman" panose="02020603050405020304" pitchFamily="18" charset="0"/>
              </a:rPr>
              <a:t>JavaScript</a:t>
            </a:r>
            <a:r>
              <a:rPr lang="es-MX" sz="2400" b="0" i="0" dirty="0">
                <a:solidFill>
                  <a:schemeClr val="tx1"/>
                </a:solidFill>
                <a:effectLst/>
                <a:latin typeface="Times New Roman" panose="02020603050405020304" pitchFamily="18" charset="0"/>
                <a:cs typeface="Times New Roman" panose="02020603050405020304" pitchFamily="18" charset="0"/>
              </a:rPr>
              <a:t> fue diseñado para ser ejecutado en navegadores, trabajar con peticiones sobre la red y procesar las interacciones de usuario, al tiempo que mantiene una interfaz fluida.</a:t>
            </a:r>
          </a:p>
          <a:p>
            <a:pPr algn="l"/>
            <a:r>
              <a:rPr lang="es-MX" sz="2400" b="0" i="1" dirty="0" err="1">
                <a:solidFill>
                  <a:schemeClr val="tx1"/>
                </a:solidFill>
                <a:effectLst/>
                <a:latin typeface="Times New Roman" panose="02020603050405020304" pitchFamily="18" charset="0"/>
                <a:cs typeface="Times New Roman" panose="02020603050405020304" pitchFamily="18" charset="0"/>
              </a:rPr>
              <a:t>Javascript</a:t>
            </a:r>
            <a:r>
              <a:rPr lang="es-MX" sz="2400" b="0" i="0" dirty="0">
                <a:solidFill>
                  <a:schemeClr val="tx1"/>
                </a:solidFill>
                <a:effectLst/>
                <a:latin typeface="Times New Roman" panose="02020603050405020304" pitchFamily="18" charset="0"/>
                <a:cs typeface="Times New Roman" panose="02020603050405020304" pitchFamily="18" charset="0"/>
              </a:rPr>
              <a:t> usa un modelo asíncrono y no bloqueante, con un </a:t>
            </a:r>
            <a:r>
              <a:rPr lang="es-MX" sz="2400" b="0" i="1" dirty="0" err="1">
                <a:solidFill>
                  <a:schemeClr val="tx1"/>
                </a:solidFill>
                <a:effectLst/>
                <a:latin typeface="Times New Roman" panose="02020603050405020304" pitchFamily="18" charset="0"/>
                <a:cs typeface="Times New Roman" panose="02020603050405020304" pitchFamily="18" charset="0"/>
              </a:rPr>
              <a:t>loop</a:t>
            </a:r>
            <a:r>
              <a:rPr lang="es-MX" sz="2400" b="0" i="0" dirty="0">
                <a:solidFill>
                  <a:schemeClr val="tx1"/>
                </a:solidFill>
                <a:effectLst/>
                <a:latin typeface="Times New Roman" panose="02020603050405020304" pitchFamily="18" charset="0"/>
                <a:cs typeface="Times New Roman" panose="02020603050405020304" pitchFamily="18" charset="0"/>
              </a:rPr>
              <a:t> de eventos implementado en un sólo hilo, (</a:t>
            </a:r>
            <a:r>
              <a:rPr lang="es-MX" sz="2400" b="0" i="1" dirty="0">
                <a:solidFill>
                  <a:schemeClr val="tx1"/>
                </a:solidFill>
                <a:effectLst/>
                <a:latin typeface="Times New Roman" panose="02020603050405020304" pitchFamily="18" charset="0"/>
                <a:cs typeface="Times New Roman" panose="02020603050405020304" pitchFamily="18" charset="0"/>
              </a:rPr>
              <a:t>single </a:t>
            </a:r>
            <a:r>
              <a:rPr lang="es-MX" sz="2400" b="0" i="1" dirty="0" err="1">
                <a:solidFill>
                  <a:schemeClr val="tx1"/>
                </a:solidFill>
                <a:effectLst/>
                <a:latin typeface="Times New Roman" panose="02020603050405020304" pitchFamily="18" charset="0"/>
                <a:cs typeface="Times New Roman" panose="02020603050405020304" pitchFamily="18" charset="0"/>
              </a:rPr>
              <a:t>thread</a:t>
            </a:r>
            <a:r>
              <a:rPr lang="es-MX" sz="2400" b="0" i="0" dirty="0">
                <a:solidFill>
                  <a:schemeClr val="tx1"/>
                </a:solidFill>
                <a:effectLst/>
                <a:latin typeface="Times New Roman" panose="02020603050405020304" pitchFamily="18" charset="0"/>
                <a:cs typeface="Times New Roman" panose="02020603050405020304" pitchFamily="18" charset="0"/>
              </a:rPr>
              <a:t>) para operaciones de entrada y salida (</a:t>
            </a:r>
            <a:r>
              <a:rPr lang="es-MX" sz="2400" b="0" i="1" dirty="0">
                <a:solidFill>
                  <a:schemeClr val="tx1"/>
                </a:solidFill>
                <a:effectLst/>
                <a:latin typeface="Times New Roman" panose="02020603050405020304" pitchFamily="18" charset="0"/>
                <a:cs typeface="Times New Roman" panose="02020603050405020304" pitchFamily="18" charset="0"/>
              </a:rPr>
              <a:t>input/output</a:t>
            </a:r>
            <a:r>
              <a:rPr lang="es-MX" sz="2400" b="0" i="0" dirty="0">
                <a:solidFill>
                  <a:schemeClr val="tx1"/>
                </a:solidFill>
                <a:effectLst/>
                <a:latin typeface="Times New Roman" panose="02020603050405020304" pitchFamily="18" charset="0"/>
                <a:cs typeface="Times New Roman" panose="02020603050405020304" pitchFamily="18" charset="0"/>
              </a:rPr>
              <a:t>).</a:t>
            </a:r>
          </a:p>
          <a:p>
            <a:pPr algn="l"/>
            <a:r>
              <a:rPr lang="es-MX" sz="2400" b="0" i="0" dirty="0">
                <a:solidFill>
                  <a:schemeClr val="tx1"/>
                </a:solidFill>
                <a:effectLst/>
                <a:latin typeface="Times New Roman" panose="02020603050405020304" pitchFamily="18" charset="0"/>
                <a:cs typeface="Times New Roman" panose="02020603050405020304" pitchFamily="18" charset="0"/>
              </a:rPr>
              <a:t>Gracias a esta solución, </a:t>
            </a:r>
            <a:r>
              <a:rPr lang="es-MX" sz="2400" b="0" i="1" dirty="0" err="1">
                <a:solidFill>
                  <a:schemeClr val="tx1"/>
                </a:solidFill>
                <a:effectLst/>
                <a:latin typeface="Times New Roman" panose="02020603050405020304" pitchFamily="18" charset="0"/>
                <a:cs typeface="Times New Roman" panose="02020603050405020304" pitchFamily="18" charset="0"/>
              </a:rPr>
              <a:t>Javascript</a:t>
            </a:r>
            <a:r>
              <a:rPr lang="es-MX" sz="2400" b="0" i="0" dirty="0">
                <a:solidFill>
                  <a:schemeClr val="tx1"/>
                </a:solidFill>
                <a:effectLst/>
                <a:latin typeface="Times New Roman" panose="02020603050405020304" pitchFamily="18" charset="0"/>
                <a:cs typeface="Times New Roman" panose="02020603050405020304" pitchFamily="18" charset="0"/>
              </a:rPr>
              <a:t> es </a:t>
            </a:r>
            <a:r>
              <a:rPr lang="es-MX" sz="2400" b="0" i="0" dirty="0" err="1">
                <a:solidFill>
                  <a:schemeClr val="tx1"/>
                </a:solidFill>
                <a:effectLst/>
                <a:latin typeface="Times New Roman" panose="02020603050405020304" pitchFamily="18" charset="0"/>
                <a:cs typeface="Times New Roman" panose="02020603050405020304" pitchFamily="18" charset="0"/>
              </a:rPr>
              <a:t>áltamente</a:t>
            </a:r>
            <a:r>
              <a:rPr lang="es-MX" sz="2400" b="0" i="0" dirty="0">
                <a:solidFill>
                  <a:schemeClr val="tx1"/>
                </a:solidFill>
                <a:effectLst/>
                <a:latin typeface="Times New Roman" panose="02020603050405020304" pitchFamily="18" charset="0"/>
                <a:cs typeface="Times New Roman" panose="02020603050405020304" pitchFamily="18" charset="0"/>
              </a:rPr>
              <a:t> concurrente a pesar de emplear un sólo hilo.</a:t>
            </a:r>
          </a:p>
          <a:p>
            <a:endParaRPr lang="es-MX" sz="2400" dirty="0">
              <a:solidFill>
                <a:schemeClr val="tx1"/>
              </a:solidFill>
            </a:endParaRPr>
          </a:p>
        </p:txBody>
      </p:sp>
    </p:spTree>
    <p:extLst>
      <p:ext uri="{BB962C8B-B14F-4D97-AF65-F5344CB8AC3E}">
        <p14:creationId xmlns:p14="http://schemas.microsoft.com/office/powerpoint/2010/main" val="7526092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9535A9-27A9-4235-9D12-752DF713230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7EB48CE-E434-47CD-AEB8-EA470926CAB4}"/>
              </a:ext>
            </a:extLst>
          </p:cNvPr>
          <p:cNvSpPr>
            <a:spLocks noGrp="1"/>
          </p:cNvSpPr>
          <p:nvPr>
            <p:ph idx="1"/>
          </p:nvPr>
        </p:nvSpPr>
        <p:spPr/>
        <p:txBody>
          <a:bodyPr/>
          <a:lstStyle/>
          <a:p>
            <a:endParaRPr lang="es-MX"/>
          </a:p>
        </p:txBody>
      </p:sp>
      <p:pic>
        <p:nvPicPr>
          <p:cNvPr id="1026" name="Picture 2" descr="Event Loop JavaScript">
            <a:extLst>
              <a:ext uri="{FF2B5EF4-FFF2-40B4-BE49-F238E27FC236}">
                <a16:creationId xmlns:a16="http://schemas.microsoft.com/office/drawing/2014/main" id="{AAF03AE4-EE45-425A-A4C0-E88E52242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1" y="43961"/>
            <a:ext cx="12212321" cy="6770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5659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32F85-DD55-42C1-A058-B1F2F3893E8F}"/>
              </a:ext>
            </a:extLst>
          </p:cNvPr>
          <p:cNvSpPr>
            <a:spLocks noGrp="1"/>
          </p:cNvSpPr>
          <p:nvPr>
            <p:ph type="title"/>
          </p:nvPr>
        </p:nvSpPr>
        <p:spPr>
          <a:xfrm>
            <a:off x="295833" y="641864"/>
            <a:ext cx="4915486" cy="1017063"/>
          </a:xfrm>
        </p:spPr>
        <p:txBody>
          <a:bodyPr>
            <a:noAutofit/>
          </a:bodyPr>
          <a:lstStyle/>
          <a:p>
            <a:pPr algn="ctr"/>
            <a:r>
              <a:rPr lang="es-MX" b="1" i="1" dirty="0">
                <a:effectLst/>
                <a:latin typeface="Times New Roman" panose="02020603050405020304" pitchFamily="18" charset="0"/>
                <a:cs typeface="Times New Roman" panose="02020603050405020304" pitchFamily="18" charset="0"/>
              </a:rPr>
              <a:t>JavaScript</a:t>
            </a:r>
            <a:r>
              <a:rPr lang="es-MX" b="1" i="0" dirty="0">
                <a:effectLst/>
                <a:latin typeface="Times New Roman" panose="02020603050405020304" pitchFamily="18" charset="0"/>
                <a:cs typeface="Times New Roman" panose="02020603050405020304" pitchFamily="18" charset="0"/>
              </a:rPr>
              <a:t> Síncrono</a:t>
            </a:r>
            <a:br>
              <a:rPr lang="es-MX" b="1" i="0" dirty="0">
                <a:effectLst/>
                <a:latin typeface="Times New Roman" panose="02020603050405020304" pitchFamily="18" charset="0"/>
                <a:cs typeface="Times New Roman" panose="02020603050405020304" pitchFamily="18" charset="0"/>
              </a:rPr>
            </a:br>
            <a:endParaRPr lang="es-MX"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CA9EE449-95EB-4012-A3A2-0D4E21FB790E}"/>
              </a:ext>
            </a:extLst>
          </p:cNvPr>
          <p:cNvSpPr>
            <a:spLocks noGrp="1"/>
          </p:cNvSpPr>
          <p:nvPr>
            <p:ph idx="1"/>
          </p:nvPr>
        </p:nvSpPr>
        <p:spPr>
          <a:xfrm>
            <a:off x="591191" y="1837939"/>
            <a:ext cx="3996513" cy="3063204"/>
          </a:xfrm>
        </p:spPr>
        <p:txBody>
          <a:bodyPr>
            <a:normAutofit/>
          </a:bodyPr>
          <a:lstStyle/>
          <a:p>
            <a:r>
              <a:rPr lang="es-MX" sz="2400" b="0" i="0" dirty="0">
                <a:solidFill>
                  <a:schemeClr val="tx1"/>
                </a:solidFill>
                <a:effectLst/>
                <a:latin typeface="Times New Roman" panose="02020603050405020304" pitchFamily="18" charset="0"/>
                <a:cs typeface="Times New Roman" panose="02020603050405020304" pitchFamily="18" charset="0"/>
              </a:rPr>
              <a:t>Cada operación se hace de una vez, bloqueando el flujo de ejecución, el hilo es bloqueado mientras espera la respuesta, cuando esta se procesa pasa a la siguiente operación y así sucesivamente al terminar todas las operaciones.</a:t>
            </a:r>
            <a:endParaRPr lang="es-MX" sz="2400" dirty="0">
              <a:solidFill>
                <a:schemeClr val="tx1"/>
              </a:solidFill>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9F9BB758-CDB6-412D-82D9-10278E569F0F}"/>
              </a:ext>
            </a:extLst>
          </p:cNvPr>
          <p:cNvPicPr>
            <a:picLocks noChangeAspect="1"/>
          </p:cNvPicPr>
          <p:nvPr/>
        </p:nvPicPr>
        <p:blipFill>
          <a:blip r:embed="rId2"/>
          <a:stretch>
            <a:fillRect/>
          </a:stretch>
        </p:blipFill>
        <p:spPr>
          <a:xfrm>
            <a:off x="5378313" y="0"/>
            <a:ext cx="4350848" cy="6831042"/>
          </a:xfrm>
          <a:prstGeom prst="rect">
            <a:avLst/>
          </a:prstGeom>
        </p:spPr>
      </p:pic>
      <p:pic>
        <p:nvPicPr>
          <p:cNvPr id="6" name="Imagen 5">
            <a:extLst>
              <a:ext uri="{FF2B5EF4-FFF2-40B4-BE49-F238E27FC236}">
                <a16:creationId xmlns:a16="http://schemas.microsoft.com/office/drawing/2014/main" id="{052C1556-6424-46B8-88F6-90B519629459}"/>
              </a:ext>
            </a:extLst>
          </p:cNvPr>
          <p:cNvPicPr>
            <a:picLocks noChangeAspect="1"/>
          </p:cNvPicPr>
          <p:nvPr/>
        </p:nvPicPr>
        <p:blipFill>
          <a:blip r:embed="rId3"/>
          <a:stretch>
            <a:fillRect/>
          </a:stretch>
        </p:blipFill>
        <p:spPr>
          <a:xfrm>
            <a:off x="10119243" y="1837939"/>
            <a:ext cx="1281277" cy="2424572"/>
          </a:xfrm>
          <a:prstGeom prst="rect">
            <a:avLst/>
          </a:prstGeom>
        </p:spPr>
      </p:pic>
    </p:spTree>
    <p:extLst>
      <p:ext uri="{BB962C8B-B14F-4D97-AF65-F5344CB8AC3E}">
        <p14:creationId xmlns:p14="http://schemas.microsoft.com/office/powerpoint/2010/main" val="5765779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C55FD8-79C3-4D2D-8CF6-BB902A37E9D8}"/>
              </a:ext>
            </a:extLst>
          </p:cNvPr>
          <p:cNvSpPr>
            <a:spLocks noGrp="1"/>
          </p:cNvSpPr>
          <p:nvPr>
            <p:ph type="title"/>
          </p:nvPr>
        </p:nvSpPr>
        <p:spPr>
          <a:xfrm>
            <a:off x="498402" y="533939"/>
            <a:ext cx="5325623" cy="1126050"/>
          </a:xfrm>
        </p:spPr>
        <p:txBody>
          <a:bodyPr>
            <a:noAutofit/>
          </a:bodyPr>
          <a:lstStyle/>
          <a:p>
            <a:pPr algn="ctr"/>
            <a:r>
              <a:rPr lang="es-MX" b="1" i="1" dirty="0">
                <a:effectLst/>
                <a:latin typeface="Times New Roman" panose="02020603050405020304" pitchFamily="18" charset="0"/>
                <a:cs typeface="Times New Roman" panose="02020603050405020304" pitchFamily="18" charset="0"/>
              </a:rPr>
              <a:t>JavaScript</a:t>
            </a:r>
            <a:r>
              <a:rPr lang="es-MX" b="1" i="0" dirty="0">
                <a:effectLst/>
                <a:latin typeface="Times New Roman" panose="02020603050405020304" pitchFamily="18" charset="0"/>
                <a:cs typeface="Times New Roman" panose="02020603050405020304" pitchFamily="18" charset="0"/>
              </a:rPr>
              <a:t> Asíncrono</a:t>
            </a:r>
            <a:br>
              <a:rPr lang="es-MX" b="1" i="0" dirty="0">
                <a:effectLst/>
                <a:latin typeface="Times New Roman" panose="02020603050405020304" pitchFamily="18" charset="0"/>
                <a:cs typeface="Times New Roman" panose="02020603050405020304" pitchFamily="18" charset="0"/>
              </a:rPr>
            </a:br>
            <a:endParaRPr lang="es-MX"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4E8ABCFD-1430-422F-849D-911CD15C3F56}"/>
              </a:ext>
            </a:extLst>
          </p:cNvPr>
          <p:cNvSpPr>
            <a:spLocks noGrp="1"/>
          </p:cNvSpPr>
          <p:nvPr>
            <p:ph idx="1"/>
          </p:nvPr>
        </p:nvSpPr>
        <p:spPr>
          <a:xfrm>
            <a:off x="498402" y="2053855"/>
            <a:ext cx="5170878" cy="2726182"/>
          </a:xfrm>
        </p:spPr>
        <p:txBody>
          <a:bodyPr>
            <a:normAutofit/>
          </a:bodyPr>
          <a:lstStyle/>
          <a:p>
            <a:pPr algn="l"/>
            <a:r>
              <a:rPr lang="es-MX" sz="2400" b="0" i="0" dirty="0">
                <a:solidFill>
                  <a:schemeClr val="tx1"/>
                </a:solidFill>
                <a:effectLst/>
                <a:latin typeface="Times New Roman" panose="02020603050405020304" pitchFamily="18" charset="0"/>
                <a:cs typeface="Times New Roman" panose="02020603050405020304" pitchFamily="18" charset="0"/>
              </a:rPr>
              <a:t>Cada operación se ejecuta y devuelve inmediatamente el control al hilo, evitando el bloqueo, cuando cada operación termine se enviará una notificación de que ha terminado, es entonces cuando la respuesta se encolará para ser procesada.</a:t>
            </a:r>
          </a:p>
          <a:p>
            <a:endParaRPr lang="es-MX" sz="2400" dirty="0">
              <a:solidFill>
                <a:schemeClr val="tx1"/>
              </a:solidFill>
              <a:latin typeface="Times New Roman" panose="02020603050405020304" pitchFamily="18" charset="0"/>
              <a:cs typeface="Times New Roman" panose="02020603050405020304" pitchFamily="18" charset="0"/>
            </a:endParaRPr>
          </a:p>
        </p:txBody>
      </p:sp>
      <p:pic>
        <p:nvPicPr>
          <p:cNvPr id="7" name="Imagen 6">
            <a:extLst>
              <a:ext uri="{FF2B5EF4-FFF2-40B4-BE49-F238E27FC236}">
                <a16:creationId xmlns:a16="http://schemas.microsoft.com/office/drawing/2014/main" id="{917696C7-E76F-4E41-AD51-0F31C3CEF178}"/>
              </a:ext>
            </a:extLst>
          </p:cNvPr>
          <p:cNvPicPr>
            <a:picLocks noChangeAspect="1"/>
          </p:cNvPicPr>
          <p:nvPr/>
        </p:nvPicPr>
        <p:blipFill>
          <a:blip r:embed="rId2"/>
          <a:stretch>
            <a:fillRect/>
          </a:stretch>
        </p:blipFill>
        <p:spPr>
          <a:xfrm>
            <a:off x="6096001" y="-24107"/>
            <a:ext cx="4009152" cy="6882107"/>
          </a:xfrm>
          <a:prstGeom prst="rect">
            <a:avLst/>
          </a:prstGeom>
        </p:spPr>
      </p:pic>
      <p:pic>
        <p:nvPicPr>
          <p:cNvPr id="9" name="Imagen 8">
            <a:extLst>
              <a:ext uri="{FF2B5EF4-FFF2-40B4-BE49-F238E27FC236}">
                <a16:creationId xmlns:a16="http://schemas.microsoft.com/office/drawing/2014/main" id="{D77811B0-DFFA-49AC-A4E6-CB7BFF1DB95C}"/>
              </a:ext>
            </a:extLst>
          </p:cNvPr>
          <p:cNvPicPr>
            <a:picLocks noChangeAspect="1"/>
          </p:cNvPicPr>
          <p:nvPr/>
        </p:nvPicPr>
        <p:blipFill>
          <a:blip r:embed="rId3"/>
          <a:stretch>
            <a:fillRect/>
          </a:stretch>
        </p:blipFill>
        <p:spPr>
          <a:xfrm>
            <a:off x="10759742" y="3741537"/>
            <a:ext cx="933856" cy="1604655"/>
          </a:xfrm>
          <a:prstGeom prst="rect">
            <a:avLst/>
          </a:prstGeom>
        </p:spPr>
      </p:pic>
    </p:spTree>
    <p:extLst>
      <p:ext uri="{BB962C8B-B14F-4D97-AF65-F5344CB8AC3E}">
        <p14:creationId xmlns:p14="http://schemas.microsoft.com/office/powerpoint/2010/main" val="7208271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D0EDF-7CC1-4D7A-BDA6-B2B79F3B44A7}"/>
              </a:ext>
            </a:extLst>
          </p:cNvPr>
          <p:cNvSpPr>
            <a:spLocks noGrp="1"/>
          </p:cNvSpPr>
          <p:nvPr>
            <p:ph type="title"/>
          </p:nvPr>
        </p:nvSpPr>
        <p:spPr/>
        <p:txBody>
          <a:bodyPr/>
          <a:lstStyle/>
          <a:p>
            <a:pPr algn="ctr"/>
            <a:r>
              <a:rPr lang="es-MX" b="1" i="0" dirty="0">
                <a:effectLst/>
                <a:latin typeface="Times New Roman" panose="02020603050405020304" pitchFamily="18" charset="0"/>
                <a:cs typeface="Times New Roman" panose="02020603050405020304" pitchFamily="18" charset="0"/>
              </a:rPr>
              <a:t>Mecanismos asíncronos en </a:t>
            </a:r>
            <a:r>
              <a:rPr lang="es-MX" b="1" i="1" dirty="0">
                <a:effectLst/>
                <a:latin typeface="Times New Roman" panose="02020603050405020304" pitchFamily="18" charset="0"/>
                <a:cs typeface="Times New Roman" panose="02020603050405020304" pitchFamily="18" charset="0"/>
              </a:rPr>
              <a:t>JavaScript</a:t>
            </a:r>
            <a:br>
              <a:rPr lang="es-MX" b="1" i="0" dirty="0">
                <a:effectLst/>
                <a:latin typeface="Times New Roman" panose="02020603050405020304" pitchFamily="18" charset="0"/>
                <a:cs typeface="Times New Roman" panose="02020603050405020304" pitchFamily="18" charset="0"/>
              </a:rPr>
            </a:br>
            <a:endParaRPr lang="es-MX"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F4FC6767-55E6-400B-AD18-32526415E256}"/>
              </a:ext>
            </a:extLst>
          </p:cNvPr>
          <p:cNvSpPr>
            <a:spLocks noGrp="1"/>
          </p:cNvSpPr>
          <p:nvPr>
            <p:ph idx="1"/>
          </p:nvPr>
        </p:nvSpPr>
        <p:spPr/>
        <p:txBody>
          <a:bodyPr>
            <a:normAutofit/>
          </a:bodyPr>
          <a:lstStyle/>
          <a:p>
            <a:pPr algn="l"/>
            <a:r>
              <a:rPr lang="es-MX" sz="2400" b="0" i="0" dirty="0">
                <a:solidFill>
                  <a:schemeClr val="tx1"/>
                </a:solidFill>
                <a:effectLst/>
                <a:latin typeface="Times New Roman" panose="02020603050405020304" pitchFamily="18" charset="0"/>
                <a:cs typeface="Times New Roman" panose="02020603050405020304" pitchFamily="18" charset="0"/>
              </a:rPr>
              <a:t>Para controlar la asincronía, </a:t>
            </a:r>
            <a:r>
              <a:rPr lang="es-MX" sz="2400" b="0" i="1" dirty="0">
                <a:solidFill>
                  <a:schemeClr val="tx1"/>
                </a:solidFill>
                <a:effectLst/>
                <a:latin typeface="Times New Roman" panose="02020603050405020304" pitchFamily="18" charset="0"/>
                <a:cs typeface="Times New Roman" panose="02020603050405020304" pitchFamily="18" charset="0"/>
              </a:rPr>
              <a:t>JavaScript</a:t>
            </a:r>
            <a:r>
              <a:rPr lang="es-MX" sz="2400" b="0" i="0" dirty="0">
                <a:solidFill>
                  <a:schemeClr val="tx1"/>
                </a:solidFill>
                <a:effectLst/>
                <a:latin typeface="Times New Roman" panose="02020603050405020304" pitchFamily="18" charset="0"/>
                <a:cs typeface="Times New Roman" panose="02020603050405020304" pitchFamily="18" charset="0"/>
              </a:rPr>
              <a:t> cuenta con algunos mecanismos:</a:t>
            </a:r>
          </a:p>
          <a:p>
            <a:pPr algn="l"/>
            <a:endParaRPr lang="es-MX" sz="2400"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s-MX" sz="2400" b="0" i="1" dirty="0" err="1">
                <a:solidFill>
                  <a:schemeClr val="tx1"/>
                </a:solidFill>
                <a:effectLst/>
                <a:latin typeface="Times New Roman" panose="02020603050405020304" pitchFamily="18" charset="0"/>
                <a:cs typeface="Times New Roman" panose="02020603050405020304" pitchFamily="18" charset="0"/>
              </a:rPr>
              <a:t>Callbacks</a:t>
            </a:r>
            <a:r>
              <a:rPr lang="es-MX" sz="2400" b="0" i="0" dirty="0">
                <a:solidFill>
                  <a:schemeClr val="tx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s-MX" sz="2400" b="0" i="1" dirty="0" err="1">
                <a:solidFill>
                  <a:schemeClr val="tx1"/>
                </a:solidFill>
                <a:effectLst/>
                <a:latin typeface="Times New Roman" panose="02020603050405020304" pitchFamily="18" charset="0"/>
                <a:cs typeface="Times New Roman" panose="02020603050405020304" pitchFamily="18" charset="0"/>
              </a:rPr>
              <a:t>Promises</a:t>
            </a:r>
            <a:r>
              <a:rPr lang="es-MX" sz="2400" b="0" i="0" dirty="0">
                <a:solidFill>
                  <a:schemeClr val="tx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s-MX" sz="2400" b="0" i="1" dirty="0" err="1">
                <a:solidFill>
                  <a:schemeClr val="tx1"/>
                </a:solidFill>
                <a:effectLst/>
                <a:latin typeface="Times New Roman" panose="02020603050405020304" pitchFamily="18" charset="0"/>
                <a:cs typeface="Times New Roman" panose="02020603050405020304" pitchFamily="18" charset="0"/>
              </a:rPr>
              <a:t>Async</a:t>
            </a:r>
            <a:r>
              <a:rPr lang="es-MX" sz="2400" b="0" i="1" dirty="0">
                <a:solidFill>
                  <a:schemeClr val="tx1"/>
                </a:solidFill>
                <a:effectLst/>
                <a:latin typeface="Times New Roman" panose="02020603050405020304" pitchFamily="18" charset="0"/>
                <a:cs typeface="Times New Roman" panose="02020603050405020304" pitchFamily="18" charset="0"/>
              </a:rPr>
              <a:t> / </a:t>
            </a:r>
            <a:r>
              <a:rPr lang="es-MX" sz="2400" b="0" i="1" dirty="0" err="1">
                <a:solidFill>
                  <a:schemeClr val="tx1"/>
                </a:solidFill>
                <a:effectLst/>
                <a:latin typeface="Times New Roman" panose="02020603050405020304" pitchFamily="18" charset="0"/>
                <a:cs typeface="Times New Roman" panose="02020603050405020304" pitchFamily="18" charset="0"/>
              </a:rPr>
              <a:t>Await</a:t>
            </a:r>
            <a:r>
              <a:rPr lang="es-MX" sz="2400" b="0" i="0" dirty="0">
                <a:solidFill>
                  <a:schemeClr val="tx1"/>
                </a:solidFill>
                <a:effectLst/>
                <a:latin typeface="Times New Roman" panose="02020603050405020304" pitchFamily="18" charset="0"/>
                <a:cs typeface="Times New Roman" panose="02020603050405020304" pitchFamily="18" charset="0"/>
              </a:rPr>
              <a:t>.</a:t>
            </a:r>
          </a:p>
          <a:p>
            <a:endParaRPr lang="es-MX"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80050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758390-6223-4ADB-9948-4046EC08A4FE}"/>
              </a:ext>
            </a:extLst>
          </p:cNvPr>
          <p:cNvSpPr>
            <a:spLocks noGrp="1"/>
          </p:cNvSpPr>
          <p:nvPr>
            <p:ph type="title"/>
          </p:nvPr>
        </p:nvSpPr>
        <p:spPr>
          <a:xfrm>
            <a:off x="570914" y="590209"/>
            <a:ext cx="4198034" cy="605546"/>
          </a:xfrm>
        </p:spPr>
        <p:txBody>
          <a:bodyPr>
            <a:noAutofit/>
          </a:bodyPr>
          <a:lstStyle/>
          <a:p>
            <a:pPr algn="ctr"/>
            <a:r>
              <a:rPr lang="es-MX" b="1" i="1" dirty="0" err="1">
                <a:effectLst/>
                <a:latin typeface="Times New Roman" panose="02020603050405020304" pitchFamily="18" charset="0"/>
                <a:cs typeface="Times New Roman" panose="02020603050405020304" pitchFamily="18" charset="0"/>
              </a:rPr>
              <a:t>Callbacks</a:t>
            </a:r>
            <a:br>
              <a:rPr lang="es-MX" b="1" i="0" dirty="0">
                <a:effectLst/>
                <a:latin typeface="Times New Roman" panose="02020603050405020304" pitchFamily="18" charset="0"/>
                <a:cs typeface="Times New Roman" panose="02020603050405020304" pitchFamily="18" charset="0"/>
              </a:rPr>
            </a:br>
            <a:endParaRPr lang="es-MX"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F529C812-1A78-4985-B985-3E024CDCAED3}"/>
              </a:ext>
            </a:extLst>
          </p:cNvPr>
          <p:cNvSpPr>
            <a:spLocks noGrp="1"/>
          </p:cNvSpPr>
          <p:nvPr>
            <p:ph idx="1"/>
          </p:nvPr>
        </p:nvSpPr>
        <p:spPr>
          <a:xfrm>
            <a:off x="570914" y="1473932"/>
            <a:ext cx="4465320" cy="5166018"/>
          </a:xfrm>
        </p:spPr>
        <p:txBody>
          <a:bodyPr>
            <a:noAutofit/>
          </a:bodyPr>
          <a:lstStyle/>
          <a:p>
            <a:pPr algn="l"/>
            <a:r>
              <a:rPr lang="es-MX" sz="2400" b="0" i="0" dirty="0">
                <a:solidFill>
                  <a:schemeClr val="tx1"/>
                </a:solidFill>
                <a:effectLst/>
                <a:latin typeface="Times New Roman" panose="02020603050405020304" pitchFamily="18" charset="0"/>
                <a:cs typeface="Times New Roman" panose="02020603050405020304" pitchFamily="18" charset="0"/>
              </a:rPr>
              <a:t>Una </a:t>
            </a:r>
            <a:r>
              <a:rPr lang="es-MX" sz="2400" b="0" i="1" dirty="0" err="1">
                <a:solidFill>
                  <a:schemeClr val="tx1"/>
                </a:solidFill>
                <a:effectLst/>
                <a:latin typeface="Times New Roman" panose="02020603050405020304" pitchFamily="18" charset="0"/>
                <a:cs typeface="Times New Roman" panose="02020603050405020304" pitchFamily="18" charset="0"/>
              </a:rPr>
              <a:t>callback</a:t>
            </a:r>
            <a:r>
              <a:rPr lang="es-MX" sz="2400" b="0" i="0" dirty="0">
                <a:solidFill>
                  <a:schemeClr val="tx1"/>
                </a:solidFill>
                <a:effectLst/>
                <a:latin typeface="Times New Roman" panose="02020603050405020304" pitchFamily="18" charset="0"/>
                <a:cs typeface="Times New Roman" panose="02020603050405020304" pitchFamily="18" charset="0"/>
              </a:rPr>
              <a:t> (llamada de vuelta) es una función que se ejecutará después de que otra lo haga.</a:t>
            </a:r>
          </a:p>
          <a:p>
            <a:pPr algn="l"/>
            <a:r>
              <a:rPr lang="es-MX" sz="2400" b="0" i="0" dirty="0">
                <a:solidFill>
                  <a:schemeClr val="tx1"/>
                </a:solidFill>
                <a:effectLst/>
                <a:latin typeface="Times New Roman" panose="02020603050405020304" pitchFamily="18" charset="0"/>
                <a:cs typeface="Times New Roman" panose="02020603050405020304" pitchFamily="18" charset="0"/>
              </a:rPr>
              <a:t>Es un mecanismo para asegurar que cierto código no se ejecute hasta que otro haya terminado.</a:t>
            </a:r>
          </a:p>
          <a:p>
            <a:pPr algn="l"/>
            <a:r>
              <a:rPr lang="es-MX" sz="2400" b="0" i="0" dirty="0">
                <a:solidFill>
                  <a:schemeClr val="tx1"/>
                </a:solidFill>
                <a:effectLst/>
                <a:latin typeface="Times New Roman" panose="02020603050405020304" pitchFamily="18" charset="0"/>
                <a:cs typeface="Times New Roman" panose="02020603050405020304" pitchFamily="18" charset="0"/>
              </a:rPr>
              <a:t>Al ser </a:t>
            </a:r>
            <a:r>
              <a:rPr lang="es-MX" sz="2400" b="0" i="1" dirty="0">
                <a:solidFill>
                  <a:schemeClr val="tx1"/>
                </a:solidFill>
                <a:effectLst/>
                <a:latin typeface="Times New Roman" panose="02020603050405020304" pitchFamily="18" charset="0"/>
                <a:cs typeface="Times New Roman" panose="02020603050405020304" pitchFamily="18" charset="0"/>
              </a:rPr>
              <a:t>JavaScript</a:t>
            </a:r>
            <a:r>
              <a:rPr lang="es-MX" sz="2400" b="0" i="0" dirty="0">
                <a:solidFill>
                  <a:schemeClr val="tx1"/>
                </a:solidFill>
                <a:effectLst/>
                <a:latin typeface="Times New Roman" panose="02020603050405020304" pitchFamily="18" charset="0"/>
                <a:cs typeface="Times New Roman" panose="02020603050405020304" pitchFamily="18" charset="0"/>
              </a:rPr>
              <a:t> un lenguaje orientado a eventos, las </a:t>
            </a:r>
            <a:r>
              <a:rPr lang="es-MX" sz="2400" b="0" i="1" dirty="0" err="1">
                <a:solidFill>
                  <a:schemeClr val="tx1"/>
                </a:solidFill>
                <a:effectLst/>
                <a:latin typeface="Times New Roman" panose="02020603050405020304" pitchFamily="18" charset="0"/>
                <a:cs typeface="Times New Roman" panose="02020603050405020304" pitchFamily="18" charset="0"/>
              </a:rPr>
              <a:t>callbacks</a:t>
            </a:r>
            <a:r>
              <a:rPr lang="es-MX" sz="2400" b="0" i="0" dirty="0">
                <a:solidFill>
                  <a:schemeClr val="tx1"/>
                </a:solidFill>
                <a:effectLst/>
                <a:latin typeface="Times New Roman" panose="02020603050405020304" pitchFamily="18" charset="0"/>
                <a:cs typeface="Times New Roman" panose="02020603050405020304" pitchFamily="18" charset="0"/>
              </a:rPr>
              <a:t> son una buena técnica para controlar la </a:t>
            </a:r>
            <a:r>
              <a:rPr lang="es-MX" sz="2400" b="0" i="0" dirty="0" err="1">
                <a:solidFill>
                  <a:schemeClr val="tx1"/>
                </a:solidFill>
                <a:effectLst/>
                <a:latin typeface="Times New Roman" panose="02020603050405020304" pitchFamily="18" charset="0"/>
                <a:cs typeface="Times New Roman" panose="02020603050405020304" pitchFamily="18" charset="0"/>
              </a:rPr>
              <a:t>asíncronía</a:t>
            </a:r>
            <a:r>
              <a:rPr lang="es-MX" sz="2400" b="0" i="0" dirty="0">
                <a:solidFill>
                  <a:schemeClr val="tx1"/>
                </a:solidFill>
                <a:effectLst/>
                <a:latin typeface="Times New Roman" panose="02020603050405020304" pitchFamily="18" charset="0"/>
                <a:cs typeface="Times New Roman" panose="02020603050405020304" pitchFamily="18" charset="0"/>
              </a:rPr>
              <a:t>, sin embargo... </a:t>
            </a:r>
            <a:r>
              <a:rPr lang="es-MX" sz="2400" b="0" i="1" dirty="0" err="1">
                <a:solidFill>
                  <a:srgbClr val="2370CD"/>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Callback</a:t>
            </a:r>
            <a:r>
              <a:rPr lang="es-MX" sz="2400" b="0" i="1" dirty="0">
                <a:solidFill>
                  <a:srgbClr val="2370CD"/>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s-MX" sz="2400" b="0" i="1" dirty="0" err="1">
                <a:solidFill>
                  <a:srgbClr val="2370CD"/>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Hell</a:t>
            </a:r>
            <a:r>
              <a:rPr lang="es-MX" sz="2400" b="0" i="0" dirty="0">
                <a:solidFill>
                  <a:schemeClr val="tx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s-MX" sz="2400" b="0" i="0" dirty="0">
                <a:solidFill>
                  <a:schemeClr val="tx1"/>
                </a:solidFill>
                <a:effectLst/>
                <a:latin typeface="Times New Roman" panose="02020603050405020304" pitchFamily="18" charset="0"/>
                <a:cs typeface="Times New Roman" panose="02020603050405020304" pitchFamily="18" charset="0"/>
              </a:rPr>
              <a:t>.</a:t>
            </a:r>
          </a:p>
          <a:p>
            <a:endParaRPr lang="es-MX" sz="2400" dirty="0">
              <a:solidFill>
                <a:schemeClr val="tx1"/>
              </a:solidFill>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EF37AE85-F583-44F2-99AC-534C9E550973}"/>
              </a:ext>
            </a:extLst>
          </p:cNvPr>
          <p:cNvPicPr>
            <a:picLocks noChangeAspect="1"/>
          </p:cNvPicPr>
          <p:nvPr/>
        </p:nvPicPr>
        <p:blipFill>
          <a:blip r:embed="rId3"/>
          <a:stretch>
            <a:fillRect/>
          </a:stretch>
        </p:blipFill>
        <p:spPr>
          <a:xfrm>
            <a:off x="6096000" y="0"/>
            <a:ext cx="5649180" cy="6839873"/>
          </a:xfrm>
          <a:prstGeom prst="rect">
            <a:avLst/>
          </a:prstGeom>
        </p:spPr>
      </p:pic>
    </p:spTree>
    <p:extLst>
      <p:ext uri="{BB962C8B-B14F-4D97-AF65-F5344CB8AC3E}">
        <p14:creationId xmlns:p14="http://schemas.microsoft.com/office/powerpoint/2010/main" val="3907613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92A044-CF40-4890-996A-252D3EDA6BA7}"/>
              </a:ext>
            </a:extLst>
          </p:cNvPr>
          <p:cNvSpPr>
            <a:spLocks noGrp="1"/>
          </p:cNvSpPr>
          <p:nvPr>
            <p:ph type="title"/>
          </p:nvPr>
        </p:nvSpPr>
        <p:spPr/>
        <p:txBody>
          <a:bodyPr/>
          <a:lstStyle/>
          <a:p>
            <a:pPr algn="ctr"/>
            <a:r>
              <a:rPr lang="es-MX" b="0" i="0" dirty="0">
                <a:solidFill>
                  <a:schemeClr val="tx1"/>
                </a:solidFill>
                <a:effectLst/>
                <a:latin typeface="Times New Roman" panose="02020603050405020304" pitchFamily="18" charset="0"/>
                <a:cs typeface="Times New Roman" panose="02020603050405020304" pitchFamily="18" charset="0"/>
              </a:rPr>
              <a:t>Usa </a:t>
            </a:r>
            <a:r>
              <a:rPr lang="es-MX" b="1" i="1" dirty="0" err="1">
                <a:solidFill>
                  <a:schemeClr val="tx1"/>
                </a:solidFill>
                <a:effectLst/>
                <a:latin typeface="Times New Roman" panose="02020603050405020304" pitchFamily="18" charset="0"/>
                <a:cs typeface="Times New Roman" panose="02020603050405020304" pitchFamily="18" charset="0"/>
              </a:rPr>
              <a:t>snake_case</a:t>
            </a:r>
            <a:r>
              <a:rPr lang="es-MX" b="0" i="0" dirty="0">
                <a:solidFill>
                  <a:schemeClr val="tx1"/>
                </a:solidFill>
                <a:effectLst/>
                <a:latin typeface="Times New Roman" panose="02020603050405020304" pitchFamily="18" charset="0"/>
                <a:cs typeface="Times New Roman" panose="02020603050405020304" pitchFamily="18" charset="0"/>
              </a:rPr>
              <a:t> en:</a:t>
            </a:r>
            <a:endParaRPr lang="es-MX" dirty="0">
              <a:solidFill>
                <a:schemeClr val="tx1"/>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AC05E041-CB5C-482A-BFAD-2ECB9078C3A5}"/>
              </a:ext>
            </a:extLst>
          </p:cNvPr>
          <p:cNvSpPr>
            <a:spLocks noGrp="1"/>
          </p:cNvSpPr>
          <p:nvPr>
            <p:ph idx="1"/>
          </p:nvPr>
        </p:nvSpPr>
        <p:spPr/>
        <p:txBody>
          <a:bodyPr>
            <a:normAutofit/>
          </a:bodyPr>
          <a:lstStyle/>
          <a:p>
            <a:r>
              <a:rPr lang="es-MX" sz="2400" b="0" i="0" dirty="0">
                <a:effectLst/>
                <a:latin typeface="Times New Roman" panose="02020603050405020304" pitchFamily="18" charset="0"/>
                <a:cs typeface="Times New Roman" panose="02020603050405020304" pitchFamily="18" charset="0"/>
              </a:rPr>
              <a:t>Nombre de archivos:</a:t>
            </a:r>
          </a:p>
          <a:p>
            <a:endParaRPr lang="es-MX" sz="2400" b="1" i="0" dirty="0">
              <a:effectLst/>
              <a:latin typeface="Times New Roman" panose="02020603050405020304" pitchFamily="18" charset="0"/>
              <a:cs typeface="Times New Roman" panose="02020603050405020304" pitchFamily="18" charset="0"/>
            </a:endParaRPr>
          </a:p>
          <a:p>
            <a:endParaRPr lang="es-MX" sz="2400" b="1" dirty="0">
              <a:latin typeface="Times New Roman" panose="02020603050405020304" pitchFamily="18" charset="0"/>
              <a:cs typeface="Times New Roman" panose="02020603050405020304" pitchFamily="18" charset="0"/>
            </a:endParaRPr>
          </a:p>
          <a:p>
            <a:endParaRPr lang="es-MX" sz="2400" b="1" i="0" dirty="0">
              <a:effectLst/>
              <a:latin typeface="Times New Roman" panose="02020603050405020304" pitchFamily="18" charset="0"/>
              <a:cs typeface="Times New Roman" panose="02020603050405020304" pitchFamily="18" charset="0"/>
            </a:endParaRPr>
          </a:p>
          <a:p>
            <a:endParaRPr lang="es-MX" sz="2400" b="1" i="0" dirty="0">
              <a:effectLst/>
              <a:latin typeface="Times New Roman" panose="02020603050405020304" pitchFamily="18" charset="0"/>
              <a:cs typeface="Times New Roman" panose="02020603050405020304" pitchFamily="18" charset="0"/>
            </a:endParaRPr>
          </a:p>
          <a:p>
            <a:r>
              <a:rPr lang="es-MX" sz="2400" b="1" i="0" dirty="0">
                <a:effectLst/>
                <a:latin typeface="Times New Roman" panose="02020603050405020304" pitchFamily="18" charset="0"/>
                <a:cs typeface="Times New Roman" panose="02020603050405020304" pitchFamily="18" charset="0"/>
              </a:rPr>
              <a:t>Snake case</a:t>
            </a:r>
            <a:r>
              <a:rPr lang="es-MX" sz="2400" b="0" i="0" dirty="0">
                <a:effectLst/>
                <a:latin typeface="Times New Roman" panose="02020603050405020304" pitchFamily="18" charset="0"/>
                <a:cs typeface="Times New Roman" panose="02020603050405020304" pitchFamily="18" charset="0"/>
              </a:rPr>
              <a:t> (estilizado como </a:t>
            </a:r>
            <a:r>
              <a:rPr lang="es-MX" sz="2400" b="1" i="0" dirty="0" err="1">
                <a:effectLst/>
                <a:latin typeface="Times New Roman" panose="02020603050405020304" pitchFamily="18" charset="0"/>
                <a:cs typeface="Times New Roman" panose="02020603050405020304" pitchFamily="18" charset="0"/>
              </a:rPr>
              <a:t>snake_case</a:t>
            </a:r>
            <a:r>
              <a:rPr lang="es-MX" sz="2400" b="0" i="0" dirty="0">
                <a:effectLst/>
                <a:latin typeface="Times New Roman" panose="02020603050405020304" pitchFamily="18" charset="0"/>
                <a:cs typeface="Times New Roman" panose="02020603050405020304" pitchFamily="18" charset="0"/>
              </a:rPr>
              <a:t> ) se refiere al estilo de escritura en el que cada espacio se reemplaza por un carácter de </a:t>
            </a:r>
            <a:r>
              <a:rPr lang="es-MX" sz="2400" b="0"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subrayado</a:t>
            </a:r>
            <a:r>
              <a:rPr lang="es-MX" sz="2400" b="0" i="0" dirty="0">
                <a:effectLst/>
                <a:latin typeface="Times New Roman" panose="02020603050405020304" pitchFamily="18" charset="0"/>
                <a:cs typeface="Times New Roman" panose="02020603050405020304" pitchFamily="18" charset="0"/>
              </a:rPr>
              <a:t> (_) y la primera letra de cada palabra escrita en minúsculas.</a:t>
            </a:r>
          </a:p>
          <a:p>
            <a:endParaRPr lang="es-MX" sz="2400" dirty="0">
              <a:latin typeface="Times New Roman" panose="02020603050405020304" pitchFamily="18" charset="0"/>
              <a:cs typeface="Times New Roman" panose="02020603050405020304" pitchFamily="18" charset="0"/>
            </a:endParaRPr>
          </a:p>
          <a:p>
            <a:endParaRPr lang="es-MX" sz="2400" dirty="0"/>
          </a:p>
        </p:txBody>
      </p:sp>
      <p:pic>
        <p:nvPicPr>
          <p:cNvPr id="7" name="Imagen 6">
            <a:extLst>
              <a:ext uri="{FF2B5EF4-FFF2-40B4-BE49-F238E27FC236}">
                <a16:creationId xmlns:a16="http://schemas.microsoft.com/office/drawing/2014/main" id="{45E12C51-7BDB-4DD7-9699-E1B637EB2A78}"/>
              </a:ext>
            </a:extLst>
          </p:cNvPr>
          <p:cNvPicPr>
            <a:picLocks noChangeAspect="1"/>
          </p:cNvPicPr>
          <p:nvPr/>
        </p:nvPicPr>
        <p:blipFill>
          <a:blip r:embed="rId3"/>
          <a:stretch>
            <a:fillRect/>
          </a:stretch>
        </p:blipFill>
        <p:spPr>
          <a:xfrm>
            <a:off x="4579016" y="2189093"/>
            <a:ext cx="5470837" cy="943248"/>
          </a:xfrm>
          <a:prstGeom prst="rect">
            <a:avLst/>
          </a:prstGeom>
        </p:spPr>
      </p:pic>
    </p:spTree>
    <p:extLst>
      <p:ext uri="{BB962C8B-B14F-4D97-AF65-F5344CB8AC3E}">
        <p14:creationId xmlns:p14="http://schemas.microsoft.com/office/powerpoint/2010/main" val="33679418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0D076A-387F-4FE7-B253-322D0154981F}"/>
              </a:ext>
            </a:extLst>
          </p:cNvPr>
          <p:cNvSpPr>
            <a:spLocks noGrp="1"/>
          </p:cNvSpPr>
          <p:nvPr>
            <p:ph type="title"/>
          </p:nvPr>
        </p:nvSpPr>
        <p:spPr/>
        <p:txBody>
          <a:bodyPr/>
          <a:lstStyle/>
          <a:p>
            <a:pPr algn="ctr"/>
            <a:r>
              <a:rPr lang="es-MX" b="1" dirty="0" err="1">
                <a:effectLst/>
                <a:latin typeface="Times New Roman" panose="02020603050405020304" pitchFamily="18" charset="0"/>
                <a:cs typeface="Times New Roman" panose="02020603050405020304" pitchFamily="18" charset="0"/>
              </a:rPr>
              <a:t>Promises</a:t>
            </a:r>
            <a:br>
              <a:rPr lang="es-MX" b="1" dirty="0">
                <a:effectLst/>
                <a:latin typeface="Times New Roman" panose="02020603050405020304" pitchFamily="18" charset="0"/>
                <a:cs typeface="Times New Roman" panose="02020603050405020304" pitchFamily="18" charset="0"/>
              </a:rPr>
            </a:br>
            <a:endParaRPr lang="es-MX"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2843113F-32D9-44C3-B109-A6D232CA697D}"/>
              </a:ext>
            </a:extLst>
          </p:cNvPr>
          <p:cNvSpPr>
            <a:spLocks noGrp="1"/>
          </p:cNvSpPr>
          <p:nvPr>
            <p:ph idx="1"/>
          </p:nvPr>
        </p:nvSpPr>
        <p:spPr/>
        <p:txBody>
          <a:bodyPr>
            <a:normAutofit/>
          </a:bodyPr>
          <a:lstStyle/>
          <a:p>
            <a:pPr algn="l"/>
            <a:r>
              <a:rPr lang="es-MX" sz="2400" b="0" i="0" dirty="0">
                <a:effectLst/>
                <a:latin typeface="Times New Roman" panose="02020603050405020304" pitchFamily="18" charset="0"/>
                <a:cs typeface="Times New Roman" panose="02020603050405020304" pitchFamily="18" charset="0"/>
              </a:rPr>
              <a:t>Una promesa es un objeto que representa el resultado de una operación asíncrona y tiene 3 estados posibles:</a:t>
            </a:r>
          </a:p>
          <a:p>
            <a:pPr lvl="1">
              <a:buFont typeface="+mj-lt"/>
              <a:buAutoNum type="arabicPeriod"/>
            </a:pPr>
            <a:r>
              <a:rPr lang="es-MX" sz="2000" b="0" i="0" dirty="0">
                <a:effectLst/>
                <a:latin typeface="Times New Roman" panose="02020603050405020304" pitchFamily="18" charset="0"/>
                <a:cs typeface="Times New Roman" panose="02020603050405020304" pitchFamily="18" charset="0"/>
              </a:rPr>
              <a:t>Pendiente.</a:t>
            </a:r>
          </a:p>
          <a:p>
            <a:pPr lvl="1">
              <a:buFont typeface="+mj-lt"/>
              <a:buAutoNum type="arabicPeriod"/>
            </a:pPr>
            <a:r>
              <a:rPr lang="es-MX" sz="2000" b="0" i="0" dirty="0">
                <a:effectLst/>
                <a:latin typeface="Times New Roman" panose="02020603050405020304" pitchFamily="18" charset="0"/>
                <a:cs typeface="Times New Roman" panose="02020603050405020304" pitchFamily="18" charset="0"/>
              </a:rPr>
              <a:t>Resuelta.</a:t>
            </a:r>
          </a:p>
          <a:p>
            <a:pPr lvl="1">
              <a:buFont typeface="+mj-lt"/>
              <a:buAutoNum type="arabicPeriod"/>
            </a:pPr>
            <a:r>
              <a:rPr lang="es-MX" sz="2000" b="0" i="0" dirty="0">
                <a:effectLst/>
                <a:latin typeface="Times New Roman" panose="02020603050405020304" pitchFamily="18" charset="0"/>
                <a:cs typeface="Times New Roman" panose="02020603050405020304" pitchFamily="18" charset="0"/>
              </a:rPr>
              <a:t>Rechazada.</a:t>
            </a:r>
          </a:p>
          <a:p>
            <a:pPr algn="l"/>
            <a:r>
              <a:rPr lang="es-MX" sz="2400" b="0" i="0" dirty="0">
                <a:effectLst/>
                <a:latin typeface="Times New Roman" panose="02020603050405020304" pitchFamily="18" charset="0"/>
                <a:cs typeface="Times New Roman" panose="02020603050405020304" pitchFamily="18" charset="0"/>
              </a:rPr>
              <a:t>Tienen la particularidad de que se pueden encadenar (</a:t>
            </a:r>
            <a:r>
              <a:rPr lang="es-MX" sz="2400" b="0" i="1" dirty="0" err="1">
                <a:effectLst/>
                <a:latin typeface="Times New Roman" panose="02020603050405020304" pitchFamily="18" charset="0"/>
                <a:cs typeface="Times New Roman" panose="02020603050405020304" pitchFamily="18" charset="0"/>
              </a:rPr>
              <a:t>then</a:t>
            </a:r>
            <a:r>
              <a:rPr lang="es-MX" sz="2400" b="0" i="0" dirty="0">
                <a:effectLst/>
                <a:latin typeface="Times New Roman" panose="02020603050405020304" pitchFamily="18" charset="0"/>
                <a:cs typeface="Times New Roman" panose="02020603050405020304" pitchFamily="18" charset="0"/>
              </a:rPr>
              <a:t>), siendo el resultado de una promesa, los datos de entrada de otra posible función.</a:t>
            </a:r>
          </a:p>
          <a:p>
            <a:pPr algn="l"/>
            <a:r>
              <a:rPr lang="es-MX" sz="2400" b="0" i="0" dirty="0">
                <a:effectLst/>
                <a:latin typeface="Times New Roman" panose="02020603050405020304" pitchFamily="18" charset="0"/>
                <a:cs typeface="Times New Roman" panose="02020603050405020304" pitchFamily="18" charset="0"/>
              </a:rPr>
              <a:t>Las promesas mantienen un código más legible y mantenible que las </a:t>
            </a:r>
            <a:r>
              <a:rPr lang="es-MX" sz="2400" b="0" i="1" dirty="0" err="1">
                <a:effectLst/>
                <a:latin typeface="Times New Roman" panose="02020603050405020304" pitchFamily="18" charset="0"/>
                <a:cs typeface="Times New Roman" panose="02020603050405020304" pitchFamily="18" charset="0"/>
              </a:rPr>
              <a:t>callbacks</a:t>
            </a:r>
            <a:r>
              <a:rPr lang="es-MX" sz="2400" b="0" i="0" dirty="0">
                <a:effectLst/>
                <a:latin typeface="Times New Roman" panose="02020603050405020304" pitchFamily="18" charset="0"/>
                <a:cs typeface="Times New Roman" panose="02020603050405020304" pitchFamily="18" charset="0"/>
              </a:rPr>
              <a:t>, además tienen un mecanismo para la detección de errores (</a:t>
            </a:r>
            <a:r>
              <a:rPr lang="es-MX" sz="2400" b="0" i="1" dirty="0">
                <a:effectLst/>
                <a:latin typeface="Times New Roman" panose="02020603050405020304" pitchFamily="18" charset="0"/>
                <a:cs typeface="Times New Roman" panose="02020603050405020304" pitchFamily="18" charset="0"/>
              </a:rPr>
              <a:t>catch</a:t>
            </a:r>
            <a:r>
              <a:rPr lang="es-MX" sz="2400" b="0" i="0" dirty="0">
                <a:effectLst/>
                <a:latin typeface="Times New Roman" panose="02020603050405020304" pitchFamily="18" charset="0"/>
                <a:cs typeface="Times New Roman" panose="02020603050405020304" pitchFamily="18" charset="0"/>
              </a:rPr>
              <a:t>) que es posible usar en cualquier parte del flujo de datos.</a:t>
            </a:r>
          </a:p>
          <a:p>
            <a:endParaRPr lang="es-MX"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67423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4AF6B45-20F7-4373-A046-527FCDF1AF54}"/>
              </a:ext>
            </a:extLst>
          </p:cNvPr>
          <p:cNvPicPr>
            <a:picLocks noChangeAspect="1"/>
          </p:cNvPicPr>
          <p:nvPr/>
        </p:nvPicPr>
        <p:blipFill>
          <a:blip r:embed="rId2"/>
          <a:stretch>
            <a:fillRect/>
          </a:stretch>
        </p:blipFill>
        <p:spPr>
          <a:xfrm>
            <a:off x="-1" y="0"/>
            <a:ext cx="6174879" cy="6858000"/>
          </a:xfrm>
          <a:prstGeom prst="rect">
            <a:avLst/>
          </a:prstGeom>
        </p:spPr>
      </p:pic>
      <p:pic>
        <p:nvPicPr>
          <p:cNvPr id="7" name="Imagen 6">
            <a:extLst>
              <a:ext uri="{FF2B5EF4-FFF2-40B4-BE49-F238E27FC236}">
                <a16:creationId xmlns:a16="http://schemas.microsoft.com/office/drawing/2014/main" id="{E8E952D9-FFC4-486B-A008-35847A29301E}"/>
              </a:ext>
            </a:extLst>
          </p:cNvPr>
          <p:cNvPicPr>
            <a:picLocks noChangeAspect="1"/>
          </p:cNvPicPr>
          <p:nvPr/>
        </p:nvPicPr>
        <p:blipFill>
          <a:blip r:embed="rId3"/>
          <a:stretch>
            <a:fillRect/>
          </a:stretch>
        </p:blipFill>
        <p:spPr>
          <a:xfrm>
            <a:off x="6174878" y="0"/>
            <a:ext cx="6007041" cy="4670474"/>
          </a:xfrm>
          <a:prstGeom prst="rect">
            <a:avLst/>
          </a:prstGeom>
        </p:spPr>
      </p:pic>
    </p:spTree>
    <p:extLst>
      <p:ext uri="{BB962C8B-B14F-4D97-AF65-F5344CB8AC3E}">
        <p14:creationId xmlns:p14="http://schemas.microsoft.com/office/powerpoint/2010/main" val="30148912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CC2D9B-605A-479A-B51F-DDD244E5DA75}"/>
              </a:ext>
            </a:extLst>
          </p:cNvPr>
          <p:cNvSpPr>
            <a:spLocks noGrp="1"/>
          </p:cNvSpPr>
          <p:nvPr>
            <p:ph type="title"/>
          </p:nvPr>
        </p:nvSpPr>
        <p:spPr/>
        <p:txBody>
          <a:bodyPr/>
          <a:lstStyle/>
          <a:p>
            <a:pPr algn="ctr"/>
            <a:r>
              <a:rPr lang="es-MX" b="1" i="0" dirty="0" err="1">
                <a:effectLst/>
                <a:latin typeface="Times New Roman" panose="02020603050405020304" pitchFamily="18" charset="0"/>
                <a:cs typeface="Times New Roman" panose="02020603050405020304" pitchFamily="18" charset="0"/>
              </a:rPr>
              <a:t>Async</a:t>
            </a:r>
            <a:r>
              <a:rPr lang="es-MX" b="1" i="0" dirty="0">
                <a:effectLst/>
                <a:latin typeface="Times New Roman" panose="02020603050405020304" pitchFamily="18" charset="0"/>
                <a:cs typeface="Times New Roman" panose="02020603050405020304" pitchFamily="18" charset="0"/>
              </a:rPr>
              <a:t> / </a:t>
            </a:r>
            <a:r>
              <a:rPr lang="es-MX" b="1" i="0" dirty="0" err="1">
                <a:effectLst/>
                <a:latin typeface="Times New Roman" panose="02020603050405020304" pitchFamily="18" charset="0"/>
                <a:cs typeface="Times New Roman" panose="02020603050405020304" pitchFamily="18" charset="0"/>
              </a:rPr>
              <a:t>Await</a:t>
            </a:r>
            <a:br>
              <a:rPr lang="es-MX" b="1" i="0" dirty="0">
                <a:effectLst/>
                <a:latin typeface="Times New Roman" panose="02020603050405020304" pitchFamily="18" charset="0"/>
                <a:cs typeface="Times New Roman" panose="02020603050405020304" pitchFamily="18" charset="0"/>
              </a:rPr>
            </a:br>
            <a:r>
              <a:rPr lang="es-MX" b="1" i="0" dirty="0">
                <a:effectLst/>
                <a:latin typeface="Times New Roman" panose="02020603050405020304" pitchFamily="18" charset="0"/>
                <a:cs typeface="Times New Roman" panose="02020603050405020304" pitchFamily="18" charset="0"/>
              </a:rPr>
              <a:t>Función asíncrona</a:t>
            </a:r>
            <a:endParaRPr lang="es-MX"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5FA357CF-CC72-424E-AE95-EABCF2C90F5C}"/>
              </a:ext>
            </a:extLst>
          </p:cNvPr>
          <p:cNvSpPr>
            <a:spLocks noGrp="1"/>
          </p:cNvSpPr>
          <p:nvPr>
            <p:ph idx="1"/>
          </p:nvPr>
        </p:nvSpPr>
        <p:spPr/>
        <p:txBody>
          <a:bodyPr>
            <a:normAutofit lnSpcReduction="10000"/>
          </a:bodyPr>
          <a:lstStyle/>
          <a:p>
            <a:pPr algn="l"/>
            <a:r>
              <a:rPr lang="es-MX" sz="2400" b="0" i="0" dirty="0">
                <a:effectLst/>
                <a:latin typeface="Times New Roman" panose="02020603050405020304" pitchFamily="18" charset="0"/>
                <a:cs typeface="Times New Roman" panose="02020603050405020304" pitchFamily="18" charset="0"/>
              </a:rPr>
              <a:t>Las promesas fueron una gran mejora respecto a las </a:t>
            </a:r>
            <a:r>
              <a:rPr lang="es-MX" sz="2400" b="0" i="1" dirty="0" err="1">
                <a:effectLst/>
                <a:latin typeface="Times New Roman" panose="02020603050405020304" pitchFamily="18" charset="0"/>
                <a:cs typeface="Times New Roman" panose="02020603050405020304" pitchFamily="18" charset="0"/>
              </a:rPr>
              <a:t>callbacks</a:t>
            </a:r>
            <a:r>
              <a:rPr lang="es-MX" sz="2400" b="0" i="0" dirty="0">
                <a:effectLst/>
                <a:latin typeface="Times New Roman" panose="02020603050405020304" pitchFamily="18" charset="0"/>
                <a:cs typeface="Times New Roman" panose="02020603050405020304" pitchFamily="18" charset="0"/>
              </a:rPr>
              <a:t> para controlar la asincronía en </a:t>
            </a:r>
            <a:r>
              <a:rPr lang="es-MX" sz="2400" b="0" i="1" dirty="0">
                <a:effectLst/>
                <a:latin typeface="Times New Roman" panose="02020603050405020304" pitchFamily="18" charset="0"/>
                <a:cs typeface="Times New Roman" panose="02020603050405020304" pitchFamily="18" charset="0"/>
              </a:rPr>
              <a:t>JavaScript</a:t>
            </a:r>
            <a:r>
              <a:rPr lang="es-MX" sz="2400" b="0" i="0" dirty="0">
                <a:effectLst/>
                <a:latin typeface="Times New Roman" panose="02020603050405020304" pitchFamily="18" charset="0"/>
                <a:cs typeface="Times New Roman" panose="02020603050405020304" pitchFamily="18" charset="0"/>
              </a:rPr>
              <a:t>, sin embargo pueden llegar a ser muy verbosas a medida que se requieran más y más métodos </a:t>
            </a:r>
            <a:r>
              <a:rPr lang="es-MX" sz="2400" b="0" i="1" dirty="0">
                <a:effectLst/>
                <a:latin typeface="Times New Roman" panose="02020603050405020304" pitchFamily="18" charset="0"/>
                <a:cs typeface="Times New Roman" panose="02020603050405020304" pitchFamily="18" charset="0"/>
              </a:rPr>
              <a:t>.</a:t>
            </a:r>
            <a:r>
              <a:rPr lang="es-MX" sz="2400" b="0" i="1" dirty="0" err="1">
                <a:effectLst/>
                <a:latin typeface="Times New Roman" panose="02020603050405020304" pitchFamily="18" charset="0"/>
                <a:cs typeface="Times New Roman" panose="02020603050405020304" pitchFamily="18" charset="0"/>
              </a:rPr>
              <a:t>then</a:t>
            </a:r>
            <a:r>
              <a:rPr lang="es-MX" sz="2400" b="0" i="1" dirty="0">
                <a:effectLst/>
                <a:latin typeface="Times New Roman" panose="02020603050405020304" pitchFamily="18" charset="0"/>
                <a:cs typeface="Times New Roman" panose="02020603050405020304" pitchFamily="18" charset="0"/>
              </a:rPr>
              <a:t>()</a:t>
            </a:r>
            <a:r>
              <a:rPr lang="es-MX" sz="2400" b="0" i="0" dirty="0">
                <a:effectLst/>
                <a:latin typeface="Times New Roman" panose="02020603050405020304" pitchFamily="18" charset="0"/>
                <a:cs typeface="Times New Roman" panose="02020603050405020304" pitchFamily="18" charset="0"/>
              </a:rPr>
              <a:t>.</a:t>
            </a:r>
          </a:p>
          <a:p>
            <a:pPr algn="l"/>
            <a:r>
              <a:rPr lang="es-MX" sz="2400" b="0" i="0" dirty="0">
                <a:effectLst/>
                <a:latin typeface="Times New Roman" panose="02020603050405020304" pitchFamily="18" charset="0"/>
                <a:cs typeface="Times New Roman" panose="02020603050405020304" pitchFamily="18" charset="0"/>
              </a:rPr>
              <a:t>Las funciones asíncronas </a:t>
            </a:r>
            <a:r>
              <a:rPr lang="es-MX" sz="2400" b="1" i="0" dirty="0">
                <a:effectLst/>
                <a:latin typeface="Times New Roman" panose="02020603050405020304" pitchFamily="18" charset="0"/>
                <a:cs typeface="Times New Roman" panose="02020603050405020304" pitchFamily="18" charset="0"/>
              </a:rPr>
              <a:t>(</a:t>
            </a:r>
            <a:r>
              <a:rPr lang="es-MX" sz="2400" b="1" i="1" dirty="0" err="1">
                <a:effectLst/>
                <a:latin typeface="Times New Roman" panose="02020603050405020304" pitchFamily="18" charset="0"/>
                <a:cs typeface="Times New Roman" panose="02020603050405020304" pitchFamily="18" charset="0"/>
              </a:rPr>
              <a:t>async</a:t>
            </a:r>
            <a:r>
              <a:rPr lang="es-MX" sz="2400" b="1" i="1" dirty="0">
                <a:effectLst/>
                <a:latin typeface="Times New Roman" panose="02020603050405020304" pitchFamily="18" charset="0"/>
                <a:cs typeface="Times New Roman" panose="02020603050405020304" pitchFamily="18" charset="0"/>
              </a:rPr>
              <a:t> / </a:t>
            </a:r>
            <a:r>
              <a:rPr lang="es-MX" sz="2400" b="1" i="1" dirty="0" err="1">
                <a:effectLst/>
                <a:latin typeface="Times New Roman" panose="02020603050405020304" pitchFamily="18" charset="0"/>
                <a:cs typeface="Times New Roman" panose="02020603050405020304" pitchFamily="18" charset="0"/>
              </a:rPr>
              <a:t>await</a:t>
            </a:r>
            <a:r>
              <a:rPr lang="es-MX" sz="2400" b="0" i="0" dirty="0">
                <a:effectLst/>
                <a:latin typeface="Times New Roman" panose="02020603050405020304" pitchFamily="18" charset="0"/>
                <a:cs typeface="Times New Roman" panose="02020603050405020304" pitchFamily="18" charset="0"/>
              </a:rPr>
              <a:t>) surgen para simplificar el manejo de las promesas.</a:t>
            </a:r>
          </a:p>
          <a:p>
            <a:pPr algn="l"/>
            <a:r>
              <a:rPr lang="es-MX" sz="2400" b="0" i="0" dirty="0">
                <a:effectLst/>
                <a:latin typeface="Times New Roman" panose="02020603050405020304" pitchFamily="18" charset="0"/>
                <a:cs typeface="Times New Roman" panose="02020603050405020304" pitchFamily="18" charset="0"/>
              </a:rPr>
              <a:t>La palabra </a:t>
            </a:r>
            <a:r>
              <a:rPr lang="es-MX" sz="2400" b="1" i="1" dirty="0" err="1">
                <a:effectLst/>
                <a:latin typeface="Times New Roman" panose="02020603050405020304" pitchFamily="18" charset="0"/>
                <a:cs typeface="Times New Roman" panose="02020603050405020304" pitchFamily="18" charset="0"/>
              </a:rPr>
              <a:t>async</a:t>
            </a:r>
            <a:r>
              <a:rPr lang="es-MX" sz="2400" b="0" i="0" dirty="0">
                <a:effectLst/>
                <a:latin typeface="Times New Roman" panose="02020603050405020304" pitchFamily="18" charset="0"/>
                <a:cs typeface="Times New Roman" panose="02020603050405020304" pitchFamily="18" charset="0"/>
              </a:rPr>
              <a:t> declara una función como asíncrona e indica que una promesa será automáticamente devuelta.</a:t>
            </a:r>
          </a:p>
          <a:p>
            <a:pPr algn="l"/>
            <a:r>
              <a:rPr lang="es-MX" sz="2400" b="0" i="0" dirty="0">
                <a:effectLst/>
                <a:latin typeface="Times New Roman" panose="02020603050405020304" pitchFamily="18" charset="0"/>
                <a:cs typeface="Times New Roman" panose="02020603050405020304" pitchFamily="18" charset="0"/>
              </a:rPr>
              <a:t>Podemos declarar como </a:t>
            </a:r>
            <a:r>
              <a:rPr lang="es-MX" sz="2400" b="0" i="1" dirty="0" err="1">
                <a:effectLst/>
                <a:latin typeface="Times New Roman" panose="02020603050405020304" pitchFamily="18" charset="0"/>
                <a:cs typeface="Times New Roman" panose="02020603050405020304" pitchFamily="18" charset="0"/>
              </a:rPr>
              <a:t>async</a:t>
            </a:r>
            <a:r>
              <a:rPr lang="es-MX" sz="2400" b="0" i="0" dirty="0">
                <a:effectLst/>
                <a:latin typeface="Times New Roman" panose="02020603050405020304" pitchFamily="18" charset="0"/>
                <a:cs typeface="Times New Roman" panose="02020603050405020304" pitchFamily="18" charset="0"/>
              </a:rPr>
              <a:t> funciones con nombre, anónimas o funciones flecha.</a:t>
            </a:r>
          </a:p>
          <a:p>
            <a:pPr algn="l"/>
            <a:r>
              <a:rPr lang="es-MX" sz="2400" b="0" i="0" dirty="0">
                <a:effectLst/>
                <a:latin typeface="Times New Roman" panose="02020603050405020304" pitchFamily="18" charset="0"/>
                <a:cs typeface="Times New Roman" panose="02020603050405020304" pitchFamily="18" charset="0"/>
              </a:rPr>
              <a:t>La palabra </a:t>
            </a:r>
            <a:r>
              <a:rPr lang="es-MX" sz="2400" b="1" i="1" dirty="0" err="1">
                <a:effectLst/>
                <a:latin typeface="Times New Roman" panose="02020603050405020304" pitchFamily="18" charset="0"/>
                <a:cs typeface="Times New Roman" panose="02020603050405020304" pitchFamily="18" charset="0"/>
              </a:rPr>
              <a:t>await</a:t>
            </a:r>
            <a:r>
              <a:rPr lang="es-MX" sz="2400" b="0" i="0" dirty="0">
                <a:effectLst/>
                <a:latin typeface="Times New Roman" panose="02020603050405020304" pitchFamily="18" charset="0"/>
                <a:cs typeface="Times New Roman" panose="02020603050405020304" pitchFamily="18" charset="0"/>
              </a:rPr>
              <a:t> debe ser usado siempre dentro de una función declarada como </a:t>
            </a:r>
            <a:r>
              <a:rPr lang="es-MX" sz="2400" b="0" i="1" dirty="0" err="1">
                <a:effectLst/>
                <a:latin typeface="Times New Roman" panose="02020603050405020304" pitchFamily="18" charset="0"/>
                <a:cs typeface="Times New Roman" panose="02020603050405020304" pitchFamily="18" charset="0"/>
              </a:rPr>
              <a:t>async</a:t>
            </a:r>
            <a:r>
              <a:rPr lang="es-MX" sz="2400" b="0" i="0" dirty="0">
                <a:effectLst/>
                <a:latin typeface="Times New Roman" panose="02020603050405020304" pitchFamily="18" charset="0"/>
                <a:cs typeface="Times New Roman" panose="02020603050405020304" pitchFamily="18" charset="0"/>
              </a:rPr>
              <a:t> y esperará de forma asíncrona y no bloqueante a que una promesa se resuelva o rechace.</a:t>
            </a:r>
          </a:p>
          <a:p>
            <a:endParaRPr lang="es-MX" sz="2400" dirty="0">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72EDD87-90EE-40BC-AB0D-063A41F3D434}"/>
              </a:ext>
            </a:extLst>
          </p:cNvPr>
          <p:cNvPicPr>
            <a:picLocks noChangeAspect="1"/>
          </p:cNvPicPr>
          <p:nvPr/>
        </p:nvPicPr>
        <p:blipFill>
          <a:blip r:embed="rId2"/>
          <a:stretch>
            <a:fillRect/>
          </a:stretch>
        </p:blipFill>
        <p:spPr>
          <a:xfrm>
            <a:off x="562709" y="230188"/>
            <a:ext cx="2529400" cy="1264700"/>
          </a:xfrm>
          <a:prstGeom prst="rect">
            <a:avLst/>
          </a:prstGeom>
        </p:spPr>
      </p:pic>
    </p:spTree>
    <p:extLst>
      <p:ext uri="{BB962C8B-B14F-4D97-AF65-F5344CB8AC3E}">
        <p14:creationId xmlns:p14="http://schemas.microsoft.com/office/powerpoint/2010/main" val="38307125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3384D3C-4D2F-4ED5-9FA3-14813B3F8BFD}"/>
              </a:ext>
            </a:extLst>
          </p:cNvPr>
          <p:cNvPicPr>
            <a:picLocks noChangeAspect="1"/>
          </p:cNvPicPr>
          <p:nvPr/>
        </p:nvPicPr>
        <p:blipFill>
          <a:blip r:embed="rId2"/>
          <a:stretch>
            <a:fillRect/>
          </a:stretch>
        </p:blipFill>
        <p:spPr>
          <a:xfrm>
            <a:off x="0" y="0"/>
            <a:ext cx="4467849" cy="5153744"/>
          </a:xfrm>
          <a:prstGeom prst="rect">
            <a:avLst/>
          </a:prstGeom>
        </p:spPr>
      </p:pic>
      <p:pic>
        <p:nvPicPr>
          <p:cNvPr id="7" name="Imagen 6">
            <a:extLst>
              <a:ext uri="{FF2B5EF4-FFF2-40B4-BE49-F238E27FC236}">
                <a16:creationId xmlns:a16="http://schemas.microsoft.com/office/drawing/2014/main" id="{78F9C22F-AEE1-43FD-9EDA-2CC34442494E}"/>
              </a:ext>
            </a:extLst>
          </p:cNvPr>
          <p:cNvPicPr>
            <a:picLocks noChangeAspect="1"/>
          </p:cNvPicPr>
          <p:nvPr/>
        </p:nvPicPr>
        <p:blipFill>
          <a:blip r:embed="rId3"/>
          <a:stretch>
            <a:fillRect/>
          </a:stretch>
        </p:blipFill>
        <p:spPr>
          <a:xfrm>
            <a:off x="4472538" y="0"/>
            <a:ext cx="4458322" cy="2857899"/>
          </a:xfrm>
          <a:prstGeom prst="rect">
            <a:avLst/>
          </a:prstGeom>
        </p:spPr>
      </p:pic>
      <p:pic>
        <p:nvPicPr>
          <p:cNvPr id="9" name="Imagen 8">
            <a:extLst>
              <a:ext uri="{FF2B5EF4-FFF2-40B4-BE49-F238E27FC236}">
                <a16:creationId xmlns:a16="http://schemas.microsoft.com/office/drawing/2014/main" id="{34673915-4B5B-4ECF-A500-E43ACA5204DA}"/>
              </a:ext>
            </a:extLst>
          </p:cNvPr>
          <p:cNvPicPr>
            <a:picLocks noChangeAspect="1"/>
          </p:cNvPicPr>
          <p:nvPr/>
        </p:nvPicPr>
        <p:blipFill rotWithShape="1">
          <a:blip r:embed="rId4"/>
          <a:srcRect t="6066"/>
          <a:stretch/>
        </p:blipFill>
        <p:spPr>
          <a:xfrm>
            <a:off x="7695573" y="2222695"/>
            <a:ext cx="4496427" cy="4635305"/>
          </a:xfrm>
          <a:prstGeom prst="rect">
            <a:avLst/>
          </a:prstGeom>
        </p:spPr>
      </p:pic>
    </p:spTree>
    <p:extLst>
      <p:ext uri="{BB962C8B-B14F-4D97-AF65-F5344CB8AC3E}">
        <p14:creationId xmlns:p14="http://schemas.microsoft.com/office/powerpoint/2010/main" val="33248344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A289D-BAA7-4B38-8239-2B525CECBC24}"/>
              </a:ext>
            </a:extLst>
          </p:cNvPr>
          <p:cNvSpPr>
            <a:spLocks noGrp="1"/>
          </p:cNvSpPr>
          <p:nvPr>
            <p:ph type="title"/>
          </p:nvPr>
        </p:nvSpPr>
        <p:spPr>
          <a:xfrm>
            <a:off x="1393636" y="865429"/>
            <a:ext cx="9404723" cy="1400530"/>
          </a:xfrm>
        </p:spPr>
        <p:txBody>
          <a:bodyPr>
            <a:noAutofit/>
          </a:bodyPr>
          <a:lstStyle/>
          <a:p>
            <a:pPr algn="ctr"/>
            <a:r>
              <a:rPr lang="es-MX" sz="4800" b="1" i="0" dirty="0">
                <a:solidFill>
                  <a:schemeClr val="tx1"/>
                </a:solidFill>
                <a:effectLst/>
                <a:latin typeface="Times New Roman" panose="02020603050405020304" pitchFamily="18" charset="0"/>
                <a:cs typeface="Times New Roman" panose="02020603050405020304" pitchFamily="18" charset="0"/>
              </a:rPr>
              <a:t>Nuevos Tipos y Características</a:t>
            </a:r>
            <a:br>
              <a:rPr lang="es-MX" sz="4800" b="1" i="0" dirty="0">
                <a:solidFill>
                  <a:schemeClr val="tx1"/>
                </a:solidFill>
                <a:effectLst/>
                <a:latin typeface="Times New Roman" panose="02020603050405020304" pitchFamily="18" charset="0"/>
                <a:cs typeface="Times New Roman" panose="02020603050405020304" pitchFamily="18" charset="0"/>
              </a:rPr>
            </a:br>
            <a:endParaRPr lang="es-MX" sz="4800" b="1" dirty="0">
              <a:solidFill>
                <a:schemeClr val="tx1"/>
              </a:solidFill>
              <a:latin typeface="Times New Roman" panose="02020603050405020304" pitchFamily="18" charset="0"/>
              <a:cs typeface="Times New Roman" panose="02020603050405020304" pitchFamily="18" charset="0"/>
            </a:endParaRPr>
          </a:p>
        </p:txBody>
      </p:sp>
      <p:sp>
        <p:nvSpPr>
          <p:cNvPr id="3" name="AutoShape 2" descr="Categoría: javascript">
            <a:extLst>
              <a:ext uri="{FF2B5EF4-FFF2-40B4-BE49-F238E27FC236}">
                <a16:creationId xmlns:a16="http://schemas.microsoft.com/office/drawing/2014/main" id="{A0EB910F-CDBD-47DE-8F72-85072085DD4B}"/>
              </a:ext>
            </a:extLst>
          </p:cNvPr>
          <p:cNvSpPr>
            <a:spLocks noChangeAspect="1" noChangeArrowheads="1"/>
          </p:cNvSpPr>
          <p:nvPr/>
        </p:nvSpPr>
        <p:spPr bwMode="auto">
          <a:xfrm>
            <a:off x="4149969" y="3276599"/>
            <a:ext cx="2098431" cy="20984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4" name="Imagen 3">
            <a:extLst>
              <a:ext uri="{FF2B5EF4-FFF2-40B4-BE49-F238E27FC236}">
                <a16:creationId xmlns:a16="http://schemas.microsoft.com/office/drawing/2014/main" id="{891705E1-B87E-4687-935A-3B4DBE879465}"/>
              </a:ext>
            </a:extLst>
          </p:cNvPr>
          <p:cNvPicPr>
            <a:picLocks noChangeAspect="1"/>
          </p:cNvPicPr>
          <p:nvPr/>
        </p:nvPicPr>
        <p:blipFill>
          <a:blip r:embed="rId2"/>
          <a:stretch>
            <a:fillRect/>
          </a:stretch>
        </p:blipFill>
        <p:spPr>
          <a:xfrm>
            <a:off x="4932484" y="2003322"/>
            <a:ext cx="1905000" cy="1905000"/>
          </a:xfrm>
          <a:prstGeom prst="rect">
            <a:avLst/>
          </a:prstGeom>
        </p:spPr>
      </p:pic>
      <p:sp>
        <p:nvSpPr>
          <p:cNvPr id="5" name="CuadroTexto 4">
            <a:extLst>
              <a:ext uri="{FF2B5EF4-FFF2-40B4-BE49-F238E27FC236}">
                <a16:creationId xmlns:a16="http://schemas.microsoft.com/office/drawing/2014/main" id="{704812E1-2B94-47F3-AF09-CAEF2BD8FE5C}"/>
              </a:ext>
            </a:extLst>
          </p:cNvPr>
          <p:cNvSpPr txBox="1"/>
          <p:nvPr/>
        </p:nvSpPr>
        <p:spPr>
          <a:xfrm>
            <a:off x="284870" y="5769262"/>
            <a:ext cx="11622259" cy="923330"/>
          </a:xfrm>
          <a:prstGeom prst="rect">
            <a:avLst/>
          </a:prstGeom>
          <a:noFill/>
        </p:spPr>
        <p:txBody>
          <a:bodyPr wrap="square" rtlCol="0">
            <a:spAutoFit/>
          </a:bodyPr>
          <a:lstStyle/>
          <a:p>
            <a:pPr algn="just"/>
            <a:r>
              <a:rPr lang="es-MX" dirty="0">
                <a:solidFill>
                  <a:srgbClr val="FF0000"/>
                </a:solidFill>
                <a:latin typeface="Times New Roman" panose="02020603050405020304" pitchFamily="18" charset="0"/>
                <a:cs typeface="Times New Roman" panose="02020603050405020304" pitchFamily="18" charset="0"/>
              </a:rPr>
              <a:t>A partir de aquí hasta JSON es indispensable revisar los ejercicios </a:t>
            </a:r>
            <a:r>
              <a:rPr lang="es-MX" sz="1800" dirty="0">
                <a:solidFill>
                  <a:srgbClr val="FF0000"/>
                </a:solidFill>
                <a:latin typeface="Times New Roman" panose="02020603050405020304" pitchFamily="18" charset="0"/>
                <a:cs typeface="Times New Roman" panose="02020603050405020304" pitchFamily="18" charset="0"/>
              </a:rPr>
              <a:t>realizados en el curso del profe John </a:t>
            </a:r>
            <a:r>
              <a:rPr lang="es-MX" sz="1800" dirty="0" err="1">
                <a:solidFill>
                  <a:srgbClr val="FF0000"/>
                </a:solidFill>
                <a:latin typeface="Times New Roman" panose="02020603050405020304" pitchFamily="18" charset="0"/>
                <a:cs typeface="Times New Roman" panose="02020603050405020304" pitchFamily="18" charset="0"/>
              </a:rPr>
              <a:t>Mircha</a:t>
            </a:r>
            <a:r>
              <a:rPr lang="es-MX" sz="1800" dirty="0">
                <a:solidFill>
                  <a:srgbClr val="FF0000"/>
                </a:solidFill>
                <a:latin typeface="Times New Roman" panose="02020603050405020304" pitchFamily="18" charset="0"/>
                <a:cs typeface="Times New Roman" panose="02020603050405020304" pitchFamily="18" charset="0"/>
              </a:rPr>
              <a:t>, fueron realizados en un </a:t>
            </a:r>
            <a:r>
              <a:rPr lang="es-MX" sz="1800" b="1" dirty="0">
                <a:solidFill>
                  <a:srgbClr val="FF0000"/>
                </a:solidFill>
                <a:latin typeface="Times New Roman" panose="02020603050405020304" pitchFamily="18" charset="0"/>
                <a:cs typeface="Times New Roman" panose="02020603050405020304" pitchFamily="18" charset="0"/>
              </a:rPr>
              <a:t>HTML llamado nuevos_tipos_datos.js</a:t>
            </a:r>
            <a:r>
              <a:rPr lang="es-MX" sz="1800" dirty="0">
                <a:solidFill>
                  <a:srgbClr val="FF0000"/>
                </a:solidFill>
                <a:latin typeface="Times New Roman" panose="02020603050405020304" pitchFamily="18" charset="0"/>
                <a:cs typeface="Times New Roman" panose="02020603050405020304" pitchFamily="18" charset="0"/>
              </a:rPr>
              <a:t>, esto para entender mejor el funcionamiento</a:t>
            </a:r>
            <a:r>
              <a:rPr lang="es-MX" dirty="0">
                <a:solidFill>
                  <a:srgbClr val="FF0000"/>
                </a:solidFill>
                <a:latin typeface="Times New Roman" panose="02020603050405020304" pitchFamily="18" charset="0"/>
                <a:cs typeface="Times New Roman" panose="02020603050405020304" pitchFamily="18" charset="0"/>
              </a:rPr>
              <a:t> o Volver a ver las clases, ya que son conceptos un poco difícil de comprender.</a:t>
            </a:r>
          </a:p>
        </p:txBody>
      </p:sp>
      <p:sp>
        <p:nvSpPr>
          <p:cNvPr id="6" name="CuadroTexto 5">
            <a:extLst>
              <a:ext uri="{FF2B5EF4-FFF2-40B4-BE49-F238E27FC236}">
                <a16:creationId xmlns:a16="http://schemas.microsoft.com/office/drawing/2014/main" id="{AEA656B8-6A69-45CA-B7A1-11BF1C6893A5}"/>
              </a:ext>
            </a:extLst>
          </p:cNvPr>
          <p:cNvSpPr txBox="1"/>
          <p:nvPr/>
        </p:nvSpPr>
        <p:spPr>
          <a:xfrm>
            <a:off x="390376" y="4302554"/>
            <a:ext cx="11411242" cy="461665"/>
          </a:xfrm>
          <a:prstGeom prst="rect">
            <a:avLst/>
          </a:prstGeom>
          <a:noFill/>
        </p:spPr>
        <p:txBody>
          <a:bodyPr wrap="square" rtlCol="0">
            <a:spAutoFit/>
          </a:bodyPr>
          <a:lstStyle/>
          <a:p>
            <a:pPr algn="ctr"/>
            <a:r>
              <a:rPr lang="es-MX" sz="2400" dirty="0">
                <a:latin typeface="Times New Roman" panose="02020603050405020304" pitchFamily="18" charset="0"/>
                <a:cs typeface="Times New Roman" panose="02020603050405020304" pitchFamily="18" charset="0"/>
              </a:rPr>
              <a:t>Este apartado abarca desde el video 49. Symbol al 59. </a:t>
            </a:r>
            <a:r>
              <a:rPr lang="es-MX" sz="2400" i="0" dirty="0">
                <a:effectLst/>
                <a:latin typeface="Times New Roman" panose="02020603050405020304" pitchFamily="18" charset="0"/>
                <a:cs typeface="Times New Roman" panose="02020603050405020304" pitchFamily="18" charset="0"/>
              </a:rPr>
              <a:t>JSON</a:t>
            </a:r>
            <a:endParaRPr lang="es-MX"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57020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D9CFBA-A3EF-4710-81D3-2ACBCAC6A808}"/>
              </a:ext>
            </a:extLst>
          </p:cNvPr>
          <p:cNvSpPr>
            <a:spLocks noGrp="1"/>
          </p:cNvSpPr>
          <p:nvPr>
            <p:ph type="title"/>
          </p:nvPr>
        </p:nvSpPr>
        <p:spPr/>
        <p:txBody>
          <a:bodyPr>
            <a:normAutofit/>
          </a:bodyPr>
          <a:lstStyle/>
          <a:p>
            <a:pPr algn="ctr"/>
            <a:r>
              <a:rPr lang="es-MX" b="1" dirty="0">
                <a:latin typeface="Times New Roman" panose="02020603050405020304" pitchFamily="18" charset="0"/>
                <a:cs typeface="Times New Roman" panose="02020603050405020304" pitchFamily="18" charset="0"/>
              </a:rPr>
              <a:t>49- Symbol()</a:t>
            </a:r>
          </a:p>
        </p:txBody>
      </p:sp>
      <p:sp>
        <p:nvSpPr>
          <p:cNvPr id="3" name="Marcador de contenido 2">
            <a:extLst>
              <a:ext uri="{FF2B5EF4-FFF2-40B4-BE49-F238E27FC236}">
                <a16:creationId xmlns:a16="http://schemas.microsoft.com/office/drawing/2014/main" id="{3431C80B-50BF-42C2-938B-29FF86F7B1B2}"/>
              </a:ext>
            </a:extLst>
          </p:cNvPr>
          <p:cNvSpPr>
            <a:spLocks noGrp="1"/>
          </p:cNvSpPr>
          <p:nvPr>
            <p:ph idx="1"/>
          </p:nvPr>
        </p:nvSpPr>
        <p:spPr>
          <a:xfrm>
            <a:off x="520506" y="1690688"/>
            <a:ext cx="11169746" cy="4822654"/>
          </a:xfrm>
        </p:spPr>
        <p:txBody>
          <a:bodyPr>
            <a:normAutofit/>
          </a:bodyPr>
          <a:lstStyle/>
          <a:p>
            <a:r>
              <a:rPr lang="es-MX" sz="2400" b="1" dirty="0">
                <a:latin typeface="Times New Roman" panose="02020603050405020304" pitchFamily="18" charset="0"/>
                <a:cs typeface="Times New Roman" panose="02020603050405020304" pitchFamily="18" charset="0"/>
              </a:rPr>
              <a:t>Symbol() </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s-MX" sz="2400" dirty="0">
                <a:latin typeface="Times New Roman" panose="02020603050405020304" pitchFamily="18" charset="0"/>
                <a:cs typeface="Times New Roman" panose="02020603050405020304" pitchFamily="18" charset="0"/>
              </a:rPr>
              <a:t> Es un tipo de dato primitivo, que fue introducido con el ES6 en 2015.</a:t>
            </a:r>
          </a:p>
          <a:p>
            <a:r>
              <a:rPr lang="es-MX" sz="2400" dirty="0">
                <a:latin typeface="Times New Roman" panose="02020603050405020304" pitchFamily="18" charset="0"/>
                <a:cs typeface="Times New Roman" panose="02020603050405020304" pitchFamily="18" charset="0"/>
              </a:rPr>
              <a:t>Es un tipo de dato peculiar, al crear un símbolo su valor se mantiene privado y para uso interno.</a:t>
            </a:r>
          </a:p>
          <a:p>
            <a:r>
              <a:rPr lang="es-MX" sz="2400" dirty="0">
                <a:latin typeface="Times New Roman" panose="02020603050405020304" pitchFamily="18" charset="0"/>
                <a:cs typeface="Times New Roman" panose="02020603050405020304" pitchFamily="18" charset="0"/>
              </a:rPr>
              <a:t>Es muy usado para identificar las propiedades de los objetos, para evitar las coaliciones.</a:t>
            </a:r>
          </a:p>
          <a:p>
            <a:r>
              <a:rPr lang="es-MX" sz="2400" dirty="0">
                <a:latin typeface="Times New Roman" panose="02020603050405020304" pitchFamily="18" charset="0"/>
                <a:cs typeface="Times New Roman" panose="02020603050405020304" pitchFamily="18" charset="0"/>
              </a:rPr>
              <a:t>Como se crea un símbolo:</a:t>
            </a:r>
          </a:p>
          <a:p>
            <a:pPr marL="0" indent="0" algn="ctr">
              <a:buNone/>
            </a:pPr>
            <a:r>
              <a:rPr lang="es-MX" sz="2400" b="1" dirty="0">
                <a:solidFill>
                  <a:srgbClr val="0070C0"/>
                </a:solidFill>
                <a:latin typeface="Times New Roman" panose="02020603050405020304" pitchFamily="18" charset="0"/>
                <a:cs typeface="Times New Roman" panose="02020603050405020304" pitchFamily="18" charset="0"/>
              </a:rPr>
              <a:t>console.log(Symbol());</a:t>
            </a:r>
          </a:p>
          <a:p>
            <a:r>
              <a:rPr lang="es-MX" sz="2400" dirty="0">
                <a:latin typeface="Times New Roman" panose="02020603050405020304" pitchFamily="18" charset="0"/>
                <a:cs typeface="Times New Roman" panose="02020603050405020304" pitchFamily="18" charset="0"/>
              </a:rPr>
              <a:t>Symbol es un objeto incorporado cuyo constructor devuelve un symbol primitivo — también llamado Symbol </a:t>
            </a:r>
            <a:r>
              <a:rPr lang="es-MX" sz="2400" dirty="0" err="1">
                <a:latin typeface="Times New Roman" panose="02020603050405020304" pitchFamily="18" charset="0"/>
                <a:cs typeface="Times New Roman" panose="02020603050405020304" pitchFamily="18" charset="0"/>
              </a:rPr>
              <a:t>value</a:t>
            </a:r>
            <a:r>
              <a:rPr lang="es-MX" sz="2400" dirty="0">
                <a:latin typeface="Times New Roman" panose="02020603050405020304" pitchFamily="18" charset="0"/>
                <a:cs typeface="Times New Roman" panose="02020603050405020304" pitchFamily="18" charset="0"/>
              </a:rPr>
              <a:t> o simplemente Symbol — que está garantizado que sea único.</a:t>
            </a:r>
          </a:p>
          <a:p>
            <a:endParaRPr lang="es-MX"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38204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A175A1-340A-4D8D-8200-77C0E95C1274}"/>
              </a:ext>
            </a:extLst>
          </p:cNvPr>
          <p:cNvSpPr>
            <a:spLocks noGrp="1"/>
          </p:cNvSpPr>
          <p:nvPr>
            <p:ph type="title"/>
          </p:nvPr>
        </p:nvSpPr>
        <p:spPr>
          <a:xfrm>
            <a:off x="2259804" y="551193"/>
            <a:ext cx="7406108" cy="813374"/>
          </a:xfrm>
        </p:spPr>
        <p:txBody>
          <a:bodyPr>
            <a:noAutofit/>
          </a:bodyPr>
          <a:lstStyle/>
          <a:p>
            <a:pPr algn="ctr"/>
            <a:r>
              <a:rPr lang="es-MX" b="1" dirty="0">
                <a:latin typeface="Times New Roman" panose="02020603050405020304" pitchFamily="18" charset="0"/>
                <a:cs typeface="Times New Roman" panose="02020603050405020304" pitchFamily="18" charset="0"/>
              </a:rPr>
              <a:t>50 – Objeto Set</a:t>
            </a:r>
            <a:br>
              <a:rPr lang="es-MX" b="1" dirty="0">
                <a:latin typeface="Times New Roman" panose="02020603050405020304" pitchFamily="18" charset="0"/>
                <a:cs typeface="Times New Roman" panose="02020603050405020304" pitchFamily="18" charset="0"/>
              </a:rPr>
            </a:br>
            <a:endParaRPr lang="es-MX"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D882D7E3-DF28-4190-887A-37BE13F786B4}"/>
              </a:ext>
            </a:extLst>
          </p:cNvPr>
          <p:cNvSpPr>
            <a:spLocks noGrp="1"/>
          </p:cNvSpPr>
          <p:nvPr>
            <p:ph idx="1"/>
          </p:nvPr>
        </p:nvSpPr>
        <p:spPr>
          <a:xfrm>
            <a:off x="281354" y="1181686"/>
            <a:ext cx="11363009" cy="5345723"/>
          </a:xfrm>
        </p:spPr>
        <p:txBody>
          <a:bodyPr>
            <a:normAutofit/>
          </a:bodyPr>
          <a:lstStyle/>
          <a:p>
            <a:pPr algn="just"/>
            <a:r>
              <a:rPr lang="es-MX" sz="2400" dirty="0">
                <a:latin typeface="Times New Roman" panose="02020603050405020304" pitchFamily="18" charset="0"/>
                <a:cs typeface="Times New Roman" panose="02020603050405020304" pitchFamily="18" charset="0"/>
              </a:rPr>
              <a:t>El objeto Set le permite almacenar valores únicos de cualquier tipo, ya sea valores primitivos o referencias a objetos.</a:t>
            </a:r>
          </a:p>
          <a:p>
            <a:pPr algn="just"/>
            <a:endParaRPr lang="es-MX" sz="2400" dirty="0">
              <a:latin typeface="Times New Roman" panose="02020603050405020304" pitchFamily="18" charset="0"/>
              <a:cs typeface="Times New Roman" panose="02020603050405020304" pitchFamily="18" charset="0"/>
            </a:endParaRPr>
          </a:p>
          <a:p>
            <a:pPr algn="just"/>
            <a:r>
              <a:rPr lang="es-MX" sz="2400" b="1" dirty="0">
                <a:latin typeface="Times New Roman" panose="02020603050405020304" pitchFamily="18" charset="0"/>
                <a:cs typeface="Times New Roman" panose="02020603050405020304" pitchFamily="18" charset="0"/>
              </a:rPr>
              <a:t>Descripción</a:t>
            </a:r>
          </a:p>
          <a:p>
            <a:pPr algn="just"/>
            <a:r>
              <a:rPr lang="es-MX" sz="2400" dirty="0">
                <a:latin typeface="Times New Roman" panose="02020603050405020304" pitchFamily="18" charset="0"/>
                <a:cs typeface="Times New Roman" panose="02020603050405020304" pitchFamily="18" charset="0"/>
              </a:rPr>
              <a:t>Los objetos Set son colecciones de valores. Puede iterar a través de los elementos de un conjunto en orden de inserción. Un valor en un Set solo puede ocurrir una vez; es único en la colección del Set.</a:t>
            </a:r>
          </a:p>
          <a:p>
            <a:pPr algn="just"/>
            <a:endParaRPr lang="es-MX" sz="2400" dirty="0">
              <a:latin typeface="Times New Roman" panose="02020603050405020304" pitchFamily="18" charset="0"/>
              <a:cs typeface="Times New Roman" panose="02020603050405020304" pitchFamily="18" charset="0"/>
            </a:endParaRPr>
          </a:p>
          <a:p>
            <a:r>
              <a:rPr lang="es-MX" sz="2400" b="1" dirty="0">
                <a:latin typeface="Times New Roman" panose="02020603050405020304" pitchFamily="18" charset="0"/>
                <a:cs typeface="Times New Roman" panose="02020603050405020304" pitchFamily="18" charset="0"/>
              </a:rPr>
              <a:t>Constructor</a:t>
            </a:r>
          </a:p>
          <a:p>
            <a:r>
              <a:rPr lang="es-MX" sz="2400" dirty="0">
                <a:latin typeface="Times New Roman" panose="02020603050405020304" pitchFamily="18" charset="0"/>
                <a:cs typeface="Times New Roman" panose="02020603050405020304" pitchFamily="18" charset="0"/>
              </a:rPr>
              <a:t>Set() </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s-MX" sz="2400" dirty="0">
                <a:latin typeface="Times New Roman" panose="02020603050405020304" pitchFamily="18" charset="0"/>
                <a:cs typeface="Times New Roman" panose="02020603050405020304" pitchFamily="18" charset="0"/>
              </a:rPr>
              <a:t> Crea un nuevo objeto Set.</a:t>
            </a:r>
          </a:p>
          <a:p>
            <a:r>
              <a:rPr lang="es-MX" sz="2400" b="1" dirty="0">
                <a:latin typeface="Times New Roman" panose="02020603050405020304" pitchFamily="18" charset="0"/>
                <a:cs typeface="Times New Roman" panose="02020603050405020304" pitchFamily="18" charset="0"/>
              </a:rPr>
              <a:t>Propiedades de instancia</a:t>
            </a:r>
          </a:p>
          <a:p>
            <a:r>
              <a:rPr lang="es-MX" sz="2400" dirty="0" err="1">
                <a:latin typeface="Times New Roman" panose="02020603050405020304" pitchFamily="18" charset="0"/>
                <a:cs typeface="Times New Roman" panose="02020603050405020304" pitchFamily="18" charset="0"/>
              </a:rPr>
              <a:t>Set.size</a:t>
            </a:r>
            <a:r>
              <a:rPr lang="es-MX" sz="2400"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s-MX" sz="2400" dirty="0">
                <a:latin typeface="Times New Roman" panose="02020603050405020304" pitchFamily="18" charset="0"/>
                <a:cs typeface="Times New Roman" panose="02020603050405020304" pitchFamily="18" charset="0"/>
              </a:rPr>
              <a:t> Devuelve el número de valores en el objeto Set.</a:t>
            </a: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a:p>
            <a:pPr algn="just"/>
            <a:endParaRPr lang="es-MX"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62649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C1FCCFE-9921-44BA-84C9-7107086BC224}"/>
              </a:ext>
            </a:extLst>
          </p:cNvPr>
          <p:cNvSpPr>
            <a:spLocks noGrp="1"/>
          </p:cNvSpPr>
          <p:nvPr>
            <p:ph idx="1"/>
          </p:nvPr>
        </p:nvSpPr>
        <p:spPr>
          <a:xfrm>
            <a:off x="506437" y="576775"/>
            <a:ext cx="11127545" cy="6006905"/>
          </a:xfrm>
        </p:spPr>
        <p:txBody>
          <a:bodyPr>
            <a:normAutofit/>
          </a:bodyPr>
          <a:lstStyle/>
          <a:p>
            <a:r>
              <a:rPr lang="es-MX" sz="2400" b="1" dirty="0">
                <a:latin typeface="Times New Roman" panose="02020603050405020304" pitchFamily="18" charset="0"/>
                <a:cs typeface="Times New Roman" panose="02020603050405020304" pitchFamily="18" charset="0"/>
              </a:rPr>
              <a:t>Métodos de instancia</a:t>
            </a:r>
          </a:p>
          <a:p>
            <a:endParaRPr lang="es-MX" sz="2400" b="1" dirty="0">
              <a:latin typeface="Times New Roman" panose="02020603050405020304" pitchFamily="18" charset="0"/>
              <a:cs typeface="Times New Roman" panose="02020603050405020304" pitchFamily="18" charset="0"/>
            </a:endParaRPr>
          </a:p>
          <a:p>
            <a:r>
              <a:rPr lang="es-MX" sz="2400" b="1" dirty="0" err="1">
                <a:latin typeface="Times New Roman" panose="02020603050405020304" pitchFamily="18" charset="0"/>
                <a:cs typeface="Times New Roman" panose="02020603050405020304" pitchFamily="18" charset="0"/>
              </a:rPr>
              <a:t>Set.add</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value</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s-MX" sz="2400" dirty="0">
                <a:latin typeface="Times New Roman" panose="02020603050405020304" pitchFamily="18" charset="0"/>
                <a:cs typeface="Times New Roman" panose="02020603050405020304" pitchFamily="18" charset="0"/>
              </a:rPr>
              <a:t> Añade </a:t>
            </a:r>
            <a:r>
              <a:rPr lang="es-MX" sz="2400" dirty="0" err="1">
                <a:latin typeface="Times New Roman" panose="02020603050405020304" pitchFamily="18" charset="0"/>
                <a:cs typeface="Times New Roman" panose="02020603050405020304" pitchFamily="18" charset="0"/>
              </a:rPr>
              <a:t>value</a:t>
            </a:r>
            <a:r>
              <a:rPr lang="es-MX" sz="2400" dirty="0">
                <a:latin typeface="Times New Roman" panose="02020603050405020304" pitchFamily="18" charset="0"/>
                <a:cs typeface="Times New Roman" panose="02020603050405020304" pitchFamily="18" charset="0"/>
              </a:rPr>
              <a:t> al objeto Set. Devuelve el objeto Set con el valor añadido.</a:t>
            </a:r>
          </a:p>
          <a:p>
            <a:endParaRPr lang="es-MX" sz="2400" dirty="0">
              <a:latin typeface="Times New Roman" panose="02020603050405020304" pitchFamily="18" charset="0"/>
              <a:cs typeface="Times New Roman" panose="02020603050405020304" pitchFamily="18" charset="0"/>
            </a:endParaRPr>
          </a:p>
          <a:p>
            <a:r>
              <a:rPr lang="es-MX" sz="2400" b="1" dirty="0" err="1">
                <a:latin typeface="Times New Roman" panose="02020603050405020304" pitchFamily="18" charset="0"/>
                <a:cs typeface="Times New Roman" panose="02020603050405020304" pitchFamily="18" charset="0"/>
              </a:rPr>
              <a:t>Set.clear</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s-MX" sz="2400" dirty="0">
                <a:latin typeface="Times New Roman" panose="02020603050405020304" pitchFamily="18" charset="0"/>
                <a:cs typeface="Times New Roman" panose="02020603050405020304" pitchFamily="18" charset="0"/>
              </a:rPr>
              <a:t> Elimina todos los elementos del objeto Set.</a:t>
            </a:r>
          </a:p>
          <a:p>
            <a:endParaRPr lang="es-MX" sz="2400" dirty="0">
              <a:latin typeface="Times New Roman" panose="02020603050405020304" pitchFamily="18" charset="0"/>
              <a:cs typeface="Times New Roman" panose="02020603050405020304" pitchFamily="18" charset="0"/>
            </a:endParaRPr>
          </a:p>
          <a:p>
            <a:r>
              <a:rPr lang="es-MX" sz="2400" b="1" dirty="0" err="1">
                <a:latin typeface="Times New Roman" panose="02020603050405020304" pitchFamily="18" charset="0"/>
                <a:cs typeface="Times New Roman" panose="02020603050405020304" pitchFamily="18" charset="0"/>
              </a:rPr>
              <a:t>Set.delete</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value</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s-MX" sz="2400" dirty="0">
                <a:latin typeface="Times New Roman" panose="02020603050405020304" pitchFamily="18" charset="0"/>
                <a:cs typeface="Times New Roman" panose="02020603050405020304" pitchFamily="18" charset="0"/>
              </a:rPr>
              <a:t> Elimina el elemento asociado a </a:t>
            </a:r>
            <a:r>
              <a:rPr lang="es-MX" sz="2400" dirty="0" err="1">
                <a:latin typeface="Times New Roman" panose="02020603050405020304" pitchFamily="18" charset="0"/>
                <a:cs typeface="Times New Roman" panose="02020603050405020304" pitchFamily="18" charset="0"/>
              </a:rPr>
              <a:t>value</a:t>
            </a:r>
            <a:r>
              <a:rPr lang="es-MX" sz="2400" dirty="0">
                <a:latin typeface="Times New Roman" panose="02020603050405020304" pitchFamily="18" charset="0"/>
                <a:cs typeface="Times New Roman" panose="02020603050405020304" pitchFamily="18" charset="0"/>
              </a:rPr>
              <a:t> y devuelve un booleano que afirma si un elemento se eliminó correctamente o no. </a:t>
            </a:r>
            <a:r>
              <a:rPr lang="es-MX" sz="2400" dirty="0" err="1">
                <a:latin typeface="Times New Roman" panose="02020603050405020304" pitchFamily="18" charset="0"/>
                <a:cs typeface="Times New Roman" panose="02020603050405020304" pitchFamily="18" charset="0"/>
              </a:rPr>
              <a:t>Set.prototype.has</a:t>
            </a:r>
            <a:r>
              <a:rPr lang="es-MX" sz="2400" dirty="0">
                <a:latin typeface="Times New Roman" panose="02020603050405020304" pitchFamily="18" charset="0"/>
                <a:cs typeface="Times New Roman" panose="02020603050405020304" pitchFamily="18" charset="0"/>
              </a:rPr>
              <a:t>(</a:t>
            </a:r>
            <a:r>
              <a:rPr lang="es-MX" sz="2400" dirty="0" err="1">
                <a:latin typeface="Times New Roman" panose="02020603050405020304" pitchFamily="18" charset="0"/>
                <a:cs typeface="Times New Roman" panose="02020603050405020304" pitchFamily="18" charset="0"/>
              </a:rPr>
              <a:t>value</a:t>
            </a:r>
            <a:r>
              <a:rPr lang="es-MX" sz="2400" dirty="0">
                <a:latin typeface="Times New Roman" panose="02020603050405020304" pitchFamily="18" charset="0"/>
                <a:cs typeface="Times New Roman" panose="02020603050405020304" pitchFamily="18" charset="0"/>
              </a:rPr>
              <a:t>) devolverá false después.</a:t>
            </a:r>
          </a:p>
          <a:p>
            <a:endParaRPr lang="es-MX" sz="2400" dirty="0">
              <a:latin typeface="Times New Roman" panose="02020603050405020304" pitchFamily="18" charset="0"/>
              <a:cs typeface="Times New Roman" panose="02020603050405020304" pitchFamily="18" charset="0"/>
            </a:endParaRPr>
          </a:p>
          <a:p>
            <a:r>
              <a:rPr lang="es-MX" sz="2400" b="1" dirty="0" err="1">
                <a:latin typeface="Times New Roman" panose="02020603050405020304" pitchFamily="18" charset="0"/>
                <a:cs typeface="Times New Roman" panose="02020603050405020304" pitchFamily="18" charset="0"/>
              </a:rPr>
              <a:t>Set.has</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value</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s-MX" sz="2400" dirty="0">
                <a:latin typeface="Times New Roman" panose="02020603050405020304" pitchFamily="18" charset="0"/>
                <a:cs typeface="Times New Roman" panose="02020603050405020304" pitchFamily="18" charset="0"/>
              </a:rPr>
              <a:t> Devuelve un booleano que afirma si un elemento está presente con el valor dado en el objeto Set o no.</a:t>
            </a:r>
          </a:p>
          <a:p>
            <a:endParaRPr lang="es-MX" sz="2400" dirty="0"/>
          </a:p>
        </p:txBody>
      </p:sp>
    </p:spTree>
    <p:extLst>
      <p:ext uri="{BB962C8B-B14F-4D97-AF65-F5344CB8AC3E}">
        <p14:creationId xmlns:p14="http://schemas.microsoft.com/office/powerpoint/2010/main" val="22839053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DEC24D8-B3B7-46FF-A2B0-C41E6A8F056E}"/>
              </a:ext>
            </a:extLst>
          </p:cNvPr>
          <p:cNvSpPr>
            <a:spLocks noGrp="1"/>
          </p:cNvSpPr>
          <p:nvPr>
            <p:ph idx="1"/>
          </p:nvPr>
        </p:nvSpPr>
        <p:spPr>
          <a:xfrm>
            <a:off x="548640" y="590843"/>
            <a:ext cx="10805160" cy="5586120"/>
          </a:xfrm>
        </p:spPr>
        <p:txBody>
          <a:bodyPr>
            <a:normAutofit/>
          </a:bodyPr>
          <a:lstStyle/>
          <a:p>
            <a:r>
              <a:rPr lang="es-MX" sz="2400" b="1" dirty="0">
                <a:latin typeface="Times New Roman" panose="02020603050405020304" pitchFamily="18" charset="0"/>
                <a:cs typeface="Times New Roman" panose="02020603050405020304" pitchFamily="18" charset="0"/>
              </a:rPr>
              <a:t>Métodos de iteración</a:t>
            </a:r>
          </a:p>
          <a:p>
            <a:endParaRPr lang="es-MX" sz="2400" b="1" dirty="0">
              <a:latin typeface="Times New Roman" panose="02020603050405020304" pitchFamily="18" charset="0"/>
              <a:cs typeface="Times New Roman" panose="02020603050405020304" pitchFamily="18" charset="0"/>
            </a:endParaRPr>
          </a:p>
          <a:p>
            <a:r>
              <a:rPr lang="es-MX" sz="2400" b="1" dirty="0" err="1">
                <a:latin typeface="Times New Roman" panose="02020603050405020304" pitchFamily="18" charset="0"/>
                <a:cs typeface="Times New Roman" panose="02020603050405020304" pitchFamily="18" charset="0"/>
              </a:rPr>
              <a:t>Set.values</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s-MX" sz="2400" dirty="0">
                <a:latin typeface="Times New Roman" panose="02020603050405020304" pitchFamily="18" charset="0"/>
                <a:cs typeface="Times New Roman" panose="02020603050405020304" pitchFamily="18" charset="0"/>
              </a:rPr>
              <a:t> Devuelve un nuevo objeto iterador que genera los </a:t>
            </a:r>
            <a:r>
              <a:rPr lang="es-MX" sz="2400" dirty="0" err="1">
                <a:latin typeface="Times New Roman" panose="02020603050405020304" pitchFamily="18" charset="0"/>
                <a:cs typeface="Times New Roman" panose="02020603050405020304" pitchFamily="18" charset="0"/>
              </a:rPr>
              <a:t>values</a:t>
            </a:r>
            <a:r>
              <a:rPr lang="es-MX" sz="2400" dirty="0">
                <a:latin typeface="Times New Roman" panose="02020603050405020304" pitchFamily="18" charset="0"/>
                <a:cs typeface="Times New Roman" panose="02020603050405020304" pitchFamily="18" charset="0"/>
              </a:rPr>
              <a:t> de cada elemento del objeto Set en el orden de inserción.</a:t>
            </a:r>
          </a:p>
          <a:p>
            <a:endParaRPr lang="es-MX" sz="2400" dirty="0">
              <a:latin typeface="Times New Roman" panose="02020603050405020304" pitchFamily="18" charset="0"/>
              <a:cs typeface="Times New Roman" panose="02020603050405020304" pitchFamily="18" charset="0"/>
            </a:endParaRPr>
          </a:p>
          <a:p>
            <a:r>
              <a:rPr lang="es-MX" sz="2400" b="1" dirty="0" err="1">
                <a:latin typeface="Times New Roman" panose="02020603050405020304" pitchFamily="18" charset="0"/>
                <a:cs typeface="Times New Roman" panose="02020603050405020304" pitchFamily="18" charset="0"/>
              </a:rPr>
              <a:t>Set.keys</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s-MX" sz="2400" dirty="0">
                <a:latin typeface="Times New Roman" panose="02020603050405020304" pitchFamily="18" charset="0"/>
                <a:cs typeface="Times New Roman" panose="02020603050405020304" pitchFamily="18" charset="0"/>
              </a:rPr>
              <a:t> Un alias para </a:t>
            </a:r>
            <a:r>
              <a:rPr lang="es-MX" sz="2400" dirty="0" err="1">
                <a:latin typeface="Times New Roman" panose="02020603050405020304" pitchFamily="18" charset="0"/>
                <a:cs typeface="Times New Roman" panose="02020603050405020304" pitchFamily="18" charset="0"/>
              </a:rPr>
              <a:t>Set.prototype.values</a:t>
            </a:r>
            <a:r>
              <a:rPr lang="es-MX" sz="2400" dirty="0">
                <a:latin typeface="Times New Roman" panose="02020603050405020304" pitchFamily="18" charset="0"/>
                <a:cs typeface="Times New Roman" panose="02020603050405020304" pitchFamily="18" charset="0"/>
              </a:rPr>
              <a:t>().</a:t>
            </a:r>
          </a:p>
          <a:p>
            <a:endParaRPr lang="es-MX" sz="2400" dirty="0">
              <a:latin typeface="Times New Roman" panose="02020603050405020304" pitchFamily="18" charset="0"/>
              <a:cs typeface="Times New Roman" panose="02020603050405020304" pitchFamily="18" charset="0"/>
            </a:endParaRPr>
          </a:p>
          <a:p>
            <a:r>
              <a:rPr lang="es-MX" sz="2400" b="1" dirty="0" err="1">
                <a:latin typeface="Times New Roman" panose="02020603050405020304" pitchFamily="18" charset="0"/>
                <a:cs typeface="Times New Roman" panose="02020603050405020304" pitchFamily="18" charset="0"/>
              </a:rPr>
              <a:t>Set.entries</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rPr>
              <a:t>Devuelve un nuevo objeto iterador que contiene un arreglo de [</a:t>
            </a:r>
            <a:r>
              <a:rPr lang="es-MX" sz="2400" dirty="0" err="1">
                <a:latin typeface="Times New Roman" panose="02020603050405020304" pitchFamily="18" charset="0"/>
                <a:cs typeface="Times New Roman" panose="02020603050405020304" pitchFamily="18" charset="0"/>
              </a:rPr>
              <a:t>value</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value</a:t>
            </a:r>
            <a:r>
              <a:rPr lang="es-MX" sz="2400" dirty="0">
                <a:latin typeface="Times New Roman" panose="02020603050405020304" pitchFamily="18" charset="0"/>
                <a:cs typeface="Times New Roman" panose="02020603050405020304" pitchFamily="18" charset="0"/>
              </a:rPr>
              <a:t>] para cada elemento del objeto Set, en orden de inserción.</a:t>
            </a:r>
          </a:p>
          <a:p>
            <a:endParaRPr lang="es-MX" sz="2400" dirty="0">
              <a:latin typeface="Times New Roman" panose="02020603050405020304" pitchFamily="18" charset="0"/>
              <a:cs typeface="Times New Roman" panose="02020603050405020304" pitchFamily="18" charset="0"/>
            </a:endParaRPr>
          </a:p>
          <a:p>
            <a:r>
              <a:rPr lang="es-MX" sz="2400" dirty="0">
                <a:latin typeface="Times New Roman" panose="02020603050405020304" pitchFamily="18" charset="0"/>
                <a:cs typeface="Times New Roman" panose="02020603050405020304" pitchFamily="18" charset="0"/>
              </a:rPr>
              <a:t>Esto es similar al objeto </a:t>
            </a:r>
            <a:r>
              <a:rPr lang="es-MX" sz="2400" dirty="0" err="1">
                <a:latin typeface="Times New Roman" panose="02020603050405020304" pitchFamily="18" charset="0"/>
                <a:cs typeface="Times New Roman" panose="02020603050405020304" pitchFamily="18" charset="0"/>
              </a:rPr>
              <a:t>Map</a:t>
            </a:r>
            <a:r>
              <a:rPr lang="es-MX" sz="2400" dirty="0">
                <a:latin typeface="Times New Roman" panose="02020603050405020304" pitchFamily="18" charset="0"/>
                <a:cs typeface="Times New Roman" panose="02020603050405020304" pitchFamily="18" charset="0"/>
              </a:rPr>
              <a:t>, de modo que la clave de cada entrada es la misma que su valor para un Set.</a:t>
            </a:r>
          </a:p>
          <a:p>
            <a:endParaRPr lang="es-MX" sz="2400" dirty="0"/>
          </a:p>
        </p:txBody>
      </p:sp>
    </p:spTree>
    <p:extLst>
      <p:ext uri="{BB962C8B-B14F-4D97-AF65-F5344CB8AC3E}">
        <p14:creationId xmlns:p14="http://schemas.microsoft.com/office/powerpoint/2010/main" val="5470189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C1B11F-3F7C-4138-A107-B2140EDF6C0E}"/>
              </a:ext>
            </a:extLst>
          </p:cNvPr>
          <p:cNvSpPr>
            <a:spLocks noGrp="1"/>
          </p:cNvSpPr>
          <p:nvPr>
            <p:ph type="title"/>
          </p:nvPr>
        </p:nvSpPr>
        <p:spPr/>
        <p:txBody>
          <a:bodyPr/>
          <a:lstStyle/>
          <a:p>
            <a:pPr algn="ctr"/>
            <a:r>
              <a:rPr lang="es-MX" b="1" dirty="0">
                <a:latin typeface="Times New Roman" panose="02020603050405020304" pitchFamily="18" charset="0"/>
                <a:cs typeface="Times New Roman" panose="02020603050405020304" pitchFamily="18" charset="0"/>
              </a:rPr>
              <a:t>51 - Objeto </a:t>
            </a:r>
            <a:r>
              <a:rPr lang="es-MX" b="1" dirty="0" err="1">
                <a:latin typeface="Times New Roman" panose="02020603050405020304" pitchFamily="18" charset="0"/>
                <a:cs typeface="Times New Roman" panose="02020603050405020304" pitchFamily="18" charset="0"/>
              </a:rPr>
              <a:t>Map</a:t>
            </a:r>
            <a:endParaRPr lang="es-MX"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C4022D58-E91F-4EC4-B99E-A220EB0CCB2A}"/>
              </a:ext>
            </a:extLst>
          </p:cNvPr>
          <p:cNvSpPr>
            <a:spLocks noGrp="1"/>
          </p:cNvSpPr>
          <p:nvPr>
            <p:ph idx="1"/>
          </p:nvPr>
        </p:nvSpPr>
        <p:spPr/>
        <p:txBody>
          <a:bodyPr>
            <a:normAutofit/>
          </a:bodyPr>
          <a:lstStyle/>
          <a:p>
            <a:r>
              <a:rPr lang="es-MX" sz="2400" dirty="0">
                <a:latin typeface="Times New Roman" panose="02020603050405020304" pitchFamily="18" charset="0"/>
                <a:cs typeface="Times New Roman" panose="02020603050405020304" pitchFamily="18" charset="0"/>
              </a:rPr>
              <a:t>El objeto </a:t>
            </a:r>
            <a:r>
              <a:rPr lang="es-MX" sz="2400" dirty="0" err="1">
                <a:latin typeface="Times New Roman" panose="02020603050405020304" pitchFamily="18" charset="0"/>
                <a:cs typeface="Times New Roman" panose="02020603050405020304" pitchFamily="18" charset="0"/>
              </a:rPr>
              <a:t>Map</a:t>
            </a:r>
            <a:r>
              <a:rPr lang="es-MX" sz="2400" dirty="0">
                <a:latin typeface="Times New Roman" panose="02020603050405020304" pitchFamily="18" charset="0"/>
                <a:cs typeface="Times New Roman" panose="02020603050405020304" pitchFamily="18" charset="0"/>
              </a:rPr>
              <a:t> es una de las nuevas incorporaciones a la versión de </a:t>
            </a:r>
            <a:r>
              <a:rPr lang="es-MX" sz="2400" dirty="0" err="1">
                <a:latin typeface="Times New Roman" panose="02020603050405020304" pitchFamily="18" charset="0"/>
                <a:cs typeface="Times New Roman" panose="02020603050405020304" pitchFamily="18" charset="0"/>
              </a:rPr>
              <a:t>Javascript</a:t>
            </a:r>
            <a:r>
              <a:rPr lang="es-MX" sz="2400" dirty="0">
                <a:latin typeface="Times New Roman" panose="02020603050405020304" pitchFamily="18" charset="0"/>
                <a:cs typeface="Times New Roman" panose="02020603050405020304" pitchFamily="18" charset="0"/>
              </a:rPr>
              <a:t> ES6.</a:t>
            </a:r>
          </a:p>
          <a:p>
            <a:endParaRPr lang="es-MX" sz="2400" dirty="0">
              <a:latin typeface="Times New Roman" panose="02020603050405020304" pitchFamily="18" charset="0"/>
              <a:cs typeface="Times New Roman" panose="02020603050405020304" pitchFamily="18" charset="0"/>
            </a:endParaRPr>
          </a:p>
          <a:p>
            <a:r>
              <a:rPr lang="es-MX" sz="2400" dirty="0">
                <a:latin typeface="Times New Roman" panose="02020603050405020304" pitchFamily="18" charset="0"/>
                <a:cs typeface="Times New Roman" panose="02020603050405020304" pitchFamily="18" charset="0"/>
              </a:rPr>
              <a:t>Se caracteriza porque almacena pares clave-valor y que cualquier valor puede ser utilizado tanto como clave o valor.</a:t>
            </a:r>
          </a:p>
          <a:p>
            <a:endParaRPr lang="es-MX" sz="2400" dirty="0">
              <a:latin typeface="Times New Roman" panose="02020603050405020304" pitchFamily="18" charset="0"/>
              <a:cs typeface="Times New Roman" panose="02020603050405020304" pitchFamily="18" charset="0"/>
            </a:endParaRPr>
          </a:p>
          <a:p>
            <a:r>
              <a:rPr lang="es-MX" sz="2400" dirty="0">
                <a:latin typeface="Times New Roman" panose="02020603050405020304" pitchFamily="18" charset="0"/>
                <a:cs typeface="Times New Roman" panose="02020603050405020304" pitchFamily="18" charset="0"/>
              </a:rPr>
              <a:t>Su sintaxis es similar a la de otros objetos de </a:t>
            </a:r>
            <a:r>
              <a:rPr lang="es-MX" sz="2400" dirty="0" err="1">
                <a:latin typeface="Times New Roman" panose="02020603050405020304" pitchFamily="18" charset="0"/>
                <a:cs typeface="Times New Roman" panose="02020603050405020304" pitchFamily="18" charset="0"/>
              </a:rPr>
              <a:t>Javascript</a:t>
            </a:r>
            <a:r>
              <a:rPr lang="es-MX" sz="2400" dirty="0">
                <a:latin typeface="Times New Roman" panose="02020603050405020304" pitchFamily="18" charset="0"/>
                <a:cs typeface="Times New Roman" panose="02020603050405020304" pitchFamily="18" charset="0"/>
              </a:rPr>
              <a:t>: tenemos que utilizar la palabra reservada new y a continuación, entre paréntesis, un iterable:</a:t>
            </a:r>
          </a:p>
        </p:txBody>
      </p:sp>
    </p:spTree>
    <p:extLst>
      <p:ext uri="{BB962C8B-B14F-4D97-AF65-F5344CB8AC3E}">
        <p14:creationId xmlns:p14="http://schemas.microsoft.com/office/powerpoint/2010/main" val="399619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4CF802-0EA0-4C6A-9909-3542FFA49616}"/>
              </a:ext>
            </a:extLst>
          </p:cNvPr>
          <p:cNvSpPr>
            <a:spLocks noGrp="1"/>
          </p:cNvSpPr>
          <p:nvPr>
            <p:ph type="title"/>
          </p:nvPr>
        </p:nvSpPr>
        <p:spPr/>
        <p:txBody>
          <a:bodyPr/>
          <a:lstStyle/>
          <a:p>
            <a:pPr algn="ctr"/>
            <a:r>
              <a:rPr lang="es-MX" b="0" i="0" dirty="0">
                <a:solidFill>
                  <a:schemeClr val="tx1"/>
                </a:solidFill>
                <a:effectLst/>
                <a:latin typeface="Times New Roman" panose="02020603050405020304" pitchFamily="18" charset="0"/>
                <a:cs typeface="Times New Roman" panose="02020603050405020304" pitchFamily="18" charset="0"/>
              </a:rPr>
              <a:t>Usa </a:t>
            </a:r>
            <a:r>
              <a:rPr lang="es-MX" b="1" i="1" dirty="0">
                <a:solidFill>
                  <a:schemeClr val="tx1"/>
                </a:solidFill>
                <a:effectLst/>
                <a:latin typeface="Times New Roman" panose="02020603050405020304" pitchFamily="18" charset="0"/>
                <a:cs typeface="Times New Roman" panose="02020603050405020304" pitchFamily="18" charset="0"/>
              </a:rPr>
              <a:t>UPPER_CASE</a:t>
            </a:r>
            <a:r>
              <a:rPr lang="es-MX" b="0" i="0" dirty="0">
                <a:solidFill>
                  <a:schemeClr val="tx1"/>
                </a:solidFill>
                <a:effectLst/>
                <a:latin typeface="Times New Roman" panose="02020603050405020304" pitchFamily="18" charset="0"/>
                <a:cs typeface="Times New Roman" panose="02020603050405020304" pitchFamily="18" charset="0"/>
              </a:rPr>
              <a:t> en:</a:t>
            </a:r>
            <a:endParaRPr lang="es-MX" dirty="0">
              <a:solidFill>
                <a:schemeClr val="tx1"/>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F4DFBDF7-3BE2-4E42-846A-F23C67730DB5}"/>
              </a:ext>
            </a:extLst>
          </p:cNvPr>
          <p:cNvSpPr>
            <a:spLocks noGrp="1"/>
          </p:cNvSpPr>
          <p:nvPr>
            <p:ph idx="1"/>
          </p:nvPr>
        </p:nvSpPr>
        <p:spPr/>
        <p:txBody>
          <a:bodyPr/>
          <a:lstStyle/>
          <a:p>
            <a:r>
              <a:rPr lang="es-MX" sz="2400" b="0" i="0" dirty="0">
                <a:effectLst/>
                <a:latin typeface="Times New Roman" panose="02020603050405020304" pitchFamily="18" charset="0"/>
                <a:cs typeface="Times New Roman" panose="02020603050405020304" pitchFamily="18" charset="0"/>
              </a:rPr>
              <a:t>Constantes:</a:t>
            </a:r>
          </a:p>
          <a:p>
            <a:endParaRPr lang="es-MX" sz="2400" dirty="0">
              <a:latin typeface="Times New Roman" panose="02020603050405020304" pitchFamily="18" charset="0"/>
              <a:cs typeface="Times New Roman" panose="02020603050405020304" pitchFamily="18" charset="0"/>
            </a:endParaRPr>
          </a:p>
          <a:p>
            <a:endParaRPr lang="es-MX" sz="2400" b="0" i="0" dirty="0">
              <a:effectLst/>
              <a:latin typeface="Times New Roman" panose="02020603050405020304" pitchFamily="18" charset="0"/>
              <a:cs typeface="Times New Roman" panose="02020603050405020304" pitchFamily="18" charset="0"/>
            </a:endParaRPr>
          </a:p>
          <a:p>
            <a:endParaRPr lang="es-MX" sz="2400" dirty="0">
              <a:latin typeface="Times New Roman" panose="02020603050405020304" pitchFamily="18" charset="0"/>
              <a:cs typeface="Times New Roman" panose="02020603050405020304" pitchFamily="18" charset="0"/>
            </a:endParaRPr>
          </a:p>
          <a:p>
            <a:r>
              <a:rPr lang="es-MX" sz="2400" b="0" i="0" dirty="0">
                <a:effectLst/>
                <a:latin typeface="Times New Roman" panose="02020603050405020304" pitchFamily="18" charset="0"/>
                <a:cs typeface="Times New Roman" panose="02020603050405020304" pitchFamily="18" charset="0"/>
              </a:rPr>
              <a:t>Para las constantes(Nunca cambiaran su valor), es recomendable definirlas con todas las letras en MAYUSCULAS.</a:t>
            </a:r>
          </a:p>
          <a:p>
            <a:endParaRPr lang="es-MX" dirty="0"/>
          </a:p>
        </p:txBody>
      </p:sp>
      <p:pic>
        <p:nvPicPr>
          <p:cNvPr id="5" name="Imagen 4">
            <a:extLst>
              <a:ext uri="{FF2B5EF4-FFF2-40B4-BE49-F238E27FC236}">
                <a16:creationId xmlns:a16="http://schemas.microsoft.com/office/drawing/2014/main" id="{4640CF83-ECCE-4D1C-9F5F-E510469C85F8}"/>
              </a:ext>
            </a:extLst>
          </p:cNvPr>
          <p:cNvPicPr>
            <a:picLocks noChangeAspect="1"/>
          </p:cNvPicPr>
          <p:nvPr/>
        </p:nvPicPr>
        <p:blipFill>
          <a:blip r:embed="rId2"/>
          <a:stretch>
            <a:fillRect/>
          </a:stretch>
        </p:blipFill>
        <p:spPr>
          <a:xfrm>
            <a:off x="3975239" y="2219325"/>
            <a:ext cx="6172444" cy="1209675"/>
          </a:xfrm>
          <a:prstGeom prst="rect">
            <a:avLst/>
          </a:prstGeom>
        </p:spPr>
      </p:pic>
    </p:spTree>
    <p:extLst>
      <p:ext uri="{BB962C8B-B14F-4D97-AF65-F5344CB8AC3E}">
        <p14:creationId xmlns:p14="http://schemas.microsoft.com/office/powerpoint/2010/main" val="5976411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DFB2685-5B9A-4F44-BD8C-246F7427927F}"/>
              </a:ext>
            </a:extLst>
          </p:cNvPr>
          <p:cNvSpPr>
            <a:spLocks noGrp="1"/>
          </p:cNvSpPr>
          <p:nvPr>
            <p:ph idx="1"/>
          </p:nvPr>
        </p:nvSpPr>
        <p:spPr>
          <a:xfrm>
            <a:off x="464234" y="548639"/>
            <a:ext cx="10860258" cy="5992837"/>
          </a:xfrm>
        </p:spPr>
        <p:txBody>
          <a:bodyPr>
            <a:normAutofit/>
          </a:bodyPr>
          <a:lstStyle/>
          <a:p>
            <a:r>
              <a:rPr lang="es-MX" sz="2400" b="1" dirty="0" err="1">
                <a:latin typeface="Times New Roman" panose="02020603050405020304" pitchFamily="18" charset="0"/>
                <a:cs typeface="Times New Roman" panose="02020603050405020304" pitchFamily="18" charset="0"/>
              </a:rPr>
              <a:t>size</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Es una propiedad que permite conocer el tamaño del </a:t>
            </a:r>
            <a:r>
              <a:rPr lang="es-MX" sz="2400" dirty="0" err="1">
                <a:latin typeface="Times New Roman" panose="02020603050405020304" pitchFamily="18" charset="0"/>
                <a:cs typeface="Times New Roman" panose="02020603050405020304" pitchFamily="18" charset="0"/>
              </a:rPr>
              <a:t>Map</a:t>
            </a:r>
            <a:r>
              <a:rPr lang="es-MX" sz="2400" dirty="0">
                <a:latin typeface="Times New Roman" panose="02020603050405020304" pitchFamily="18" charset="0"/>
                <a:cs typeface="Times New Roman" panose="02020603050405020304" pitchFamily="18" charset="0"/>
              </a:rPr>
              <a:t>.</a:t>
            </a:r>
          </a:p>
          <a:p>
            <a:endParaRPr lang="es-MX" sz="2400" dirty="0">
              <a:latin typeface="Times New Roman" panose="02020603050405020304" pitchFamily="18" charset="0"/>
              <a:cs typeface="Times New Roman" panose="02020603050405020304" pitchFamily="18" charset="0"/>
            </a:endParaRPr>
          </a:p>
          <a:p>
            <a:r>
              <a:rPr lang="es-MX" sz="2400" b="1" dirty="0">
                <a:latin typeface="Times New Roman" panose="02020603050405020304" pitchFamily="18" charset="0"/>
                <a:cs typeface="Times New Roman" panose="02020603050405020304" pitchFamily="18" charset="0"/>
              </a:rPr>
              <a:t>Métodos de instancia</a:t>
            </a:r>
          </a:p>
          <a:p>
            <a:endParaRPr lang="es-MX" sz="2400" b="1" dirty="0">
              <a:latin typeface="Times New Roman" panose="02020603050405020304" pitchFamily="18" charset="0"/>
              <a:cs typeface="Times New Roman" panose="02020603050405020304" pitchFamily="18" charset="0"/>
            </a:endParaRPr>
          </a:p>
          <a:p>
            <a:r>
              <a:rPr lang="es-MX" sz="2400" b="1" dirty="0" err="1">
                <a:latin typeface="Times New Roman" panose="02020603050405020304" pitchFamily="18" charset="0"/>
                <a:cs typeface="Times New Roman" panose="02020603050405020304" pitchFamily="18" charset="0"/>
              </a:rPr>
              <a:t>get</a:t>
            </a:r>
            <a:r>
              <a:rPr lang="es-MX" sz="2400" b="1" dirty="0">
                <a:latin typeface="Times New Roman" panose="02020603050405020304" pitchFamily="18" charset="0"/>
                <a:cs typeface="Times New Roman" panose="02020603050405020304" pitchFamily="18" charset="0"/>
              </a:rPr>
              <a:t>(clave) </a:t>
            </a:r>
            <a:r>
              <a:rPr lang="es-MX" sz="2400" dirty="0">
                <a:latin typeface="Times New Roman" panose="02020603050405020304" pitchFamily="18" charset="0"/>
                <a:cs typeface="Times New Roman" panose="02020603050405020304" pitchFamily="18" charset="0"/>
                <a:sym typeface="Wingdings" panose="05000000000000000000" pitchFamily="2" charset="2"/>
              </a:rPr>
              <a:t> D</a:t>
            </a:r>
            <a:r>
              <a:rPr lang="es-MX" sz="2400" dirty="0">
                <a:latin typeface="Times New Roman" panose="02020603050405020304" pitchFamily="18" charset="0"/>
                <a:cs typeface="Times New Roman" panose="02020603050405020304" pitchFamily="18" charset="0"/>
              </a:rPr>
              <a:t>evuelve el valor asociado a una clave, o </a:t>
            </a:r>
            <a:r>
              <a:rPr lang="es-MX" sz="2400" dirty="0" err="1">
                <a:latin typeface="Times New Roman" panose="02020603050405020304" pitchFamily="18" charset="0"/>
                <a:cs typeface="Times New Roman" panose="02020603050405020304" pitchFamily="18" charset="0"/>
              </a:rPr>
              <a:t>undefined</a:t>
            </a:r>
            <a:r>
              <a:rPr lang="es-MX" sz="2400" dirty="0">
                <a:latin typeface="Times New Roman" panose="02020603050405020304" pitchFamily="18" charset="0"/>
                <a:cs typeface="Times New Roman" panose="02020603050405020304" pitchFamily="18" charset="0"/>
              </a:rPr>
              <a:t> si no tiene ninguno.</a:t>
            </a:r>
          </a:p>
          <a:p>
            <a:r>
              <a:rPr lang="es-MX" sz="2400" b="1" dirty="0">
                <a:latin typeface="Times New Roman" panose="02020603050405020304" pitchFamily="18" charset="0"/>
                <a:cs typeface="Times New Roman" panose="02020603050405020304" pitchFamily="18" charset="0"/>
              </a:rPr>
              <a:t>set(clave, valor) </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s-MX" sz="2400" dirty="0">
                <a:latin typeface="Times New Roman" panose="02020603050405020304" pitchFamily="18" charset="0"/>
                <a:cs typeface="Times New Roman" panose="02020603050405020304" pitchFamily="18" charset="0"/>
              </a:rPr>
              <a:t>Establece un valor para una clave.</a:t>
            </a:r>
          </a:p>
          <a:p>
            <a:endParaRPr lang="es-MX" sz="2400" dirty="0">
              <a:latin typeface="Times New Roman" panose="02020603050405020304" pitchFamily="18" charset="0"/>
              <a:cs typeface="Times New Roman" panose="02020603050405020304" pitchFamily="18" charset="0"/>
            </a:endParaRPr>
          </a:p>
          <a:p>
            <a:r>
              <a:rPr lang="es-MX" sz="2400" b="1" dirty="0">
                <a:latin typeface="Times New Roman" panose="02020603050405020304" pitchFamily="18" charset="0"/>
                <a:cs typeface="Times New Roman" panose="02020603050405020304" pitchFamily="18" charset="0"/>
              </a:rPr>
              <a:t>has(clave) </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s-MX" sz="2400" dirty="0">
                <a:latin typeface="Times New Roman" panose="02020603050405020304" pitchFamily="18" charset="0"/>
                <a:cs typeface="Times New Roman" panose="02020603050405020304" pitchFamily="18" charset="0"/>
              </a:rPr>
              <a:t> Devuelve true o false si existe un valor asociado a la clave en el </a:t>
            </a:r>
            <a:r>
              <a:rPr lang="es-MX" sz="2400" dirty="0" err="1">
                <a:latin typeface="Times New Roman" panose="02020603050405020304" pitchFamily="18" charset="0"/>
                <a:cs typeface="Times New Roman" panose="02020603050405020304" pitchFamily="18" charset="0"/>
              </a:rPr>
              <a:t>Map</a:t>
            </a:r>
            <a:r>
              <a:rPr lang="es-MX" sz="2400" dirty="0">
                <a:latin typeface="Times New Roman" panose="02020603050405020304" pitchFamily="18" charset="0"/>
                <a:cs typeface="Times New Roman" panose="02020603050405020304" pitchFamily="18" charset="0"/>
              </a:rPr>
              <a:t>.</a:t>
            </a:r>
          </a:p>
          <a:p>
            <a:endParaRPr lang="es-MX" sz="2400" dirty="0">
              <a:latin typeface="Times New Roman" panose="02020603050405020304" pitchFamily="18" charset="0"/>
              <a:cs typeface="Times New Roman" panose="02020603050405020304" pitchFamily="18" charset="0"/>
            </a:endParaRPr>
          </a:p>
          <a:p>
            <a:r>
              <a:rPr lang="es-MX" sz="2400" b="1" dirty="0" err="1">
                <a:latin typeface="Times New Roman" panose="02020603050405020304" pitchFamily="18" charset="0"/>
                <a:cs typeface="Times New Roman" panose="02020603050405020304" pitchFamily="18" charset="0"/>
              </a:rPr>
              <a:t>delete</a:t>
            </a:r>
            <a:r>
              <a:rPr lang="es-MX" sz="2400" b="1" dirty="0">
                <a:latin typeface="Times New Roman" panose="02020603050405020304" pitchFamily="18" charset="0"/>
                <a:cs typeface="Times New Roman" panose="02020603050405020304" pitchFamily="18" charset="0"/>
              </a:rPr>
              <a:t>(clave) </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s-MX" sz="2400" dirty="0">
                <a:latin typeface="Times New Roman" panose="02020603050405020304" pitchFamily="18" charset="0"/>
                <a:cs typeface="Times New Roman" panose="02020603050405020304" pitchFamily="18" charset="0"/>
              </a:rPr>
              <a:t> Elimina los valores asociados a una clave pasada por parámetro.</a:t>
            </a:r>
          </a:p>
          <a:p>
            <a:endParaRPr lang="es-MX" sz="2400" dirty="0">
              <a:latin typeface="Times New Roman" panose="02020603050405020304" pitchFamily="18" charset="0"/>
              <a:cs typeface="Times New Roman" panose="02020603050405020304" pitchFamily="18" charset="0"/>
            </a:endParaRPr>
          </a:p>
          <a:p>
            <a:r>
              <a:rPr lang="es-MX" sz="2400" b="1" dirty="0" err="1">
                <a:latin typeface="Times New Roman" panose="02020603050405020304" pitchFamily="18" charset="0"/>
                <a:cs typeface="Times New Roman" panose="02020603050405020304" pitchFamily="18" charset="0"/>
              </a:rPr>
              <a:t>clear</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E</a:t>
            </a:r>
            <a:r>
              <a:rPr lang="es-MX" sz="2400" dirty="0">
                <a:latin typeface="Times New Roman" panose="02020603050405020304" pitchFamily="18" charset="0"/>
                <a:cs typeface="Times New Roman" panose="02020603050405020304" pitchFamily="18" charset="0"/>
              </a:rPr>
              <a:t>limina todos los elementos del objeto </a:t>
            </a:r>
            <a:r>
              <a:rPr lang="es-MX" sz="2400" dirty="0" err="1">
                <a:latin typeface="Times New Roman" panose="02020603050405020304" pitchFamily="18" charset="0"/>
                <a:cs typeface="Times New Roman" panose="02020603050405020304" pitchFamily="18" charset="0"/>
              </a:rPr>
              <a:t>Map</a:t>
            </a:r>
            <a:r>
              <a:rPr lang="es-MX"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721184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DC2765C-356E-4547-94C4-FF2AC2E90FFD}"/>
              </a:ext>
            </a:extLst>
          </p:cNvPr>
          <p:cNvSpPr>
            <a:spLocks noGrp="1"/>
          </p:cNvSpPr>
          <p:nvPr>
            <p:ph idx="1"/>
          </p:nvPr>
        </p:nvSpPr>
        <p:spPr>
          <a:xfrm>
            <a:off x="450166" y="534572"/>
            <a:ext cx="10903634" cy="5642391"/>
          </a:xfrm>
        </p:spPr>
        <p:txBody>
          <a:bodyPr>
            <a:normAutofit/>
          </a:bodyPr>
          <a:lstStyle/>
          <a:p>
            <a:r>
              <a:rPr lang="es-MX" sz="2800" b="1" dirty="0">
                <a:latin typeface="Times New Roman" panose="02020603050405020304" pitchFamily="18" charset="0"/>
                <a:cs typeface="Times New Roman" panose="02020603050405020304" pitchFamily="18" charset="0"/>
              </a:rPr>
              <a:t>Métodos de iteración</a:t>
            </a:r>
          </a:p>
          <a:p>
            <a:endParaRPr lang="es-MX" dirty="0">
              <a:latin typeface="Times New Roman" panose="02020603050405020304" pitchFamily="18" charset="0"/>
              <a:cs typeface="Times New Roman" panose="02020603050405020304" pitchFamily="18" charset="0"/>
            </a:endParaRPr>
          </a:p>
          <a:p>
            <a:r>
              <a:rPr lang="es-MX" b="1" dirty="0" err="1">
                <a:latin typeface="Times New Roman" panose="02020603050405020304" pitchFamily="18" charset="0"/>
                <a:cs typeface="Times New Roman" panose="02020603050405020304" pitchFamily="18" charset="0"/>
              </a:rPr>
              <a:t>values</a:t>
            </a:r>
            <a:r>
              <a:rPr lang="es-MX" b="1" dirty="0">
                <a:latin typeface="Times New Roman" panose="02020603050405020304" pitchFamily="18" charset="0"/>
                <a:cs typeface="Times New Roman" panose="02020603050405020304" pitchFamily="18" charset="0"/>
              </a:rPr>
              <a:t>() </a:t>
            </a:r>
            <a:r>
              <a:rPr lang="es-MX" dirty="0">
                <a:latin typeface="Times New Roman" panose="02020603050405020304" pitchFamily="18" charset="0"/>
                <a:cs typeface="Times New Roman" panose="02020603050405020304" pitchFamily="18" charset="0"/>
                <a:sym typeface="Wingdings" panose="05000000000000000000" pitchFamily="2" charset="2"/>
              </a:rPr>
              <a:t> I</a:t>
            </a:r>
            <a:r>
              <a:rPr lang="es-MX" dirty="0">
                <a:latin typeface="Times New Roman" panose="02020603050405020304" pitchFamily="18" charset="0"/>
                <a:cs typeface="Times New Roman" panose="02020603050405020304" pitchFamily="18" charset="0"/>
              </a:rPr>
              <a:t>terador con los valores para cada elemento de </a:t>
            </a:r>
            <a:r>
              <a:rPr lang="es-MX" dirty="0" err="1">
                <a:latin typeface="Times New Roman" panose="02020603050405020304" pitchFamily="18" charset="0"/>
                <a:cs typeface="Times New Roman" panose="02020603050405020304" pitchFamily="18" charset="0"/>
              </a:rPr>
              <a:t>Map</a:t>
            </a:r>
            <a:r>
              <a:rPr lang="es-MX" dirty="0">
                <a:latin typeface="Times New Roman" panose="02020603050405020304" pitchFamily="18" charset="0"/>
                <a:cs typeface="Times New Roman" panose="02020603050405020304" pitchFamily="18" charset="0"/>
              </a:rPr>
              <a:t> en orden de inserción.</a:t>
            </a:r>
          </a:p>
          <a:p>
            <a:endParaRPr lang="es-MX" dirty="0">
              <a:latin typeface="Times New Roman" panose="02020603050405020304" pitchFamily="18" charset="0"/>
              <a:cs typeface="Times New Roman" panose="02020603050405020304" pitchFamily="18" charset="0"/>
            </a:endParaRPr>
          </a:p>
          <a:p>
            <a:r>
              <a:rPr lang="es-MX" b="1" dirty="0" err="1">
                <a:latin typeface="Times New Roman" panose="02020603050405020304" pitchFamily="18" charset="0"/>
                <a:cs typeface="Times New Roman" panose="02020603050405020304" pitchFamily="18" charset="0"/>
              </a:rPr>
              <a:t>keys</a:t>
            </a:r>
            <a:r>
              <a:rPr lang="es-MX" b="1" dirty="0">
                <a:latin typeface="Times New Roman" panose="02020603050405020304" pitchFamily="18" charset="0"/>
                <a:cs typeface="Times New Roman" panose="02020603050405020304" pitchFamily="18" charset="0"/>
              </a:rPr>
              <a:t>() </a:t>
            </a:r>
            <a:r>
              <a:rPr lang="es-MX" dirty="0">
                <a:latin typeface="Times New Roman" panose="02020603050405020304" pitchFamily="18" charset="0"/>
                <a:cs typeface="Times New Roman" panose="02020603050405020304" pitchFamily="18" charset="0"/>
                <a:sym typeface="Wingdings" panose="05000000000000000000" pitchFamily="2" charset="2"/>
              </a:rPr>
              <a:t> I</a:t>
            </a:r>
            <a:r>
              <a:rPr lang="es-MX" dirty="0">
                <a:latin typeface="Times New Roman" panose="02020603050405020304" pitchFamily="18" charset="0"/>
                <a:cs typeface="Times New Roman" panose="02020603050405020304" pitchFamily="18" charset="0"/>
              </a:rPr>
              <a:t>terador con las claves para cada elemento de </a:t>
            </a:r>
            <a:r>
              <a:rPr lang="es-MX" dirty="0" err="1">
                <a:latin typeface="Times New Roman" panose="02020603050405020304" pitchFamily="18" charset="0"/>
                <a:cs typeface="Times New Roman" panose="02020603050405020304" pitchFamily="18" charset="0"/>
              </a:rPr>
              <a:t>Map</a:t>
            </a:r>
            <a:r>
              <a:rPr lang="es-MX" dirty="0">
                <a:latin typeface="Times New Roman" panose="02020603050405020304" pitchFamily="18" charset="0"/>
                <a:cs typeface="Times New Roman" panose="02020603050405020304" pitchFamily="18" charset="0"/>
              </a:rPr>
              <a:t> en orden de inserción.</a:t>
            </a:r>
          </a:p>
          <a:p>
            <a:endParaRPr lang="es-MX" dirty="0">
              <a:latin typeface="Times New Roman" panose="02020603050405020304" pitchFamily="18" charset="0"/>
              <a:cs typeface="Times New Roman" panose="02020603050405020304" pitchFamily="18" charset="0"/>
            </a:endParaRPr>
          </a:p>
          <a:p>
            <a:r>
              <a:rPr lang="es-MX" b="1" dirty="0" err="1">
                <a:latin typeface="Times New Roman" panose="02020603050405020304" pitchFamily="18" charset="0"/>
                <a:cs typeface="Times New Roman" panose="02020603050405020304" pitchFamily="18" charset="0"/>
              </a:rPr>
              <a:t>entries</a:t>
            </a:r>
            <a:r>
              <a:rPr lang="es-MX" b="1" dirty="0">
                <a:latin typeface="Times New Roman" panose="02020603050405020304" pitchFamily="18" charset="0"/>
                <a:cs typeface="Times New Roman" panose="02020603050405020304" pitchFamily="18" charset="0"/>
              </a:rPr>
              <a:t>() </a:t>
            </a:r>
            <a:r>
              <a:rPr lang="es-MX" dirty="0">
                <a:latin typeface="Times New Roman" panose="02020603050405020304" pitchFamily="18" charset="0"/>
                <a:cs typeface="Times New Roman" panose="02020603050405020304" pitchFamily="18" charset="0"/>
                <a:sym typeface="Wingdings" panose="05000000000000000000" pitchFamily="2" charset="2"/>
              </a:rPr>
              <a:t> I</a:t>
            </a:r>
            <a:r>
              <a:rPr lang="es-MX" dirty="0">
                <a:latin typeface="Times New Roman" panose="02020603050405020304" pitchFamily="18" charset="0"/>
                <a:cs typeface="Times New Roman" panose="02020603050405020304" pitchFamily="18" charset="0"/>
              </a:rPr>
              <a:t>terador con los pares clave-valor para cada elemento de </a:t>
            </a:r>
            <a:r>
              <a:rPr lang="es-MX" dirty="0" err="1">
                <a:latin typeface="Times New Roman" panose="02020603050405020304" pitchFamily="18" charset="0"/>
                <a:cs typeface="Times New Roman" panose="02020603050405020304" pitchFamily="18" charset="0"/>
              </a:rPr>
              <a:t>Map</a:t>
            </a:r>
            <a:r>
              <a:rPr lang="es-MX" dirty="0">
                <a:latin typeface="Times New Roman" panose="02020603050405020304" pitchFamily="18" charset="0"/>
                <a:cs typeface="Times New Roman" panose="02020603050405020304" pitchFamily="18" charset="0"/>
              </a:rPr>
              <a:t> en orden de inserción.</a:t>
            </a:r>
          </a:p>
        </p:txBody>
      </p:sp>
    </p:spTree>
    <p:extLst>
      <p:ext uri="{BB962C8B-B14F-4D97-AF65-F5344CB8AC3E}">
        <p14:creationId xmlns:p14="http://schemas.microsoft.com/office/powerpoint/2010/main" val="16244300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7B39D1-3B8B-4D73-8C50-19F50173A033}"/>
              </a:ext>
            </a:extLst>
          </p:cNvPr>
          <p:cNvSpPr>
            <a:spLocks noGrp="1"/>
          </p:cNvSpPr>
          <p:nvPr>
            <p:ph type="title"/>
          </p:nvPr>
        </p:nvSpPr>
        <p:spPr>
          <a:xfrm>
            <a:off x="777826" y="0"/>
            <a:ext cx="10515600" cy="1325563"/>
          </a:xfrm>
        </p:spPr>
        <p:txBody>
          <a:bodyPr/>
          <a:lstStyle/>
          <a:p>
            <a:pPr algn="ctr"/>
            <a:r>
              <a:rPr lang="en-US" b="1" dirty="0">
                <a:latin typeface="Times New Roman" panose="02020603050405020304" pitchFamily="18" charset="0"/>
                <a:cs typeface="Times New Roman" panose="02020603050405020304" pitchFamily="18" charset="0"/>
              </a:rPr>
              <a:t>52 - </a:t>
            </a:r>
            <a:r>
              <a:rPr lang="en-US" b="1" dirty="0" err="1">
                <a:latin typeface="Times New Roman" panose="02020603050405020304" pitchFamily="18" charset="0"/>
                <a:cs typeface="Times New Roman" panose="02020603050405020304" pitchFamily="18" charset="0"/>
              </a:rPr>
              <a:t>WeakSets</a:t>
            </a:r>
            <a:endParaRPr lang="es-MX"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5102F34B-F3A1-4D04-AB93-3136E6A34280}"/>
              </a:ext>
            </a:extLst>
          </p:cNvPr>
          <p:cNvSpPr>
            <a:spLocks noGrp="1"/>
          </p:cNvSpPr>
          <p:nvPr>
            <p:ph idx="1"/>
          </p:nvPr>
        </p:nvSpPr>
        <p:spPr>
          <a:xfrm>
            <a:off x="506437" y="1223889"/>
            <a:ext cx="11226018" cy="5176911"/>
          </a:xfrm>
        </p:spPr>
        <p:txBody>
          <a:bodyPr>
            <a:normAutofit lnSpcReduction="10000"/>
          </a:bodyPr>
          <a:lstStyle/>
          <a:p>
            <a:r>
              <a:rPr lang="es-MX" sz="2400" dirty="0">
                <a:latin typeface="Times New Roman" panose="02020603050405020304" pitchFamily="18" charset="0"/>
                <a:cs typeface="Times New Roman" panose="02020603050405020304" pitchFamily="18" charset="0"/>
              </a:rPr>
              <a:t>El objeto </a:t>
            </a:r>
            <a:r>
              <a:rPr lang="es-MX" sz="2400" dirty="0" err="1">
                <a:latin typeface="Times New Roman" panose="02020603050405020304" pitchFamily="18" charset="0"/>
                <a:cs typeface="Times New Roman" panose="02020603050405020304" pitchFamily="18" charset="0"/>
              </a:rPr>
              <a:t>WeakSet</a:t>
            </a:r>
            <a:r>
              <a:rPr lang="es-MX" sz="2400" dirty="0">
                <a:latin typeface="Times New Roman" panose="02020603050405020304" pitchFamily="18" charset="0"/>
                <a:cs typeface="Times New Roman" panose="02020603050405020304" pitchFamily="18" charset="0"/>
              </a:rPr>
              <a:t> te permite almacenar objetos débiles en una colección.</a:t>
            </a:r>
          </a:p>
          <a:p>
            <a:endParaRPr lang="es-MX" sz="2400" dirty="0">
              <a:latin typeface="Times New Roman" panose="02020603050405020304" pitchFamily="18" charset="0"/>
              <a:cs typeface="Times New Roman" panose="02020603050405020304" pitchFamily="18" charset="0"/>
            </a:endParaRPr>
          </a:p>
          <a:p>
            <a:r>
              <a:rPr lang="es-MX" sz="2400" dirty="0">
                <a:latin typeface="Times New Roman" panose="02020603050405020304" pitchFamily="18" charset="0"/>
                <a:cs typeface="Times New Roman" panose="02020603050405020304" pitchFamily="18" charset="0"/>
              </a:rPr>
              <a:t>Los objetos </a:t>
            </a:r>
            <a:r>
              <a:rPr lang="es-MX" sz="2400" dirty="0" err="1">
                <a:latin typeface="Times New Roman" panose="02020603050405020304" pitchFamily="18" charset="0"/>
                <a:cs typeface="Times New Roman" panose="02020603050405020304" pitchFamily="18" charset="0"/>
              </a:rPr>
              <a:t>WeakSet</a:t>
            </a:r>
            <a:r>
              <a:rPr lang="es-MX" sz="2400" dirty="0">
                <a:latin typeface="Times New Roman" panose="02020603050405020304" pitchFamily="18" charset="0"/>
                <a:cs typeface="Times New Roman" panose="02020603050405020304" pitchFamily="18" charset="0"/>
              </a:rPr>
              <a:t> son colecciones de objetos. Al igual que Set, cada objecto </a:t>
            </a:r>
            <a:r>
              <a:rPr lang="es-MX" sz="2400" dirty="0" err="1">
                <a:latin typeface="Times New Roman" panose="02020603050405020304" pitchFamily="18" charset="0"/>
                <a:cs typeface="Times New Roman" panose="02020603050405020304" pitchFamily="18" charset="0"/>
              </a:rPr>
              <a:t>WeakSet</a:t>
            </a:r>
            <a:r>
              <a:rPr lang="es-MX" sz="2400" dirty="0">
                <a:latin typeface="Times New Roman" panose="02020603050405020304" pitchFamily="18" charset="0"/>
                <a:cs typeface="Times New Roman" panose="02020603050405020304" pitchFamily="18" charset="0"/>
              </a:rPr>
              <a:t> puede estar solo una vez; todos los objetos en una colección </a:t>
            </a:r>
            <a:r>
              <a:rPr lang="es-MX" sz="2400" dirty="0" err="1">
                <a:latin typeface="Times New Roman" panose="02020603050405020304" pitchFamily="18" charset="0"/>
                <a:cs typeface="Times New Roman" panose="02020603050405020304" pitchFamily="18" charset="0"/>
              </a:rPr>
              <a:t>WeakSet</a:t>
            </a:r>
            <a:r>
              <a:rPr lang="es-MX" sz="2400" dirty="0">
                <a:latin typeface="Times New Roman" panose="02020603050405020304" pitchFamily="18" charset="0"/>
                <a:cs typeface="Times New Roman" panose="02020603050405020304" pitchFamily="18" charset="0"/>
              </a:rPr>
              <a:t> son </a:t>
            </a:r>
            <a:r>
              <a:rPr lang="es-MX" sz="2400" dirty="0" err="1">
                <a:latin typeface="Times New Roman" panose="02020603050405020304" pitchFamily="18" charset="0"/>
                <a:cs typeface="Times New Roman" panose="02020603050405020304" pitchFamily="18" charset="0"/>
              </a:rPr>
              <a:t>unicos</a:t>
            </a:r>
            <a:r>
              <a:rPr lang="es-MX" sz="2400" dirty="0">
                <a:latin typeface="Times New Roman" panose="02020603050405020304" pitchFamily="18" charset="0"/>
                <a:cs typeface="Times New Roman" panose="02020603050405020304" pitchFamily="18" charset="0"/>
              </a:rPr>
              <a:t>.</a:t>
            </a:r>
          </a:p>
          <a:p>
            <a:endParaRPr lang="es-MX" sz="2400" dirty="0">
              <a:latin typeface="Times New Roman" panose="02020603050405020304" pitchFamily="18" charset="0"/>
              <a:cs typeface="Times New Roman" panose="02020603050405020304" pitchFamily="18" charset="0"/>
            </a:endParaRPr>
          </a:p>
          <a:p>
            <a:r>
              <a:rPr lang="es-MX" sz="2400" dirty="0">
                <a:latin typeface="Times New Roman" panose="02020603050405020304" pitchFamily="18" charset="0"/>
                <a:cs typeface="Times New Roman" panose="02020603050405020304" pitchFamily="18" charset="0"/>
              </a:rPr>
              <a:t>Las principales diferencias con el objeto Set son:</a:t>
            </a:r>
          </a:p>
          <a:p>
            <a:endParaRPr lang="es-MX" sz="2400" dirty="0">
              <a:latin typeface="Times New Roman" panose="02020603050405020304" pitchFamily="18" charset="0"/>
              <a:cs typeface="Times New Roman" panose="02020603050405020304" pitchFamily="18" charset="0"/>
            </a:endParaRPr>
          </a:p>
          <a:p>
            <a:r>
              <a:rPr lang="es-MX" sz="2400" dirty="0" err="1">
                <a:latin typeface="Times New Roman" panose="02020603050405020304" pitchFamily="18" charset="0"/>
                <a:cs typeface="Times New Roman" panose="02020603050405020304" pitchFamily="18" charset="0"/>
              </a:rPr>
              <a:t>WeakSet</a:t>
            </a:r>
            <a:r>
              <a:rPr lang="es-MX" sz="2400" dirty="0">
                <a:latin typeface="Times New Roman" panose="02020603050405020304" pitchFamily="18" charset="0"/>
                <a:cs typeface="Times New Roman" panose="02020603050405020304" pitchFamily="18" charset="0"/>
              </a:rPr>
              <a:t> son colecciones de objetos solamente. No pueden contener valores arbitrarios de cualquier tipo, como pueden hacerlo los Set.</a:t>
            </a:r>
          </a:p>
          <a:p>
            <a:endParaRPr lang="es-MX" sz="2400" dirty="0">
              <a:latin typeface="Times New Roman" panose="02020603050405020304" pitchFamily="18" charset="0"/>
              <a:cs typeface="Times New Roman" panose="02020603050405020304" pitchFamily="18" charset="0"/>
            </a:endParaRPr>
          </a:p>
          <a:p>
            <a:r>
              <a:rPr lang="es-MX" sz="2400" dirty="0">
                <a:latin typeface="Times New Roman" panose="02020603050405020304" pitchFamily="18" charset="0"/>
                <a:cs typeface="Times New Roman" panose="02020603050405020304" pitchFamily="18" charset="0"/>
              </a:rPr>
              <a:t>El </a:t>
            </a:r>
            <a:r>
              <a:rPr lang="es-MX" sz="2400" dirty="0" err="1">
                <a:latin typeface="Times New Roman" panose="02020603050405020304" pitchFamily="18" charset="0"/>
                <a:cs typeface="Times New Roman" panose="02020603050405020304" pitchFamily="18" charset="0"/>
              </a:rPr>
              <a:t>WeakSet</a:t>
            </a:r>
            <a:r>
              <a:rPr lang="es-MX" sz="2400" dirty="0">
                <a:latin typeface="Times New Roman" panose="02020603050405020304" pitchFamily="18" charset="0"/>
                <a:cs typeface="Times New Roman" panose="02020603050405020304" pitchFamily="18" charset="0"/>
              </a:rPr>
              <a:t> es débil, lo que significa que las referencias a objectos en un </a:t>
            </a:r>
            <a:r>
              <a:rPr lang="es-MX" sz="2400" dirty="0" err="1">
                <a:latin typeface="Times New Roman" panose="02020603050405020304" pitchFamily="18" charset="0"/>
                <a:cs typeface="Times New Roman" panose="02020603050405020304" pitchFamily="18" charset="0"/>
              </a:rPr>
              <a:t>WeakSet</a:t>
            </a:r>
            <a:r>
              <a:rPr lang="es-MX" sz="2400" dirty="0">
                <a:latin typeface="Times New Roman" panose="02020603050405020304" pitchFamily="18" charset="0"/>
                <a:cs typeface="Times New Roman" panose="02020603050405020304" pitchFamily="18" charset="0"/>
              </a:rPr>
              <a:t> se mantienen débilmente. Si no existen otras referencias a un objecto almacenado en </a:t>
            </a:r>
            <a:r>
              <a:rPr lang="es-MX" sz="2400" dirty="0" err="1">
                <a:latin typeface="Times New Roman" panose="02020603050405020304" pitchFamily="18" charset="0"/>
                <a:cs typeface="Times New Roman" panose="02020603050405020304" pitchFamily="18" charset="0"/>
              </a:rPr>
              <a:t>WeakSet</a:t>
            </a:r>
            <a:r>
              <a:rPr lang="es-MX" sz="2400" dirty="0">
                <a:latin typeface="Times New Roman" panose="02020603050405020304" pitchFamily="18" charset="0"/>
                <a:cs typeface="Times New Roman" panose="02020603050405020304" pitchFamily="18" charset="0"/>
              </a:rPr>
              <a:t>, esos objectos pueden ser recolectados como basura.</a:t>
            </a:r>
          </a:p>
        </p:txBody>
      </p:sp>
    </p:spTree>
    <p:extLst>
      <p:ext uri="{BB962C8B-B14F-4D97-AF65-F5344CB8AC3E}">
        <p14:creationId xmlns:p14="http://schemas.microsoft.com/office/powerpoint/2010/main" val="497606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0441A75-7785-4966-B213-15C1DC7786B8}"/>
              </a:ext>
            </a:extLst>
          </p:cNvPr>
          <p:cNvSpPr>
            <a:spLocks noGrp="1"/>
          </p:cNvSpPr>
          <p:nvPr>
            <p:ph idx="1"/>
          </p:nvPr>
        </p:nvSpPr>
        <p:spPr>
          <a:xfrm>
            <a:off x="464234" y="745588"/>
            <a:ext cx="10889566" cy="5431375"/>
          </a:xfrm>
        </p:spPr>
        <p:txBody>
          <a:bodyPr>
            <a:normAutofit fontScale="92500" lnSpcReduction="10000"/>
          </a:bodyPr>
          <a:lstStyle/>
          <a:p>
            <a:r>
              <a:rPr lang="es-MX" sz="2400" b="1" dirty="0">
                <a:latin typeface="Times New Roman" panose="02020603050405020304" pitchFamily="18" charset="0"/>
                <a:cs typeface="Times New Roman" panose="02020603050405020304" pitchFamily="18" charset="0"/>
              </a:rPr>
              <a:t>Métodos de instancia</a:t>
            </a:r>
          </a:p>
          <a:p>
            <a:endParaRPr lang="es-MX" sz="2400" dirty="0">
              <a:latin typeface="Times New Roman" panose="02020603050405020304" pitchFamily="18" charset="0"/>
              <a:cs typeface="Times New Roman" panose="02020603050405020304" pitchFamily="18" charset="0"/>
            </a:endParaRPr>
          </a:p>
          <a:p>
            <a:r>
              <a:rPr lang="es-MX" sz="2400" b="1" dirty="0" err="1">
                <a:latin typeface="Times New Roman" panose="02020603050405020304" pitchFamily="18" charset="0"/>
                <a:cs typeface="Times New Roman" panose="02020603050405020304" pitchFamily="18" charset="0"/>
              </a:rPr>
              <a:t>add</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value</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rPr>
              <a:t>Añade valor al objeto </a:t>
            </a:r>
            <a:r>
              <a:rPr lang="es-MX" sz="2400" dirty="0" err="1">
                <a:latin typeface="Times New Roman" panose="02020603050405020304" pitchFamily="18" charset="0"/>
                <a:cs typeface="Times New Roman" panose="02020603050405020304" pitchFamily="18" charset="0"/>
              </a:rPr>
              <a:t>WeakSet</a:t>
            </a:r>
            <a:r>
              <a:rPr lang="es-MX" sz="2400" dirty="0">
                <a:latin typeface="Times New Roman" panose="02020603050405020304" pitchFamily="18" charset="0"/>
                <a:cs typeface="Times New Roman" panose="02020603050405020304" pitchFamily="18" charset="0"/>
              </a:rPr>
              <a:t>.</a:t>
            </a:r>
          </a:p>
          <a:p>
            <a:endParaRPr lang="es-MX" sz="2400" dirty="0">
              <a:latin typeface="Times New Roman" panose="02020603050405020304" pitchFamily="18" charset="0"/>
              <a:cs typeface="Times New Roman" panose="02020603050405020304" pitchFamily="18" charset="0"/>
            </a:endParaRPr>
          </a:p>
          <a:p>
            <a:r>
              <a:rPr lang="es-MX" sz="2400" b="1" dirty="0" err="1">
                <a:latin typeface="Times New Roman" panose="02020603050405020304" pitchFamily="18" charset="0"/>
                <a:cs typeface="Times New Roman" panose="02020603050405020304" pitchFamily="18" charset="0"/>
              </a:rPr>
              <a:t>delete</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value</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rPr>
              <a:t>Elimina </a:t>
            </a:r>
            <a:r>
              <a:rPr lang="es-MX" sz="2400" dirty="0" err="1">
                <a:latin typeface="Times New Roman" panose="02020603050405020304" pitchFamily="18" charset="0"/>
                <a:cs typeface="Times New Roman" panose="02020603050405020304" pitchFamily="18" charset="0"/>
              </a:rPr>
              <a:t>value</a:t>
            </a:r>
            <a:r>
              <a:rPr lang="es-MX" sz="2400" dirty="0">
                <a:latin typeface="Times New Roman" panose="02020603050405020304" pitchFamily="18" charset="0"/>
                <a:cs typeface="Times New Roman" panose="02020603050405020304" pitchFamily="18" charset="0"/>
              </a:rPr>
              <a:t> del </a:t>
            </a:r>
            <a:r>
              <a:rPr lang="es-MX" sz="2400" dirty="0" err="1">
                <a:latin typeface="Times New Roman" panose="02020603050405020304" pitchFamily="18" charset="0"/>
                <a:cs typeface="Times New Roman" panose="02020603050405020304" pitchFamily="18" charset="0"/>
              </a:rPr>
              <a:t>WeakSet</a:t>
            </a:r>
            <a:r>
              <a:rPr lang="es-MX" sz="2400" dirty="0">
                <a:latin typeface="Times New Roman" panose="02020603050405020304" pitchFamily="18" charset="0"/>
                <a:cs typeface="Times New Roman" panose="02020603050405020304" pitchFamily="18" charset="0"/>
              </a:rPr>
              <a:t>. has(</a:t>
            </a:r>
            <a:r>
              <a:rPr lang="es-MX" sz="2400" dirty="0" err="1">
                <a:latin typeface="Times New Roman" panose="02020603050405020304" pitchFamily="18" charset="0"/>
                <a:cs typeface="Times New Roman" panose="02020603050405020304" pitchFamily="18" charset="0"/>
              </a:rPr>
              <a:t>value</a:t>
            </a:r>
            <a:r>
              <a:rPr lang="es-MX" sz="2400" dirty="0">
                <a:latin typeface="Times New Roman" panose="02020603050405020304" pitchFamily="18" charset="0"/>
                <a:cs typeface="Times New Roman" panose="02020603050405020304" pitchFamily="18" charset="0"/>
              </a:rPr>
              <a:t>) devolverá false después.</a:t>
            </a:r>
          </a:p>
          <a:p>
            <a:endParaRPr lang="es-MX" sz="2400" dirty="0">
              <a:latin typeface="Times New Roman" panose="02020603050405020304" pitchFamily="18" charset="0"/>
              <a:cs typeface="Times New Roman" panose="02020603050405020304" pitchFamily="18" charset="0"/>
            </a:endParaRPr>
          </a:p>
          <a:p>
            <a:r>
              <a:rPr lang="es-MX" sz="2400" b="1" dirty="0">
                <a:latin typeface="Times New Roman" panose="02020603050405020304" pitchFamily="18" charset="0"/>
                <a:cs typeface="Times New Roman" panose="02020603050405020304" pitchFamily="18" charset="0"/>
              </a:rPr>
              <a:t>has(</a:t>
            </a:r>
            <a:r>
              <a:rPr lang="es-MX" sz="2400" b="1" dirty="0" err="1">
                <a:latin typeface="Times New Roman" panose="02020603050405020304" pitchFamily="18" charset="0"/>
                <a:cs typeface="Times New Roman" panose="02020603050405020304" pitchFamily="18" charset="0"/>
              </a:rPr>
              <a:t>value</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rPr>
              <a:t>Devuelve un valor booleano que afirma si </a:t>
            </a:r>
            <a:r>
              <a:rPr lang="es-MX" sz="2400" dirty="0" err="1">
                <a:latin typeface="Times New Roman" panose="02020603050405020304" pitchFamily="18" charset="0"/>
                <a:cs typeface="Times New Roman" panose="02020603050405020304" pitchFamily="18" charset="0"/>
              </a:rPr>
              <a:t>value</a:t>
            </a:r>
            <a:r>
              <a:rPr lang="es-MX" sz="2400" dirty="0">
                <a:latin typeface="Times New Roman" panose="02020603050405020304" pitchFamily="18" charset="0"/>
                <a:cs typeface="Times New Roman" panose="02020603050405020304" pitchFamily="18" charset="0"/>
              </a:rPr>
              <a:t> está presente en el objeto </a:t>
            </a:r>
            <a:r>
              <a:rPr lang="es-MX" sz="2400" dirty="0" err="1">
                <a:latin typeface="Times New Roman" panose="02020603050405020304" pitchFamily="18" charset="0"/>
                <a:cs typeface="Times New Roman" panose="02020603050405020304" pitchFamily="18" charset="0"/>
              </a:rPr>
              <a:t>WeakSet</a:t>
            </a:r>
            <a:r>
              <a:rPr lang="es-MX" sz="2400" dirty="0">
                <a:latin typeface="Times New Roman" panose="02020603050405020304" pitchFamily="18" charset="0"/>
                <a:cs typeface="Times New Roman" panose="02020603050405020304" pitchFamily="18" charset="0"/>
              </a:rPr>
              <a:t> o no.</a:t>
            </a:r>
          </a:p>
          <a:p>
            <a:endParaRPr lang="es-MX" sz="2400" dirty="0">
              <a:latin typeface="Times New Roman" panose="02020603050405020304" pitchFamily="18" charset="0"/>
              <a:cs typeface="Times New Roman" panose="02020603050405020304" pitchFamily="18" charset="0"/>
            </a:endParaRPr>
          </a:p>
          <a:p>
            <a:r>
              <a:rPr lang="es-MX" sz="2400" dirty="0">
                <a:latin typeface="Times New Roman" panose="02020603050405020304" pitchFamily="18" charset="0"/>
                <a:cs typeface="Times New Roman" panose="02020603050405020304" pitchFamily="18" charset="0"/>
              </a:rPr>
              <a:t>Solo se pueden agregar valores con el método </a:t>
            </a:r>
            <a:r>
              <a:rPr lang="es-MX" sz="2400" dirty="0" err="1">
                <a:latin typeface="Times New Roman" panose="02020603050405020304" pitchFamily="18" charset="0"/>
                <a:cs typeface="Times New Roman" panose="02020603050405020304" pitchFamily="18" charset="0"/>
              </a:rPr>
              <a:t>add</a:t>
            </a:r>
            <a:r>
              <a:rPr lang="es-MX" sz="2400" dirty="0">
                <a:latin typeface="Times New Roman" panose="02020603050405020304" pitchFamily="18" charset="0"/>
                <a:cs typeface="Times New Roman" panose="02020603050405020304" pitchFamily="18" charset="0"/>
              </a:rPr>
              <a:t>, no directamente.</a:t>
            </a:r>
          </a:p>
          <a:p>
            <a:endParaRPr lang="es-MX" sz="2400" b="1" dirty="0">
              <a:latin typeface="Times New Roman" panose="02020603050405020304" pitchFamily="18" charset="0"/>
              <a:cs typeface="Times New Roman" panose="02020603050405020304" pitchFamily="18" charset="0"/>
            </a:endParaRPr>
          </a:p>
          <a:p>
            <a:r>
              <a:rPr lang="es-MX" sz="2400" b="1" dirty="0">
                <a:solidFill>
                  <a:srgbClr val="FF0000"/>
                </a:solidFill>
                <a:latin typeface="Times New Roman" panose="02020603050405020304" pitchFamily="18" charset="0"/>
                <a:cs typeface="Times New Roman" panose="02020603050405020304" pitchFamily="18" charset="0"/>
              </a:rPr>
              <a:t>NOTA: </a:t>
            </a:r>
            <a:r>
              <a:rPr lang="es-MX" sz="2400" dirty="0">
                <a:solidFill>
                  <a:srgbClr val="FF0000"/>
                </a:solidFill>
                <a:latin typeface="Times New Roman" panose="02020603050405020304" pitchFamily="18" charset="0"/>
                <a:cs typeface="Times New Roman" panose="02020603050405020304" pitchFamily="18" charset="0"/>
              </a:rPr>
              <a:t>Revisar la documentación de </a:t>
            </a:r>
            <a:r>
              <a:rPr lang="es-MX" sz="2400" dirty="0" err="1">
                <a:solidFill>
                  <a:srgbClr val="FF0000"/>
                </a:solidFill>
                <a:latin typeface="Times New Roman" panose="02020603050405020304" pitchFamily="18" charset="0"/>
                <a:cs typeface="Times New Roman" panose="02020603050405020304" pitchFamily="18" charset="0"/>
              </a:rPr>
              <a:t>mozilla</a:t>
            </a:r>
            <a:r>
              <a:rPr lang="es-MX" sz="2400" dirty="0">
                <a:solidFill>
                  <a:srgbClr val="FF0000"/>
                </a:solidFill>
                <a:latin typeface="Times New Roman" panose="02020603050405020304" pitchFamily="18" charset="0"/>
                <a:cs typeface="Times New Roman" panose="02020603050405020304" pitchFamily="18" charset="0"/>
              </a:rPr>
              <a:t> y los ejercicios realizados en el curso del profe John </a:t>
            </a:r>
            <a:r>
              <a:rPr lang="es-MX" sz="2400" dirty="0" err="1">
                <a:solidFill>
                  <a:srgbClr val="FF0000"/>
                </a:solidFill>
                <a:latin typeface="Times New Roman" panose="02020603050405020304" pitchFamily="18" charset="0"/>
                <a:cs typeface="Times New Roman" panose="02020603050405020304" pitchFamily="18" charset="0"/>
              </a:rPr>
              <a:t>Mircha</a:t>
            </a:r>
            <a:r>
              <a:rPr lang="es-MX" sz="2400" dirty="0">
                <a:solidFill>
                  <a:srgbClr val="FF0000"/>
                </a:solidFill>
                <a:latin typeface="Times New Roman" panose="02020603050405020304" pitchFamily="18" charset="0"/>
                <a:cs typeface="Times New Roman" panose="02020603050405020304" pitchFamily="18" charset="0"/>
              </a:rPr>
              <a:t>, fueron realizados en un </a:t>
            </a:r>
            <a:r>
              <a:rPr lang="es-MX" sz="2400" b="1" dirty="0">
                <a:solidFill>
                  <a:srgbClr val="FF0000"/>
                </a:solidFill>
                <a:latin typeface="Times New Roman" panose="02020603050405020304" pitchFamily="18" charset="0"/>
                <a:cs typeface="Times New Roman" panose="02020603050405020304" pitchFamily="18" charset="0"/>
              </a:rPr>
              <a:t>HTML llamado nuevos_tipos_datos.js</a:t>
            </a:r>
            <a:r>
              <a:rPr lang="es-MX" sz="2400" dirty="0">
                <a:solidFill>
                  <a:srgbClr val="FF0000"/>
                </a:solidFill>
                <a:latin typeface="Times New Roman" panose="02020603050405020304" pitchFamily="18" charset="0"/>
                <a:cs typeface="Times New Roman" panose="02020603050405020304" pitchFamily="18" charset="0"/>
              </a:rPr>
              <a:t>, esto para entender mejor el funcionamiento de estos al igual que para los </a:t>
            </a:r>
            <a:r>
              <a:rPr lang="es-MX" sz="2400" dirty="0" err="1">
                <a:solidFill>
                  <a:srgbClr val="FF0000"/>
                </a:solidFill>
                <a:latin typeface="Times New Roman" panose="02020603050405020304" pitchFamily="18" charset="0"/>
                <a:cs typeface="Times New Roman" panose="02020603050405020304" pitchFamily="18" charset="0"/>
              </a:rPr>
              <a:t>WeakMap</a:t>
            </a:r>
            <a:r>
              <a:rPr lang="es-MX" sz="2400"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356031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AFCB0-0AB2-4077-A522-CAA908C2B225}"/>
              </a:ext>
            </a:extLst>
          </p:cNvPr>
          <p:cNvSpPr>
            <a:spLocks noGrp="1"/>
          </p:cNvSpPr>
          <p:nvPr>
            <p:ph type="title"/>
          </p:nvPr>
        </p:nvSpPr>
        <p:spPr>
          <a:xfrm>
            <a:off x="838200" y="278153"/>
            <a:ext cx="10515600" cy="1325563"/>
          </a:xfrm>
        </p:spPr>
        <p:txBody>
          <a:bodyPr/>
          <a:lstStyle/>
          <a:p>
            <a:pPr algn="ctr"/>
            <a:r>
              <a:rPr lang="es-MX" b="1" dirty="0" err="1">
                <a:latin typeface="Times New Roman" panose="02020603050405020304" pitchFamily="18" charset="0"/>
                <a:cs typeface="Times New Roman" panose="02020603050405020304" pitchFamily="18" charset="0"/>
              </a:rPr>
              <a:t>WeakMap</a:t>
            </a:r>
            <a:br>
              <a:rPr lang="es-MX" b="1" dirty="0">
                <a:latin typeface="Times New Roman" panose="02020603050405020304" pitchFamily="18" charset="0"/>
                <a:cs typeface="Times New Roman" panose="02020603050405020304" pitchFamily="18" charset="0"/>
              </a:rPr>
            </a:br>
            <a:endParaRPr lang="es-MX"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CCDC83CC-3AC0-4734-BE8A-6D64D5942868}"/>
              </a:ext>
            </a:extLst>
          </p:cNvPr>
          <p:cNvSpPr>
            <a:spLocks noGrp="1"/>
          </p:cNvSpPr>
          <p:nvPr>
            <p:ph idx="1"/>
          </p:nvPr>
        </p:nvSpPr>
        <p:spPr>
          <a:xfrm>
            <a:off x="422031" y="1223890"/>
            <a:ext cx="11352627" cy="5247248"/>
          </a:xfrm>
        </p:spPr>
        <p:txBody>
          <a:bodyPr>
            <a:normAutofit/>
          </a:bodyPr>
          <a:lstStyle/>
          <a:p>
            <a:r>
              <a:rPr lang="es-MX" sz="2400" dirty="0">
                <a:latin typeface="Times New Roman" panose="02020603050405020304" pitchFamily="18" charset="0"/>
                <a:cs typeface="Times New Roman" panose="02020603050405020304" pitchFamily="18" charset="0"/>
              </a:rPr>
              <a:t>El objeto </a:t>
            </a:r>
            <a:r>
              <a:rPr lang="es-MX" sz="2400" dirty="0" err="1">
                <a:latin typeface="Times New Roman" panose="02020603050405020304" pitchFamily="18" charset="0"/>
                <a:cs typeface="Times New Roman" panose="02020603050405020304" pitchFamily="18" charset="0"/>
              </a:rPr>
              <a:t>WeakMap</a:t>
            </a:r>
            <a:r>
              <a:rPr lang="es-MX" sz="2400" dirty="0">
                <a:latin typeface="Times New Roman" panose="02020603050405020304" pitchFamily="18" charset="0"/>
                <a:cs typeface="Times New Roman" panose="02020603050405020304" pitchFamily="18" charset="0"/>
              </a:rPr>
              <a:t> es una colección de pares llave/valor en la que las llaves deben ser objetos con valores de cualquier tipo de dato en JavaScript, y el cual no crea fuertes referencias a sus llaves. Es decir, la presencia de un objeto como llave en un </a:t>
            </a:r>
            <a:r>
              <a:rPr lang="es-MX" sz="2400" dirty="0" err="1">
                <a:latin typeface="Times New Roman" panose="02020603050405020304" pitchFamily="18" charset="0"/>
                <a:cs typeface="Times New Roman" panose="02020603050405020304" pitchFamily="18" charset="0"/>
              </a:rPr>
              <a:t>WeakMap</a:t>
            </a:r>
            <a:r>
              <a:rPr lang="es-MX" sz="2400" dirty="0">
                <a:latin typeface="Times New Roman" panose="02020603050405020304" pitchFamily="18" charset="0"/>
                <a:cs typeface="Times New Roman" panose="02020603050405020304" pitchFamily="18" charset="0"/>
              </a:rPr>
              <a:t> no evita que el objeto sea recolectado como basura. Una vez que se ha recopilado un objeto utilizado como llave, sus valores correspondientes en cualquier </a:t>
            </a:r>
            <a:r>
              <a:rPr lang="es-MX" sz="2400" dirty="0" err="1">
                <a:latin typeface="Times New Roman" panose="02020603050405020304" pitchFamily="18" charset="0"/>
                <a:cs typeface="Times New Roman" panose="02020603050405020304" pitchFamily="18" charset="0"/>
              </a:rPr>
              <a:t>WeakMap</a:t>
            </a:r>
            <a:r>
              <a:rPr lang="es-MX" sz="2400" dirty="0">
                <a:latin typeface="Times New Roman" panose="02020603050405020304" pitchFamily="18" charset="0"/>
                <a:cs typeface="Times New Roman" panose="02020603050405020304" pitchFamily="18" charset="0"/>
              </a:rPr>
              <a:t> se convierten en candidatos para la recolección de basura — siempre y cuando no se les mencione fuertemente en otros lugares.</a:t>
            </a:r>
          </a:p>
          <a:p>
            <a:r>
              <a:rPr lang="es-MX" sz="2400" dirty="0" err="1">
                <a:latin typeface="Times New Roman" panose="02020603050405020304" pitchFamily="18" charset="0"/>
                <a:cs typeface="Times New Roman" panose="02020603050405020304" pitchFamily="18" charset="0"/>
              </a:rPr>
              <a:t>WeakMap</a:t>
            </a:r>
            <a:r>
              <a:rPr lang="es-MX" sz="2400" dirty="0">
                <a:latin typeface="Times New Roman" panose="02020603050405020304" pitchFamily="18" charset="0"/>
                <a:cs typeface="Times New Roman" panose="02020603050405020304" pitchFamily="18" charset="0"/>
              </a:rPr>
              <a:t> permite asociar datos a objectos de una manera que no impide que se recopilen los objectos llaves, incluso si los valores hacen referencia a las llaves. Sin embargo, un </a:t>
            </a:r>
            <a:r>
              <a:rPr lang="es-MX" sz="2400" dirty="0" err="1">
                <a:latin typeface="Times New Roman" panose="02020603050405020304" pitchFamily="18" charset="0"/>
                <a:cs typeface="Times New Roman" panose="02020603050405020304" pitchFamily="18" charset="0"/>
              </a:rPr>
              <a:t>WeakMap</a:t>
            </a:r>
            <a:r>
              <a:rPr lang="es-MX" sz="2400" dirty="0">
                <a:latin typeface="Times New Roman" panose="02020603050405020304" pitchFamily="18" charset="0"/>
                <a:cs typeface="Times New Roman" panose="02020603050405020304" pitchFamily="18" charset="0"/>
              </a:rPr>
              <a:t> no permite observar la vitalidad de sus llaves, por lo que no permite la enumeración. </a:t>
            </a:r>
          </a:p>
          <a:p>
            <a:r>
              <a:rPr lang="es-MX" sz="2400" dirty="0">
                <a:latin typeface="Times New Roman" panose="02020603050405020304" pitchFamily="18" charset="0"/>
                <a:cs typeface="Times New Roman" panose="02020603050405020304" pitchFamily="18" charset="0"/>
              </a:rPr>
              <a:t>Las llaves de los </a:t>
            </a:r>
            <a:r>
              <a:rPr lang="es-MX" sz="2400" dirty="0" err="1">
                <a:latin typeface="Times New Roman" panose="02020603050405020304" pitchFamily="18" charset="0"/>
                <a:cs typeface="Times New Roman" panose="02020603050405020304" pitchFamily="18" charset="0"/>
              </a:rPr>
              <a:t>WeakMaps</a:t>
            </a:r>
            <a:r>
              <a:rPr lang="es-MX" sz="2400" dirty="0">
                <a:latin typeface="Times New Roman" panose="02020603050405020304" pitchFamily="18" charset="0"/>
                <a:cs typeface="Times New Roman" panose="02020603050405020304" pitchFamily="18" charset="0"/>
              </a:rPr>
              <a:t> solamente pueden ser del tipo </a:t>
            </a:r>
            <a:r>
              <a:rPr lang="es-MX" sz="2400" dirty="0" err="1">
                <a:latin typeface="Times New Roman" panose="02020603050405020304" pitchFamily="18" charset="0"/>
                <a:cs typeface="Times New Roman" panose="02020603050405020304" pitchFamily="18" charset="0"/>
              </a:rPr>
              <a:t>Object</a:t>
            </a:r>
            <a:r>
              <a:rPr lang="es-MX" sz="2400" dirty="0">
                <a:latin typeface="Times New Roman" panose="02020603050405020304" pitchFamily="18" charset="0"/>
                <a:cs typeface="Times New Roman" panose="02020603050405020304" pitchFamily="18" charset="0"/>
              </a:rPr>
              <a:t>. Los Primitive data </a:t>
            </a:r>
            <a:r>
              <a:rPr lang="es-MX" sz="2400" dirty="0" err="1">
                <a:latin typeface="Times New Roman" panose="02020603050405020304" pitchFamily="18" charset="0"/>
                <a:cs typeface="Times New Roman" panose="02020603050405020304" pitchFamily="18" charset="0"/>
              </a:rPr>
              <a:t>types</a:t>
            </a:r>
            <a:r>
              <a:rPr lang="es-MX" sz="2400" dirty="0">
                <a:latin typeface="Times New Roman" panose="02020603050405020304" pitchFamily="18" charset="0"/>
                <a:cs typeface="Times New Roman" panose="02020603050405020304" pitchFamily="18" charset="0"/>
              </a:rPr>
              <a:t> como claves no están permitidos (ej. un Symbol no pueden ser una clave de </a:t>
            </a:r>
            <a:r>
              <a:rPr lang="es-MX" sz="2400" dirty="0" err="1">
                <a:latin typeface="Times New Roman" panose="02020603050405020304" pitchFamily="18" charset="0"/>
                <a:cs typeface="Times New Roman" panose="02020603050405020304" pitchFamily="18" charset="0"/>
              </a:rPr>
              <a:t>WeakMap</a:t>
            </a:r>
            <a:r>
              <a:rPr lang="es-MX"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31921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C5E992D-D271-490A-90DA-9B429C2FE84A}"/>
              </a:ext>
            </a:extLst>
          </p:cNvPr>
          <p:cNvSpPr>
            <a:spLocks noGrp="1"/>
          </p:cNvSpPr>
          <p:nvPr>
            <p:ph idx="1"/>
          </p:nvPr>
        </p:nvSpPr>
        <p:spPr>
          <a:xfrm>
            <a:off x="506437" y="407963"/>
            <a:ext cx="10847363" cy="6316394"/>
          </a:xfrm>
        </p:spPr>
        <p:txBody>
          <a:bodyPr>
            <a:normAutofit lnSpcReduction="10000"/>
          </a:bodyPr>
          <a:lstStyle/>
          <a:p>
            <a:r>
              <a:rPr lang="es-MX" sz="2400" dirty="0">
                <a:latin typeface="Times New Roman" panose="02020603050405020304" pitchFamily="18" charset="0"/>
                <a:cs typeface="Times New Roman" panose="02020603050405020304" pitchFamily="18" charset="0"/>
              </a:rPr>
              <a:t>Un </a:t>
            </a:r>
            <a:r>
              <a:rPr lang="es-MX" sz="2400" dirty="0" err="1">
                <a:latin typeface="Times New Roman" panose="02020603050405020304" pitchFamily="18" charset="0"/>
                <a:cs typeface="Times New Roman" panose="02020603050405020304" pitchFamily="18" charset="0"/>
              </a:rPr>
              <a:t>WeakMap</a:t>
            </a:r>
            <a:r>
              <a:rPr lang="es-MX" sz="2400" dirty="0">
                <a:latin typeface="Times New Roman" panose="02020603050405020304" pitchFamily="18" charset="0"/>
                <a:cs typeface="Times New Roman" panose="02020603050405020304" pitchFamily="18" charset="0"/>
              </a:rPr>
              <a:t>: No evita la recolección de elementos no utilizados, lo que eventualmente elimina las referencias a la llave del objeto.</a:t>
            </a:r>
          </a:p>
          <a:p>
            <a:r>
              <a:rPr lang="es-MX" sz="2400" dirty="0">
                <a:latin typeface="Times New Roman" panose="02020603050405020304" pitchFamily="18" charset="0"/>
                <a:cs typeface="Times New Roman" panose="02020603050405020304" pitchFamily="18" charset="0"/>
              </a:rPr>
              <a:t>Permite la recolección de basura de cualquier valor si no se hace referencia a sus objectos llave desde otro lugar que no sea un </a:t>
            </a:r>
            <a:r>
              <a:rPr lang="es-MX" sz="2400" dirty="0" err="1">
                <a:latin typeface="Times New Roman" panose="02020603050405020304" pitchFamily="18" charset="0"/>
                <a:cs typeface="Times New Roman" panose="02020603050405020304" pitchFamily="18" charset="0"/>
              </a:rPr>
              <a:t>WeakMap</a:t>
            </a:r>
            <a:r>
              <a:rPr lang="es-MX" sz="2400" dirty="0">
                <a:latin typeface="Times New Roman" panose="02020603050405020304" pitchFamily="18" charset="0"/>
                <a:cs typeface="Times New Roman" panose="02020603050405020304" pitchFamily="18" charset="0"/>
              </a:rPr>
              <a:t>.</a:t>
            </a:r>
          </a:p>
          <a:p>
            <a:r>
              <a:rPr lang="es-MX" sz="2400" b="1" dirty="0">
                <a:latin typeface="Times New Roman" panose="02020603050405020304" pitchFamily="18" charset="0"/>
                <a:cs typeface="Times New Roman" panose="02020603050405020304" pitchFamily="18" charset="0"/>
              </a:rPr>
              <a:t>Métodos de instanciación</a:t>
            </a:r>
          </a:p>
          <a:p>
            <a:r>
              <a:rPr lang="es-MX" sz="2400" b="1" dirty="0" err="1">
                <a:latin typeface="Times New Roman" panose="02020603050405020304" pitchFamily="18" charset="0"/>
                <a:cs typeface="Times New Roman" panose="02020603050405020304" pitchFamily="18" charset="0"/>
              </a:rPr>
              <a:t>delete</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key</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rPr>
              <a:t>Elimina cualquier valor asociado a la </a:t>
            </a:r>
            <a:r>
              <a:rPr lang="es-MX" sz="2400" dirty="0" err="1">
                <a:latin typeface="Times New Roman" panose="02020603050405020304" pitchFamily="18" charset="0"/>
                <a:cs typeface="Times New Roman" panose="02020603050405020304" pitchFamily="18" charset="0"/>
              </a:rPr>
              <a:t>key</a:t>
            </a:r>
            <a:r>
              <a:rPr lang="es-MX" sz="2400" dirty="0">
                <a:latin typeface="Times New Roman" panose="02020603050405020304" pitchFamily="18" charset="0"/>
                <a:cs typeface="Times New Roman" panose="02020603050405020304" pitchFamily="18" charset="0"/>
              </a:rPr>
              <a:t>. has(</a:t>
            </a:r>
            <a:r>
              <a:rPr lang="es-MX" sz="2400" dirty="0" err="1">
                <a:latin typeface="Times New Roman" panose="02020603050405020304" pitchFamily="18" charset="0"/>
                <a:cs typeface="Times New Roman" panose="02020603050405020304" pitchFamily="18" charset="0"/>
              </a:rPr>
              <a:t>key</a:t>
            </a:r>
            <a:r>
              <a:rPr lang="es-MX" sz="2400" dirty="0">
                <a:latin typeface="Times New Roman" panose="02020603050405020304" pitchFamily="18" charset="0"/>
                <a:cs typeface="Times New Roman" panose="02020603050405020304" pitchFamily="18" charset="0"/>
              </a:rPr>
              <a:t>) regresará false después.</a:t>
            </a:r>
          </a:p>
          <a:p>
            <a:endParaRPr lang="es-MX" sz="2400" dirty="0">
              <a:latin typeface="Times New Roman" panose="02020603050405020304" pitchFamily="18" charset="0"/>
              <a:cs typeface="Times New Roman" panose="02020603050405020304" pitchFamily="18" charset="0"/>
            </a:endParaRPr>
          </a:p>
          <a:p>
            <a:r>
              <a:rPr lang="es-MX" sz="2400" b="1" dirty="0" err="1">
                <a:latin typeface="Times New Roman" panose="02020603050405020304" pitchFamily="18" charset="0"/>
                <a:cs typeface="Times New Roman" panose="02020603050405020304" pitchFamily="18" charset="0"/>
              </a:rPr>
              <a:t>get</a:t>
            </a:r>
            <a:r>
              <a:rPr lang="es-MX" sz="2400" b="1" dirty="0">
                <a:latin typeface="Times New Roman" panose="02020603050405020304" pitchFamily="18" charset="0"/>
                <a:cs typeface="Times New Roman" panose="02020603050405020304" pitchFamily="18" charset="0"/>
              </a:rPr>
              <a:t>(</a:t>
            </a:r>
            <a:r>
              <a:rPr lang="es-MX" sz="2400" b="1" dirty="0" err="1">
                <a:latin typeface="Times New Roman" panose="02020603050405020304" pitchFamily="18" charset="0"/>
                <a:cs typeface="Times New Roman" panose="02020603050405020304" pitchFamily="18" charset="0"/>
              </a:rPr>
              <a:t>key</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rPr>
              <a:t>Regresa el valor asociado a la </a:t>
            </a:r>
            <a:r>
              <a:rPr lang="es-MX" sz="2400" dirty="0" err="1">
                <a:latin typeface="Times New Roman" panose="02020603050405020304" pitchFamily="18" charset="0"/>
                <a:cs typeface="Times New Roman" panose="02020603050405020304" pitchFamily="18" charset="0"/>
              </a:rPr>
              <a:t>key</a:t>
            </a:r>
            <a:r>
              <a:rPr lang="es-MX" sz="2400" dirty="0">
                <a:latin typeface="Times New Roman" panose="02020603050405020304" pitchFamily="18" charset="0"/>
                <a:cs typeface="Times New Roman" panose="02020603050405020304" pitchFamily="18" charset="0"/>
              </a:rPr>
              <a:t>, o </a:t>
            </a:r>
            <a:r>
              <a:rPr lang="es-MX" sz="2400" dirty="0" err="1">
                <a:latin typeface="Times New Roman" panose="02020603050405020304" pitchFamily="18" charset="0"/>
                <a:cs typeface="Times New Roman" panose="02020603050405020304" pitchFamily="18" charset="0"/>
              </a:rPr>
              <a:t>undefined</a:t>
            </a:r>
            <a:r>
              <a:rPr lang="es-MX" sz="2400" dirty="0">
                <a:latin typeface="Times New Roman" panose="02020603050405020304" pitchFamily="18" charset="0"/>
                <a:cs typeface="Times New Roman" panose="02020603050405020304" pitchFamily="18" charset="0"/>
              </a:rPr>
              <a:t> si no hay ninguno.</a:t>
            </a:r>
          </a:p>
          <a:p>
            <a:endParaRPr lang="es-MX" sz="2400" dirty="0">
              <a:latin typeface="Times New Roman" panose="02020603050405020304" pitchFamily="18" charset="0"/>
              <a:cs typeface="Times New Roman" panose="02020603050405020304" pitchFamily="18" charset="0"/>
            </a:endParaRPr>
          </a:p>
          <a:p>
            <a:r>
              <a:rPr lang="es-MX" sz="2400" b="1" dirty="0">
                <a:latin typeface="Times New Roman" panose="02020603050405020304" pitchFamily="18" charset="0"/>
                <a:cs typeface="Times New Roman" panose="02020603050405020304" pitchFamily="18" charset="0"/>
              </a:rPr>
              <a:t>has(</a:t>
            </a:r>
            <a:r>
              <a:rPr lang="es-MX" sz="2400" b="1" dirty="0" err="1">
                <a:latin typeface="Times New Roman" panose="02020603050405020304" pitchFamily="18" charset="0"/>
                <a:cs typeface="Times New Roman" panose="02020603050405020304" pitchFamily="18" charset="0"/>
              </a:rPr>
              <a:t>key</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s-MX" sz="2400" dirty="0">
                <a:latin typeface="Times New Roman" panose="02020603050405020304" pitchFamily="18" charset="0"/>
                <a:cs typeface="Times New Roman" panose="02020603050405020304" pitchFamily="18" charset="0"/>
              </a:rPr>
              <a:t>Devuelve un valor booleano que afirma si se ha asociado un valor a la </a:t>
            </a:r>
            <a:r>
              <a:rPr lang="es-MX" sz="2400" dirty="0" err="1">
                <a:latin typeface="Times New Roman" panose="02020603050405020304" pitchFamily="18" charset="0"/>
                <a:cs typeface="Times New Roman" panose="02020603050405020304" pitchFamily="18" charset="0"/>
              </a:rPr>
              <a:t>key</a:t>
            </a:r>
            <a:r>
              <a:rPr lang="es-MX" sz="2400" dirty="0">
                <a:latin typeface="Times New Roman" panose="02020603050405020304" pitchFamily="18" charset="0"/>
                <a:cs typeface="Times New Roman" panose="02020603050405020304" pitchFamily="18" charset="0"/>
              </a:rPr>
              <a:t> en el objeto </a:t>
            </a:r>
            <a:r>
              <a:rPr lang="es-MX" sz="2400" dirty="0" err="1">
                <a:latin typeface="Times New Roman" panose="02020603050405020304" pitchFamily="18" charset="0"/>
                <a:cs typeface="Times New Roman" panose="02020603050405020304" pitchFamily="18" charset="0"/>
              </a:rPr>
              <a:t>WeakMap</a:t>
            </a:r>
            <a:r>
              <a:rPr lang="es-MX" sz="2400" dirty="0">
                <a:latin typeface="Times New Roman" panose="02020603050405020304" pitchFamily="18" charset="0"/>
                <a:cs typeface="Times New Roman" panose="02020603050405020304" pitchFamily="18" charset="0"/>
              </a:rPr>
              <a:t> o no.</a:t>
            </a:r>
          </a:p>
          <a:p>
            <a:endParaRPr lang="es-MX" sz="2400" dirty="0">
              <a:latin typeface="Times New Roman" panose="02020603050405020304" pitchFamily="18" charset="0"/>
              <a:cs typeface="Times New Roman" panose="02020603050405020304" pitchFamily="18" charset="0"/>
            </a:endParaRPr>
          </a:p>
          <a:p>
            <a:r>
              <a:rPr lang="es-MX" sz="2400" b="1" dirty="0">
                <a:latin typeface="Times New Roman" panose="02020603050405020304" pitchFamily="18" charset="0"/>
                <a:cs typeface="Times New Roman" panose="02020603050405020304" pitchFamily="18" charset="0"/>
              </a:rPr>
              <a:t>set(</a:t>
            </a:r>
            <a:r>
              <a:rPr lang="es-MX" sz="2400" b="1" dirty="0" err="1">
                <a:latin typeface="Times New Roman" panose="02020603050405020304" pitchFamily="18" charset="0"/>
                <a:cs typeface="Times New Roman" panose="02020603050405020304" pitchFamily="18" charset="0"/>
              </a:rPr>
              <a:t>key</a:t>
            </a:r>
            <a:r>
              <a:rPr lang="es-MX" sz="2400" b="1" dirty="0">
                <a:latin typeface="Times New Roman" panose="02020603050405020304" pitchFamily="18" charset="0"/>
                <a:cs typeface="Times New Roman" panose="02020603050405020304" pitchFamily="18" charset="0"/>
              </a:rPr>
              <a:t>, </a:t>
            </a:r>
            <a:r>
              <a:rPr lang="es-MX" sz="2400" b="1" dirty="0" err="1">
                <a:latin typeface="Times New Roman" panose="02020603050405020304" pitchFamily="18" charset="0"/>
                <a:cs typeface="Times New Roman" panose="02020603050405020304" pitchFamily="18" charset="0"/>
              </a:rPr>
              <a:t>value</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a:t>
            </a:r>
            <a:r>
              <a:rPr lang="es-MX" sz="2400" dirty="0">
                <a:latin typeface="Times New Roman" panose="02020603050405020304" pitchFamily="18" charset="0"/>
                <a:cs typeface="Times New Roman" panose="02020603050405020304" pitchFamily="18" charset="0"/>
              </a:rPr>
              <a:t> Establece el </a:t>
            </a:r>
            <a:r>
              <a:rPr lang="es-MX" sz="2400" dirty="0" err="1">
                <a:latin typeface="Times New Roman" panose="02020603050405020304" pitchFamily="18" charset="0"/>
                <a:cs typeface="Times New Roman" panose="02020603050405020304" pitchFamily="18" charset="0"/>
              </a:rPr>
              <a:t>value</a:t>
            </a:r>
            <a:r>
              <a:rPr lang="es-MX" sz="2400" dirty="0">
                <a:latin typeface="Times New Roman" panose="02020603050405020304" pitchFamily="18" charset="0"/>
                <a:cs typeface="Times New Roman" panose="02020603050405020304" pitchFamily="18" charset="0"/>
              </a:rPr>
              <a:t> para la </a:t>
            </a:r>
            <a:r>
              <a:rPr lang="es-MX" sz="2400" dirty="0" err="1">
                <a:latin typeface="Times New Roman" panose="02020603050405020304" pitchFamily="18" charset="0"/>
                <a:cs typeface="Times New Roman" panose="02020603050405020304" pitchFamily="18" charset="0"/>
              </a:rPr>
              <a:t>key</a:t>
            </a:r>
            <a:r>
              <a:rPr lang="es-MX" sz="2400" dirty="0">
                <a:latin typeface="Times New Roman" panose="02020603050405020304" pitchFamily="18" charset="0"/>
                <a:cs typeface="Times New Roman" panose="02020603050405020304" pitchFamily="18" charset="0"/>
              </a:rPr>
              <a:t> en el objeto </a:t>
            </a:r>
            <a:r>
              <a:rPr lang="es-MX" sz="2400" dirty="0" err="1">
                <a:latin typeface="Times New Roman" panose="02020603050405020304" pitchFamily="18" charset="0"/>
                <a:cs typeface="Times New Roman" panose="02020603050405020304" pitchFamily="18" charset="0"/>
              </a:rPr>
              <a:t>WeakMap</a:t>
            </a:r>
            <a:r>
              <a:rPr lang="es-MX" sz="2400" dirty="0">
                <a:latin typeface="Times New Roman" panose="02020603050405020304" pitchFamily="18" charset="0"/>
                <a:cs typeface="Times New Roman" panose="02020603050405020304" pitchFamily="18" charset="0"/>
              </a:rPr>
              <a:t>. Devuelve el objeto </a:t>
            </a:r>
            <a:r>
              <a:rPr lang="es-MX" sz="2400" dirty="0" err="1">
                <a:latin typeface="Times New Roman" panose="02020603050405020304" pitchFamily="18" charset="0"/>
                <a:cs typeface="Times New Roman" panose="02020603050405020304" pitchFamily="18" charset="0"/>
              </a:rPr>
              <a:t>WeakMap</a:t>
            </a:r>
            <a:r>
              <a:rPr lang="es-MX" sz="2400" dirty="0">
                <a:latin typeface="Times New Roman" panose="02020603050405020304" pitchFamily="18" charset="0"/>
                <a:cs typeface="Times New Roman" panose="02020603050405020304" pitchFamily="18" charset="0"/>
              </a:rPr>
              <a:t>.</a:t>
            </a:r>
          </a:p>
          <a:p>
            <a:r>
              <a:rPr lang="es-MX" sz="2400" dirty="0">
                <a:latin typeface="Times New Roman" panose="02020603050405020304" pitchFamily="18" charset="0"/>
                <a:cs typeface="Times New Roman" panose="02020603050405020304" pitchFamily="18" charset="0"/>
              </a:rPr>
              <a:t>Solo se pueden agregar valores con el método </a:t>
            </a:r>
            <a:r>
              <a:rPr lang="es-MX" sz="2400" dirty="0" err="1">
                <a:latin typeface="Times New Roman" panose="02020603050405020304" pitchFamily="18" charset="0"/>
                <a:cs typeface="Times New Roman" panose="02020603050405020304" pitchFamily="18" charset="0"/>
              </a:rPr>
              <a:t>get</a:t>
            </a:r>
            <a:r>
              <a:rPr lang="es-MX" sz="2400" dirty="0">
                <a:latin typeface="Times New Roman" panose="02020603050405020304" pitchFamily="18" charset="0"/>
                <a:cs typeface="Times New Roman" panose="02020603050405020304" pitchFamily="18" charset="0"/>
              </a:rPr>
              <a:t>, no directamente.</a:t>
            </a:r>
          </a:p>
          <a:p>
            <a:endParaRPr lang="es-MX"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797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57BC5F-A4A7-4804-B26A-091A2196546B}"/>
              </a:ext>
            </a:extLst>
          </p:cNvPr>
          <p:cNvSpPr>
            <a:spLocks noGrp="1"/>
          </p:cNvSpPr>
          <p:nvPr>
            <p:ph type="title"/>
          </p:nvPr>
        </p:nvSpPr>
        <p:spPr>
          <a:xfrm>
            <a:off x="838200" y="0"/>
            <a:ext cx="10515600" cy="1325563"/>
          </a:xfrm>
        </p:spPr>
        <p:txBody>
          <a:bodyPr/>
          <a:lstStyle/>
          <a:p>
            <a:pPr algn="ctr"/>
            <a:r>
              <a:rPr lang="es-MX" b="1" dirty="0">
                <a:latin typeface="Times New Roman" panose="02020603050405020304" pitchFamily="18" charset="0"/>
                <a:cs typeface="Times New Roman" panose="02020603050405020304" pitchFamily="18" charset="0"/>
              </a:rPr>
              <a:t>53 - Iterables &amp; </a:t>
            </a:r>
            <a:r>
              <a:rPr lang="es-MX" b="1" dirty="0" err="1">
                <a:latin typeface="Times New Roman" panose="02020603050405020304" pitchFamily="18" charset="0"/>
                <a:cs typeface="Times New Roman" panose="02020603050405020304" pitchFamily="18" charset="0"/>
              </a:rPr>
              <a:t>Iterators</a:t>
            </a:r>
            <a:endParaRPr lang="es-MX" b="1"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7765E46D-B34B-4DA0-8F8F-AAB40FB8A77C}"/>
              </a:ext>
            </a:extLst>
          </p:cNvPr>
          <p:cNvSpPr>
            <a:spLocks noGrp="1"/>
          </p:cNvSpPr>
          <p:nvPr>
            <p:ph idx="1"/>
          </p:nvPr>
        </p:nvSpPr>
        <p:spPr>
          <a:xfrm>
            <a:off x="422031" y="1491175"/>
            <a:ext cx="11310424" cy="5001700"/>
          </a:xfrm>
        </p:spPr>
        <p:txBody>
          <a:bodyPr>
            <a:normAutofit/>
          </a:bodyPr>
          <a:lstStyle/>
          <a:p>
            <a:pPr algn="just" fontAlgn="base"/>
            <a:r>
              <a:rPr lang="es-MX" sz="2400" b="0" i="0" dirty="0">
                <a:effectLst/>
                <a:latin typeface="Times New Roman" panose="02020603050405020304" pitchFamily="18" charset="0"/>
                <a:cs typeface="Times New Roman" panose="02020603050405020304" pitchFamily="18" charset="0"/>
              </a:rPr>
              <a:t>Un  </a:t>
            </a:r>
            <a:r>
              <a:rPr lang="es-MX" sz="2400" b="1" i="0" dirty="0">
                <a:effectLst/>
                <a:latin typeface="Times New Roman" panose="02020603050405020304" pitchFamily="18" charset="0"/>
                <a:cs typeface="Times New Roman" panose="02020603050405020304" pitchFamily="18" charset="0"/>
              </a:rPr>
              <a:t>iterable</a:t>
            </a:r>
            <a:r>
              <a:rPr lang="es-MX" sz="2400" b="0" i="0" dirty="0">
                <a:effectLst/>
                <a:latin typeface="Times New Roman" panose="02020603050405020304" pitchFamily="18" charset="0"/>
                <a:cs typeface="Times New Roman" panose="02020603050405020304" pitchFamily="18" charset="0"/>
              </a:rPr>
              <a:t>  es una estructura de datos que quiere hacer que sus elementos sean accesibles al público. Lo hace implementando un método cuya clave </a:t>
            </a:r>
            <a:r>
              <a:rPr lang="es-MX" sz="2400" i="0" dirty="0">
                <a:effectLst/>
                <a:latin typeface="Times New Roman" panose="02020603050405020304" pitchFamily="18" charset="0"/>
                <a:cs typeface="Times New Roman" panose="02020603050405020304" pitchFamily="18" charset="0"/>
              </a:rPr>
              <a:t>es  </a:t>
            </a:r>
            <a:r>
              <a:rPr lang="es-MX" sz="2400" i="0" dirty="0" err="1">
                <a:effectLst/>
                <a:latin typeface="Times New Roman" panose="02020603050405020304" pitchFamily="18" charset="0"/>
                <a:cs typeface="Times New Roman" panose="02020603050405020304" pitchFamily="18" charset="0"/>
              </a:rPr>
              <a:t>Symbol.iterator</a:t>
            </a:r>
            <a:r>
              <a:rPr lang="es-MX" sz="2400" i="0" dirty="0">
                <a:effectLst/>
                <a:latin typeface="Times New Roman" panose="02020603050405020304" pitchFamily="18" charset="0"/>
                <a:cs typeface="Times New Roman" panose="02020603050405020304" pitchFamily="18" charset="0"/>
              </a:rPr>
              <a:t> . Ese método es una fábrica de  iteradores . Es decir, creará  iteradores. Un  iterador  es un puntero para recorrer los elementos de una estructura de datos.</a:t>
            </a:r>
          </a:p>
          <a:p>
            <a:pPr algn="just" fontAlgn="base"/>
            <a:r>
              <a:rPr lang="es-MX" sz="2400" b="1" i="0" dirty="0">
                <a:effectLst/>
                <a:latin typeface="Times New Roman" panose="02020603050405020304" pitchFamily="18" charset="0"/>
                <a:cs typeface="Times New Roman" panose="02020603050405020304" pitchFamily="18" charset="0"/>
              </a:rPr>
              <a:t>Iterador - Interfaz de observador</a:t>
            </a:r>
          </a:p>
          <a:p>
            <a:pPr algn="just" fontAlgn="base"/>
            <a:r>
              <a:rPr lang="es-MX" sz="2400" i="0" dirty="0">
                <a:effectLst/>
                <a:latin typeface="Times New Roman" panose="02020603050405020304" pitchFamily="18" charset="0"/>
                <a:cs typeface="Times New Roman" panose="02020603050405020304" pitchFamily="18" charset="0"/>
              </a:rPr>
              <a:t>Un generador es una combinación de dos cosas: un iterador y un observador.</a:t>
            </a:r>
          </a:p>
          <a:p>
            <a:pPr algn="just" fontAlgn="base"/>
            <a:r>
              <a:rPr lang="es-MX" sz="2400" b="1" i="0" dirty="0">
                <a:effectLst/>
                <a:latin typeface="Times New Roman" panose="02020603050405020304" pitchFamily="18" charset="0"/>
                <a:cs typeface="Times New Roman" panose="02020603050405020304" pitchFamily="18" charset="0"/>
              </a:rPr>
              <a:t>iterador</a:t>
            </a:r>
          </a:p>
          <a:p>
            <a:pPr algn="just" fontAlgn="base"/>
            <a:r>
              <a:rPr lang="es-MX" sz="2400" i="0" dirty="0">
                <a:effectLst/>
                <a:latin typeface="Times New Roman" panose="02020603050405020304" pitchFamily="18" charset="0"/>
                <a:cs typeface="Times New Roman" panose="02020603050405020304" pitchFamily="18" charset="0"/>
              </a:rPr>
              <a:t>Es un objeto que nos permite acceder a los elementos de una lista o colección uno a la vez mientras realiza un seguimiento de su posición actual dentro de esa secuencia.</a:t>
            </a:r>
          </a:p>
          <a:p>
            <a:pPr algn="just"/>
            <a:endParaRPr lang="es-MX"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3290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5D9C6A5-E420-4DF2-B5F1-C4622F2A7832}"/>
              </a:ext>
            </a:extLst>
          </p:cNvPr>
          <p:cNvSpPr>
            <a:spLocks noGrp="1"/>
          </p:cNvSpPr>
          <p:nvPr>
            <p:ph idx="1"/>
          </p:nvPr>
        </p:nvSpPr>
        <p:spPr>
          <a:xfrm>
            <a:off x="520505" y="801858"/>
            <a:ext cx="10833295" cy="5375105"/>
          </a:xfrm>
        </p:spPr>
        <p:txBody>
          <a:bodyPr>
            <a:normAutofit/>
          </a:bodyPr>
          <a:lstStyle/>
          <a:p>
            <a:pPr algn="just" fontAlgn="base"/>
            <a:r>
              <a:rPr lang="es-MX" sz="2400" i="0" dirty="0">
                <a:effectLst/>
                <a:latin typeface="Times New Roman" panose="02020603050405020304" pitchFamily="18" charset="0"/>
                <a:cs typeface="Times New Roman" panose="02020603050405020304" pitchFamily="18" charset="0"/>
              </a:rPr>
              <a:t>Un objeto devuelto por la interfaz iterable también es un objeto iterador. Un generador (iterador) es un productor. En la iteración, el consumidor extrae el valor del productor.</a:t>
            </a:r>
          </a:p>
          <a:p>
            <a:pPr algn="just" fontAlgn="base"/>
            <a:r>
              <a:rPr lang="es-MX" sz="2400" i="0" dirty="0">
                <a:effectLst/>
                <a:latin typeface="Times New Roman" panose="02020603050405020304" pitchFamily="18" charset="0"/>
                <a:cs typeface="Times New Roman" panose="02020603050405020304" pitchFamily="18" charset="0"/>
              </a:rPr>
              <a:t>Un iterador es algo cuando se invoca devuelve un iterable . Un iterable es algo sobre lo que podemos iterar. Desde ES6/ES2015 en adelante , todas las colecciones (Array, </a:t>
            </a:r>
            <a:r>
              <a:rPr lang="es-MX" sz="2400" i="0" dirty="0" err="1">
                <a:effectLst/>
                <a:latin typeface="Times New Roman" panose="02020603050405020304" pitchFamily="18" charset="0"/>
                <a:cs typeface="Times New Roman" panose="02020603050405020304" pitchFamily="18" charset="0"/>
              </a:rPr>
              <a:t>Map</a:t>
            </a:r>
            <a:r>
              <a:rPr lang="es-MX" sz="2400" i="0" dirty="0">
                <a:effectLst/>
                <a:latin typeface="Times New Roman" panose="02020603050405020304" pitchFamily="18" charset="0"/>
                <a:cs typeface="Times New Roman" panose="02020603050405020304" pitchFamily="18" charset="0"/>
              </a:rPr>
              <a:t>, Set, </a:t>
            </a:r>
            <a:r>
              <a:rPr lang="es-MX" sz="2400" i="0" dirty="0" err="1">
                <a:effectLst/>
                <a:latin typeface="Times New Roman" panose="02020603050405020304" pitchFamily="18" charset="0"/>
                <a:cs typeface="Times New Roman" panose="02020603050405020304" pitchFamily="18" charset="0"/>
              </a:rPr>
              <a:t>WeakMap</a:t>
            </a:r>
            <a:r>
              <a:rPr lang="es-MX" sz="2400" i="0" dirty="0">
                <a:effectLst/>
                <a:latin typeface="Times New Roman" panose="02020603050405020304" pitchFamily="18" charset="0"/>
                <a:cs typeface="Times New Roman" panose="02020603050405020304" pitchFamily="18" charset="0"/>
              </a:rPr>
              <a:t> , </a:t>
            </a:r>
            <a:r>
              <a:rPr lang="es-MX" sz="2400" i="0" dirty="0" err="1">
                <a:effectLst/>
                <a:latin typeface="Times New Roman" panose="02020603050405020304" pitchFamily="18" charset="0"/>
                <a:cs typeface="Times New Roman" panose="02020603050405020304" pitchFamily="18" charset="0"/>
              </a:rPr>
              <a:t>WeakSet</a:t>
            </a:r>
            <a:r>
              <a:rPr lang="es-MX" sz="2400" i="0" dirty="0">
                <a:effectLst/>
                <a:latin typeface="Times New Roman" panose="02020603050405020304" pitchFamily="18" charset="0"/>
                <a:cs typeface="Times New Roman" panose="02020603050405020304" pitchFamily="18" charset="0"/>
              </a:rPr>
              <a:t>) son iterables integradas .</a:t>
            </a:r>
          </a:p>
          <a:p>
            <a:pPr algn="just" fontAlgn="base"/>
            <a:endParaRPr lang="es-MX" sz="2400" dirty="0">
              <a:latin typeface="Times New Roman" panose="02020603050405020304" pitchFamily="18" charset="0"/>
              <a:cs typeface="Times New Roman" panose="02020603050405020304" pitchFamily="18" charset="0"/>
            </a:endParaRPr>
          </a:p>
          <a:p>
            <a:pPr algn="just" fontAlgn="base"/>
            <a:r>
              <a:rPr lang="es-MX" sz="2400" b="1" dirty="0" err="1">
                <a:latin typeface="Times New Roman" panose="02020603050405020304" pitchFamily="18" charset="0"/>
                <a:cs typeface="Times New Roman" panose="02020603050405020304" pitchFamily="18" charset="0"/>
              </a:rPr>
              <a:t>Metodo</a:t>
            </a:r>
            <a:r>
              <a:rPr lang="es-MX" sz="2400" b="1" dirty="0">
                <a:latin typeface="Times New Roman" panose="02020603050405020304" pitchFamily="18" charset="0"/>
                <a:cs typeface="Times New Roman" panose="02020603050405020304" pitchFamily="18" charset="0"/>
              </a:rPr>
              <a:t> para iterar los elementos del objeto:</a:t>
            </a:r>
          </a:p>
          <a:p>
            <a:pPr algn="just" fontAlgn="base"/>
            <a:endParaRPr lang="es-MX" sz="2400" b="1" dirty="0">
              <a:latin typeface="Times New Roman" panose="02020603050405020304" pitchFamily="18" charset="0"/>
              <a:cs typeface="Times New Roman" panose="02020603050405020304" pitchFamily="18" charset="0"/>
            </a:endParaRPr>
          </a:p>
          <a:p>
            <a:pPr algn="just" fontAlgn="base"/>
            <a:r>
              <a:rPr lang="es-MX" sz="2400" b="1" i="0" dirty="0">
                <a:effectLst/>
                <a:latin typeface="Times New Roman" panose="02020603050405020304" pitchFamily="18" charset="0"/>
                <a:cs typeface="Times New Roman" panose="02020603050405020304" pitchFamily="18" charset="0"/>
              </a:rPr>
              <a:t>.</a:t>
            </a:r>
            <a:r>
              <a:rPr lang="es-MX" sz="2400" b="1" i="0" dirty="0" err="1">
                <a:effectLst/>
                <a:latin typeface="Times New Roman" panose="02020603050405020304" pitchFamily="18" charset="0"/>
                <a:cs typeface="Times New Roman" panose="02020603050405020304" pitchFamily="18" charset="0"/>
              </a:rPr>
              <a:t>next</a:t>
            </a:r>
            <a:r>
              <a:rPr lang="es-MX" sz="2400" b="1" i="0" dirty="0">
                <a:effectLst/>
                <a:latin typeface="Times New Roman" panose="02020603050405020304" pitchFamily="18" charset="0"/>
                <a:cs typeface="Times New Roman" panose="02020603050405020304" pitchFamily="18" charset="0"/>
              </a:rPr>
              <a:t>() </a:t>
            </a:r>
            <a:r>
              <a:rPr lang="es-MX" sz="2400" i="0" dirty="0">
                <a:effectLst/>
                <a:latin typeface="Times New Roman" panose="02020603050405020304" pitchFamily="18" charset="0"/>
                <a:cs typeface="Times New Roman" panose="02020603050405020304" pitchFamily="18" charset="0"/>
                <a:sym typeface="Wingdings" panose="05000000000000000000" pitchFamily="2" charset="2"/>
              </a:rPr>
              <a:t> Sig</a:t>
            </a:r>
            <a:r>
              <a:rPr lang="es-MX" sz="2400" dirty="0">
                <a:latin typeface="Times New Roman" panose="02020603050405020304" pitchFamily="18" charset="0"/>
                <a:cs typeface="Times New Roman" panose="02020603050405020304" pitchFamily="18" charset="0"/>
                <a:sym typeface="Wingdings" panose="05000000000000000000" pitchFamily="2" charset="2"/>
              </a:rPr>
              <a:t>uiente elemento, este </a:t>
            </a:r>
            <a:r>
              <a:rPr lang="es-MX" sz="2400" dirty="0" err="1">
                <a:latin typeface="Times New Roman" panose="02020603050405020304" pitchFamily="18" charset="0"/>
                <a:cs typeface="Times New Roman" panose="02020603050405020304" pitchFamily="18" charset="0"/>
                <a:sym typeface="Wingdings" panose="05000000000000000000" pitchFamily="2" charset="2"/>
              </a:rPr>
              <a:t>metodo</a:t>
            </a:r>
            <a:r>
              <a:rPr lang="es-MX" sz="2400" dirty="0">
                <a:latin typeface="Times New Roman" panose="02020603050405020304" pitchFamily="18" charset="0"/>
                <a:cs typeface="Times New Roman" panose="02020603050405020304" pitchFamily="18" charset="0"/>
                <a:sym typeface="Wingdings" panose="05000000000000000000" pitchFamily="2" charset="2"/>
              </a:rPr>
              <a:t> arroja el valor </a:t>
            </a:r>
            <a:r>
              <a:rPr lang="es-MX" sz="2400" u="sng" dirty="0">
                <a:latin typeface="Times New Roman" panose="02020603050405020304" pitchFamily="18" charset="0"/>
                <a:cs typeface="Times New Roman" panose="02020603050405020304" pitchFamily="18" charset="0"/>
                <a:sym typeface="Wingdings" panose="05000000000000000000" pitchFamily="2" charset="2"/>
              </a:rPr>
              <a:t>done</a:t>
            </a:r>
            <a:r>
              <a:rPr lang="es-MX" sz="2400" dirty="0">
                <a:latin typeface="Times New Roman" panose="02020603050405020304" pitchFamily="18" charset="0"/>
                <a:cs typeface="Times New Roman" panose="02020603050405020304" pitchFamily="18" charset="0"/>
                <a:sym typeface="Wingdings" panose="05000000000000000000" pitchFamily="2" charset="2"/>
              </a:rPr>
              <a:t>(hecho/finalizado) </a:t>
            </a:r>
            <a:endParaRPr lang="es-MX" sz="2400" i="0" dirty="0">
              <a:effectLst/>
              <a:latin typeface="Times New Roman" panose="02020603050405020304" pitchFamily="18" charset="0"/>
              <a:cs typeface="Times New Roman" panose="02020603050405020304" pitchFamily="18" charset="0"/>
            </a:endParaRPr>
          </a:p>
          <a:p>
            <a:endParaRPr lang="es-MX" sz="2400" dirty="0"/>
          </a:p>
        </p:txBody>
      </p:sp>
    </p:spTree>
    <p:extLst>
      <p:ext uri="{BB962C8B-B14F-4D97-AF65-F5344CB8AC3E}">
        <p14:creationId xmlns:p14="http://schemas.microsoft.com/office/powerpoint/2010/main" val="37872231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27006A-D4EF-4021-B459-3A41ABA9BA9D}"/>
              </a:ext>
            </a:extLst>
          </p:cNvPr>
          <p:cNvSpPr>
            <a:spLocks noGrp="1"/>
          </p:cNvSpPr>
          <p:nvPr>
            <p:ph type="title"/>
          </p:nvPr>
        </p:nvSpPr>
        <p:spPr>
          <a:xfrm>
            <a:off x="838200" y="18255"/>
            <a:ext cx="10515600" cy="1325563"/>
          </a:xfrm>
        </p:spPr>
        <p:txBody>
          <a:bodyPr/>
          <a:lstStyle/>
          <a:p>
            <a:pPr algn="ctr"/>
            <a:r>
              <a:rPr lang="es-MX" b="1" dirty="0">
                <a:latin typeface="Times New Roman" panose="02020603050405020304" pitchFamily="18" charset="0"/>
                <a:cs typeface="Times New Roman" panose="02020603050405020304" pitchFamily="18" charset="0"/>
              </a:rPr>
              <a:t>54 – </a:t>
            </a:r>
            <a:r>
              <a:rPr lang="es-MX" b="1" dirty="0" err="1">
                <a:latin typeface="Times New Roman" panose="02020603050405020304" pitchFamily="18" charset="0"/>
                <a:cs typeface="Times New Roman" panose="02020603050405020304" pitchFamily="18" charset="0"/>
              </a:rPr>
              <a:t>Generators</a:t>
            </a:r>
            <a:r>
              <a:rPr lang="es-MX" b="1" dirty="0">
                <a:latin typeface="Times New Roman" panose="02020603050405020304" pitchFamily="18" charset="0"/>
                <a:cs typeface="Times New Roman" panose="02020603050405020304" pitchFamily="18" charset="0"/>
              </a:rPr>
              <a:t>(Generadores)</a:t>
            </a:r>
          </a:p>
        </p:txBody>
      </p:sp>
      <p:sp>
        <p:nvSpPr>
          <p:cNvPr id="3" name="Marcador de contenido 2">
            <a:extLst>
              <a:ext uri="{FF2B5EF4-FFF2-40B4-BE49-F238E27FC236}">
                <a16:creationId xmlns:a16="http://schemas.microsoft.com/office/drawing/2014/main" id="{1EFAED34-0926-4C7C-AC8A-C149C5C1D7F6}"/>
              </a:ext>
            </a:extLst>
          </p:cNvPr>
          <p:cNvSpPr>
            <a:spLocks noGrp="1"/>
          </p:cNvSpPr>
          <p:nvPr>
            <p:ph idx="1"/>
          </p:nvPr>
        </p:nvSpPr>
        <p:spPr>
          <a:xfrm>
            <a:off x="407963" y="1343818"/>
            <a:ext cx="11324492" cy="5155456"/>
          </a:xfrm>
        </p:spPr>
        <p:txBody>
          <a:bodyPr>
            <a:normAutofit/>
          </a:bodyPr>
          <a:lstStyle/>
          <a:p>
            <a:r>
              <a:rPr lang="es-MX" sz="2400" dirty="0">
                <a:latin typeface="Times New Roman" panose="02020603050405020304" pitchFamily="18" charset="0"/>
                <a:cs typeface="Times New Roman" panose="02020603050405020304" pitchFamily="18" charset="0"/>
              </a:rPr>
              <a:t>Son una sintaxis mas sencilla para generar iteradores.</a:t>
            </a:r>
          </a:p>
          <a:p>
            <a:r>
              <a:rPr lang="es-MX" sz="2400" dirty="0">
                <a:latin typeface="Times New Roman" panose="02020603050405020304" pitchFamily="18" charset="0"/>
                <a:cs typeface="Times New Roman" panose="02020603050405020304" pitchFamily="18" charset="0"/>
              </a:rPr>
              <a:t>Son una función que nos permite trabajar de una forma mas amigable con la interfaz de los iteradores.</a:t>
            </a:r>
          </a:p>
          <a:p>
            <a:r>
              <a:rPr lang="es-MX" sz="2400" dirty="0">
                <a:latin typeface="Times New Roman" panose="02020603050405020304" pitchFamily="18" charset="0"/>
                <a:cs typeface="Times New Roman" panose="02020603050405020304" pitchFamily="18" charset="0"/>
              </a:rPr>
              <a:t>La declaración </a:t>
            </a:r>
            <a:r>
              <a:rPr lang="es-MX" sz="2400" dirty="0" err="1">
                <a:latin typeface="Times New Roman" panose="02020603050405020304" pitchFamily="18" charset="0"/>
                <a:cs typeface="Times New Roman" panose="02020603050405020304" pitchFamily="18" charset="0"/>
              </a:rPr>
              <a:t>function</a:t>
            </a:r>
            <a:r>
              <a:rPr lang="es-MX" sz="2400" dirty="0">
                <a:latin typeface="Times New Roman" panose="02020603050405020304" pitchFamily="18" charset="0"/>
                <a:cs typeface="Times New Roman" panose="02020603050405020304" pitchFamily="18" charset="0"/>
              </a:rPr>
              <a:t>* (la palabra clave </a:t>
            </a:r>
            <a:r>
              <a:rPr lang="es-MX" sz="2400" dirty="0" err="1">
                <a:latin typeface="Times New Roman" panose="02020603050405020304" pitchFamily="18" charset="0"/>
                <a:cs typeface="Times New Roman" panose="02020603050405020304" pitchFamily="18" charset="0"/>
              </a:rPr>
              <a:t>function</a:t>
            </a:r>
            <a:r>
              <a:rPr lang="es-MX" sz="2400" dirty="0">
                <a:latin typeface="Times New Roman" panose="02020603050405020304" pitchFamily="18" charset="0"/>
                <a:cs typeface="Times New Roman" panose="02020603050405020304" pitchFamily="18" charset="0"/>
              </a:rPr>
              <a:t> seguida de un asterisco) define una función generadora, que devuelve un objeto </a:t>
            </a:r>
            <a:r>
              <a:rPr lang="es-MX" sz="2400" dirty="0" err="1">
                <a:latin typeface="Times New Roman" panose="02020603050405020304" pitchFamily="18" charset="0"/>
                <a:cs typeface="Times New Roman" panose="02020603050405020304" pitchFamily="18" charset="0"/>
              </a:rPr>
              <a:t>Generator</a:t>
            </a:r>
            <a:r>
              <a:rPr lang="es-MX" sz="2400" dirty="0">
                <a:latin typeface="Times New Roman" panose="02020603050405020304" pitchFamily="18" charset="0"/>
                <a:cs typeface="Times New Roman" panose="02020603050405020304" pitchFamily="18" charset="0"/>
              </a:rPr>
              <a:t>.</a:t>
            </a:r>
          </a:p>
          <a:p>
            <a:endParaRPr lang="es-MX" sz="2400" dirty="0">
              <a:latin typeface="Times New Roman" panose="02020603050405020304" pitchFamily="18" charset="0"/>
              <a:cs typeface="Times New Roman" panose="02020603050405020304" pitchFamily="18" charset="0"/>
            </a:endParaRPr>
          </a:p>
          <a:p>
            <a:r>
              <a:rPr lang="es-MX" sz="2400" b="1" dirty="0">
                <a:latin typeface="Times New Roman" panose="02020603050405020304" pitchFamily="18" charset="0"/>
                <a:cs typeface="Times New Roman" panose="02020603050405020304" pitchFamily="18" charset="0"/>
              </a:rPr>
              <a:t>Sintaxis para crear un generador:</a:t>
            </a:r>
          </a:p>
          <a:p>
            <a:endParaRPr lang="es-MX" sz="2400" b="1" dirty="0">
              <a:latin typeface="Times New Roman" panose="02020603050405020304" pitchFamily="18" charset="0"/>
              <a:cs typeface="Times New Roman" panose="02020603050405020304" pitchFamily="18" charset="0"/>
            </a:endParaRPr>
          </a:p>
          <a:p>
            <a:r>
              <a:rPr lang="es-MX" sz="2400" dirty="0" err="1">
                <a:latin typeface="Times New Roman" panose="02020603050405020304" pitchFamily="18" charset="0"/>
                <a:cs typeface="Times New Roman" panose="02020603050405020304" pitchFamily="18" charset="0"/>
              </a:rPr>
              <a:t>function</a:t>
            </a:r>
            <a:r>
              <a:rPr lang="es-MX" sz="2400" dirty="0">
                <a:latin typeface="Times New Roman" panose="02020603050405020304" pitchFamily="18" charset="0"/>
                <a:cs typeface="Times New Roman" panose="02020603050405020304" pitchFamily="18" charset="0"/>
              </a:rPr>
              <a:t>* nombre([</a:t>
            </a:r>
            <a:r>
              <a:rPr lang="es-MX" sz="2400" dirty="0" err="1">
                <a:latin typeface="Times New Roman" panose="02020603050405020304" pitchFamily="18" charset="0"/>
                <a:cs typeface="Times New Roman" panose="02020603050405020304" pitchFamily="18" charset="0"/>
              </a:rPr>
              <a:t>param</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param</a:t>
            </a:r>
            <a:r>
              <a:rPr lang="es-MX" sz="2400" dirty="0">
                <a:latin typeface="Times New Roman" panose="02020603050405020304" pitchFamily="18" charset="0"/>
                <a:cs typeface="Times New Roman" panose="02020603050405020304" pitchFamily="18" charset="0"/>
              </a:rPr>
              <a:t>[, ... </a:t>
            </a:r>
            <a:r>
              <a:rPr lang="es-MX" sz="2400" dirty="0" err="1">
                <a:latin typeface="Times New Roman" panose="02020603050405020304" pitchFamily="18" charset="0"/>
                <a:cs typeface="Times New Roman" panose="02020603050405020304" pitchFamily="18" charset="0"/>
              </a:rPr>
              <a:t>param</a:t>
            </a:r>
            <a:r>
              <a:rPr lang="es-MX" sz="2400" dirty="0">
                <a:latin typeface="Times New Roman" panose="02020603050405020304" pitchFamily="18" charset="0"/>
                <a:cs typeface="Times New Roman" panose="02020603050405020304" pitchFamily="18" charset="0"/>
              </a:rPr>
              <a:t>]]]) {</a:t>
            </a:r>
          </a:p>
          <a:p>
            <a:r>
              <a:rPr lang="es-MX" sz="2400" dirty="0">
                <a:latin typeface="Times New Roman" panose="02020603050405020304" pitchFamily="18" charset="0"/>
                <a:cs typeface="Times New Roman" panose="02020603050405020304" pitchFamily="18" charset="0"/>
              </a:rPr>
              <a:t>   instrucciones</a:t>
            </a:r>
          </a:p>
          <a:p>
            <a:r>
              <a:rPr lang="es-MX" sz="2400" dirty="0">
                <a:latin typeface="Times New Roman" panose="02020603050405020304" pitchFamily="18" charset="0"/>
                <a:cs typeface="Times New Roman" panose="02020603050405020304" pitchFamily="18" charset="0"/>
              </a:rPr>
              <a:t>}</a:t>
            </a:r>
          </a:p>
        </p:txBody>
      </p:sp>
      <p:sp>
        <p:nvSpPr>
          <p:cNvPr id="6" name="CuadroTexto 5">
            <a:extLst>
              <a:ext uri="{FF2B5EF4-FFF2-40B4-BE49-F238E27FC236}">
                <a16:creationId xmlns:a16="http://schemas.microsoft.com/office/drawing/2014/main" id="{77D85799-5B96-4ED1-9916-4C7A628CDBB2}"/>
              </a:ext>
            </a:extLst>
          </p:cNvPr>
          <p:cNvSpPr txBox="1"/>
          <p:nvPr/>
        </p:nvSpPr>
        <p:spPr>
          <a:xfrm>
            <a:off x="7061983" y="3953021"/>
            <a:ext cx="4670472" cy="2062103"/>
          </a:xfrm>
          <a:prstGeom prst="rect">
            <a:avLst/>
          </a:prstGeom>
          <a:noFill/>
        </p:spPr>
        <p:txBody>
          <a:bodyPr wrap="square" rtlCol="0">
            <a:spAutoFit/>
          </a:bodyPr>
          <a:lstStyle/>
          <a:p>
            <a:r>
              <a:rPr lang="es-MX" sz="1600" b="1" dirty="0">
                <a:latin typeface="Times New Roman" panose="02020603050405020304" pitchFamily="18" charset="0"/>
                <a:cs typeface="Times New Roman" panose="02020603050405020304" pitchFamily="18" charset="0"/>
              </a:rPr>
              <a:t>Nombre </a:t>
            </a:r>
            <a:r>
              <a:rPr lang="es-MX" sz="1600" dirty="0">
                <a:latin typeface="Times New Roman" panose="02020603050405020304" pitchFamily="18" charset="0"/>
                <a:cs typeface="Times New Roman" panose="02020603050405020304" pitchFamily="18" charset="0"/>
                <a:sym typeface="Wingdings" panose="05000000000000000000" pitchFamily="2" charset="2"/>
              </a:rPr>
              <a:t> </a:t>
            </a:r>
            <a:r>
              <a:rPr lang="es-MX" sz="1600" dirty="0">
                <a:latin typeface="Times New Roman" panose="02020603050405020304" pitchFamily="18" charset="0"/>
                <a:cs typeface="Times New Roman" panose="02020603050405020304" pitchFamily="18" charset="0"/>
              </a:rPr>
              <a:t>El nombre de la función.</a:t>
            </a:r>
          </a:p>
          <a:p>
            <a:endParaRPr lang="es-MX" sz="1600" dirty="0">
              <a:latin typeface="Times New Roman" panose="02020603050405020304" pitchFamily="18" charset="0"/>
              <a:cs typeface="Times New Roman" panose="02020603050405020304" pitchFamily="18" charset="0"/>
            </a:endParaRPr>
          </a:p>
          <a:p>
            <a:r>
              <a:rPr lang="es-MX" sz="1600" b="1" dirty="0" err="1">
                <a:latin typeface="Times New Roman" panose="02020603050405020304" pitchFamily="18" charset="0"/>
                <a:cs typeface="Times New Roman" panose="02020603050405020304" pitchFamily="18" charset="0"/>
              </a:rPr>
              <a:t>Param</a:t>
            </a:r>
            <a:r>
              <a:rPr lang="es-MX" sz="1600" dirty="0">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sym typeface="Wingdings" panose="05000000000000000000" pitchFamily="2" charset="2"/>
              </a:rPr>
              <a:t> </a:t>
            </a:r>
            <a:r>
              <a:rPr lang="es-MX" sz="1600" dirty="0">
                <a:latin typeface="Times New Roman" panose="02020603050405020304" pitchFamily="18" charset="0"/>
                <a:cs typeface="Times New Roman" panose="02020603050405020304" pitchFamily="18" charset="0"/>
              </a:rPr>
              <a:t>El nombre de los argumentos que se le van a pasar a la función. Una función puede tener hasta 255 argumentos.</a:t>
            </a:r>
          </a:p>
          <a:p>
            <a:endParaRPr lang="es-MX" sz="1600" dirty="0">
              <a:latin typeface="Times New Roman" panose="02020603050405020304" pitchFamily="18" charset="0"/>
              <a:cs typeface="Times New Roman" panose="02020603050405020304" pitchFamily="18" charset="0"/>
            </a:endParaRPr>
          </a:p>
          <a:p>
            <a:r>
              <a:rPr lang="es-MX" sz="1600" b="1" dirty="0">
                <a:latin typeface="Times New Roman" panose="02020603050405020304" pitchFamily="18" charset="0"/>
                <a:cs typeface="Times New Roman" panose="02020603050405020304" pitchFamily="18" charset="0"/>
              </a:rPr>
              <a:t>Instrucciones</a:t>
            </a:r>
            <a:r>
              <a:rPr lang="es-MX" sz="1600" dirty="0">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sym typeface="Wingdings" panose="05000000000000000000" pitchFamily="2" charset="2"/>
              </a:rPr>
              <a:t> </a:t>
            </a:r>
            <a:r>
              <a:rPr lang="es-MX" sz="1600" dirty="0">
                <a:latin typeface="Times New Roman" panose="02020603050405020304" pitchFamily="18" charset="0"/>
                <a:cs typeface="Times New Roman" panose="02020603050405020304" pitchFamily="18" charset="0"/>
              </a:rPr>
              <a:t>Las instrucciones que componen el cuerpo de la función.</a:t>
            </a:r>
          </a:p>
        </p:txBody>
      </p:sp>
    </p:spTree>
    <p:extLst>
      <p:ext uri="{BB962C8B-B14F-4D97-AF65-F5344CB8AC3E}">
        <p14:creationId xmlns:p14="http://schemas.microsoft.com/office/powerpoint/2010/main" val="10444990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77E994-6A4A-42FA-ABED-1203E64A4A27}"/>
              </a:ext>
            </a:extLst>
          </p:cNvPr>
          <p:cNvSpPr>
            <a:spLocks noGrp="1"/>
          </p:cNvSpPr>
          <p:nvPr>
            <p:ph idx="1"/>
          </p:nvPr>
        </p:nvSpPr>
        <p:spPr>
          <a:xfrm>
            <a:off x="633046" y="407963"/>
            <a:ext cx="10720754" cy="5769000"/>
          </a:xfrm>
        </p:spPr>
        <p:txBody>
          <a:bodyPr>
            <a:normAutofit/>
          </a:bodyPr>
          <a:lstStyle/>
          <a:p>
            <a:r>
              <a:rPr lang="es-MX" sz="2400" dirty="0">
                <a:latin typeface="Times New Roman" panose="02020603050405020304" pitchFamily="18" charset="0"/>
                <a:cs typeface="Times New Roman" panose="02020603050405020304" pitchFamily="18" charset="0"/>
              </a:rPr>
              <a:t>Los generadores son funciones de las que se pueden salir y Volver a entrar.</a:t>
            </a:r>
          </a:p>
          <a:p>
            <a:r>
              <a:rPr lang="es-MX" sz="2400" b="1" dirty="0">
                <a:latin typeface="Times New Roman" panose="02020603050405020304" pitchFamily="18" charset="0"/>
                <a:cs typeface="Times New Roman" panose="02020603050405020304" pitchFamily="18" charset="0"/>
              </a:rPr>
              <a:t>Método de instanciación:</a:t>
            </a:r>
          </a:p>
          <a:p>
            <a:r>
              <a:rPr lang="es-MX" sz="2400" b="1" dirty="0" err="1">
                <a:latin typeface="Times New Roman" panose="02020603050405020304" pitchFamily="18" charset="0"/>
                <a:cs typeface="Times New Roman" panose="02020603050405020304" pitchFamily="18" charset="0"/>
              </a:rPr>
              <a:t>next</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Retorna el valor ofrecido por la </a:t>
            </a:r>
            <a:r>
              <a:rPr lang="es-MX" sz="2400" dirty="0" err="1">
                <a:latin typeface="Times New Roman" panose="02020603050405020304" pitchFamily="18" charset="0"/>
                <a:cs typeface="Times New Roman" panose="02020603050405020304" pitchFamily="18" charset="0"/>
                <a:sym typeface="Wingdings" panose="05000000000000000000" pitchFamily="2" charset="2"/>
              </a:rPr>
              <a:t>exprecion</a:t>
            </a:r>
            <a:r>
              <a:rPr lang="es-MX" sz="2400"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err="1">
                <a:latin typeface="Times New Roman" panose="02020603050405020304" pitchFamily="18" charset="0"/>
                <a:cs typeface="Times New Roman" panose="02020603050405020304" pitchFamily="18" charset="0"/>
                <a:sym typeface="Wingdings" panose="05000000000000000000" pitchFamily="2" charset="2"/>
              </a:rPr>
              <a:t>yield</a:t>
            </a:r>
            <a:r>
              <a:rPr lang="es-MX" sz="2400" dirty="0">
                <a:latin typeface="Times New Roman" panose="02020603050405020304" pitchFamily="18" charset="0"/>
                <a:cs typeface="Times New Roman" panose="02020603050405020304" pitchFamily="18" charset="0"/>
                <a:sym typeface="Wingdings" panose="05000000000000000000" pitchFamily="2" charset="2"/>
              </a:rPr>
              <a:t>(rendir).</a:t>
            </a:r>
          </a:p>
          <a:p>
            <a:r>
              <a:rPr lang="es-MX" sz="2400" b="1" dirty="0" err="1">
                <a:latin typeface="Times New Roman" panose="02020603050405020304" pitchFamily="18" charset="0"/>
                <a:cs typeface="Times New Roman" panose="02020603050405020304" pitchFamily="18" charset="0"/>
                <a:sym typeface="Wingdings" panose="05000000000000000000" pitchFamily="2" charset="2"/>
              </a:rPr>
              <a:t>return</a:t>
            </a:r>
            <a:r>
              <a:rPr lang="es-MX" sz="2400" b="1"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err="1">
                <a:latin typeface="Times New Roman" panose="02020603050405020304" pitchFamily="18" charset="0"/>
                <a:cs typeface="Times New Roman" panose="02020603050405020304" pitchFamily="18" charset="0"/>
                <a:sym typeface="Wingdings" panose="05000000000000000000" pitchFamily="2" charset="2"/>
              </a:rPr>
              <a:t>Retorn</a:t>
            </a:r>
            <a:r>
              <a:rPr lang="es-MX" sz="2400" dirty="0">
                <a:latin typeface="Times New Roman" panose="02020603050405020304" pitchFamily="18" charset="0"/>
                <a:cs typeface="Times New Roman" panose="02020603050405020304" pitchFamily="18" charset="0"/>
                <a:sym typeface="Wingdings" panose="05000000000000000000" pitchFamily="2" charset="2"/>
              </a:rPr>
              <a:t> el valor dado y finaliza el generador.</a:t>
            </a:r>
          </a:p>
          <a:p>
            <a:r>
              <a:rPr lang="es-MX" sz="2400" b="1" dirty="0" err="1">
                <a:latin typeface="Times New Roman" panose="02020603050405020304" pitchFamily="18" charset="0"/>
                <a:cs typeface="Times New Roman" panose="02020603050405020304" pitchFamily="18" charset="0"/>
                <a:sym typeface="Wingdings" panose="05000000000000000000" pitchFamily="2" charset="2"/>
              </a:rPr>
              <a:t>throw</a:t>
            </a:r>
            <a:r>
              <a:rPr lang="es-MX" sz="2400" b="1" dirty="0">
                <a:latin typeface="Times New Roman" panose="02020603050405020304" pitchFamily="18" charset="0"/>
                <a:cs typeface="Times New Roman" panose="02020603050405020304" pitchFamily="18" charset="0"/>
                <a:sym typeface="Wingdings" panose="05000000000000000000" pitchFamily="2" charset="2"/>
              </a:rPr>
              <a:t>() </a:t>
            </a:r>
            <a:r>
              <a:rPr lang="es-MX" sz="2400" dirty="0">
                <a:latin typeface="Times New Roman" panose="02020603050405020304" pitchFamily="18" charset="0"/>
                <a:cs typeface="Times New Roman" panose="02020603050405020304" pitchFamily="18" charset="0"/>
                <a:sym typeface="Wingdings" panose="05000000000000000000" pitchFamily="2" charset="2"/>
              </a:rPr>
              <a:t> Lanza un error al generador.</a:t>
            </a:r>
          </a:p>
          <a:p>
            <a:endParaRPr lang="es-MX" sz="2400" dirty="0">
              <a:latin typeface="Times New Roman" panose="02020603050405020304" pitchFamily="18" charset="0"/>
              <a:cs typeface="Times New Roman" panose="02020603050405020304" pitchFamily="18" charset="0"/>
              <a:sym typeface="Wingdings" panose="05000000000000000000" pitchFamily="2" charset="2"/>
            </a:endParaRPr>
          </a:p>
          <a:p>
            <a:r>
              <a:rPr lang="es-MX" sz="2400" b="1" dirty="0">
                <a:latin typeface="Times New Roman" panose="02020603050405020304" pitchFamily="18" charset="0"/>
                <a:cs typeface="Times New Roman" panose="02020603050405020304" pitchFamily="18" charset="0"/>
                <a:sym typeface="Wingdings" panose="05000000000000000000" pitchFamily="2" charset="2"/>
              </a:rPr>
              <a:t>Expresión </a:t>
            </a:r>
            <a:r>
              <a:rPr lang="es-MX" sz="2400" b="1"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yield</a:t>
            </a:r>
            <a:endParaRPr lang="es-MX" sz="2400" b="1"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endParaRPr>
          </a:p>
          <a:p>
            <a:r>
              <a:rPr lang="es-MX" sz="2400" dirty="0">
                <a:latin typeface="Times New Roman" panose="02020603050405020304" pitchFamily="18" charset="0"/>
                <a:cs typeface="Times New Roman" panose="02020603050405020304" pitchFamily="18" charset="0"/>
                <a:sym typeface="Wingdings" panose="05000000000000000000" pitchFamily="2" charset="2"/>
              </a:rPr>
              <a:t>Va en el cuerpo de la función generadora y esta especifica el valor que será retornado para el iterador.</a:t>
            </a:r>
          </a:p>
          <a:p>
            <a:endParaRPr lang="es-MX" sz="2400" dirty="0">
              <a:latin typeface="Times New Roman" panose="02020603050405020304" pitchFamily="18" charset="0"/>
              <a:cs typeface="Times New Roman" panose="02020603050405020304" pitchFamily="18" charset="0"/>
              <a:sym typeface="Wingdings" panose="05000000000000000000" pitchFamily="2" charset="2"/>
            </a:endParaRPr>
          </a:p>
          <a:p>
            <a:r>
              <a:rPr lang="es-MX" sz="2400" b="1" dirty="0">
                <a:latin typeface="Times New Roman" panose="02020603050405020304" pitchFamily="18" charset="0"/>
                <a:cs typeface="Times New Roman" panose="02020603050405020304" pitchFamily="18" charset="0"/>
                <a:sym typeface="Wingdings" panose="05000000000000000000" pitchFamily="2" charset="2"/>
              </a:rPr>
              <a:t>Expresión </a:t>
            </a:r>
            <a:r>
              <a:rPr lang="es-MX" sz="2400" b="1"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yield</a:t>
            </a:r>
            <a:r>
              <a:rPr lang="es-MX" sz="2400" b="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a:t>
            </a:r>
          </a:p>
          <a:p>
            <a:r>
              <a:rPr lang="es-MX" sz="2400" dirty="0">
                <a:latin typeface="Times New Roman" panose="02020603050405020304" pitchFamily="18" charset="0"/>
                <a:cs typeface="Times New Roman" panose="02020603050405020304" pitchFamily="18" charset="0"/>
                <a:sym typeface="Wingdings" panose="05000000000000000000" pitchFamily="2" charset="2"/>
              </a:rPr>
              <a:t>Delega a otra función generadora. Envía el valor a otra función y terminando esta regresa a finalizar el actual.</a:t>
            </a:r>
            <a:endParaRPr lang="es-MX"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439555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ería">
  <a:themeElements>
    <a:clrScheme name="Galería">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ía">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ía">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23958</TotalTime>
  <Words>13864</Words>
  <Application>Microsoft Office PowerPoint</Application>
  <PresentationFormat>Panorámica</PresentationFormat>
  <Paragraphs>1050</Paragraphs>
  <Slides>168</Slides>
  <Notes>0</Notes>
  <HiddenSlides>0</HiddenSlides>
  <MMClips>0</MMClips>
  <ScaleCrop>false</ScaleCrop>
  <HeadingPairs>
    <vt:vector size="6" baseType="variant">
      <vt:variant>
        <vt:lpstr>Fuentes usadas</vt:lpstr>
      </vt:variant>
      <vt:variant>
        <vt:i4>10</vt:i4>
      </vt:variant>
      <vt:variant>
        <vt:lpstr>Tema</vt:lpstr>
      </vt:variant>
      <vt:variant>
        <vt:i4>2</vt:i4>
      </vt:variant>
      <vt:variant>
        <vt:lpstr>Títulos de diapositiva</vt:lpstr>
      </vt:variant>
      <vt:variant>
        <vt:i4>168</vt:i4>
      </vt:variant>
    </vt:vector>
  </HeadingPairs>
  <TitlesOfParts>
    <vt:vector size="180" baseType="lpstr">
      <vt:lpstr>Arial</vt:lpstr>
      <vt:lpstr>Calibri</vt:lpstr>
      <vt:lpstr>Calibri Light</vt:lpstr>
      <vt:lpstr>Consolas</vt:lpstr>
      <vt:lpstr>Gill Sans MT</vt:lpstr>
      <vt:lpstr>Inter</vt:lpstr>
      <vt:lpstr>Raleway</vt:lpstr>
      <vt:lpstr>Roboto</vt:lpstr>
      <vt:lpstr>Times New Roman</vt:lpstr>
      <vt:lpstr>Wingdings</vt:lpstr>
      <vt:lpstr>Tema de Office</vt:lpstr>
      <vt:lpstr>Galería</vt:lpstr>
      <vt:lpstr>Curso JavaScript</vt:lpstr>
      <vt:lpstr>Isomorfismo </vt:lpstr>
      <vt:lpstr>Con JavaScript puedes: </vt:lpstr>
      <vt:lpstr>JavaScript NO es JAVA </vt:lpstr>
      <vt:lpstr>Características </vt:lpstr>
      <vt:lpstr>1.-Escritura de código</vt:lpstr>
      <vt:lpstr>Los identificadores deben comenzar con:  </vt:lpstr>
      <vt:lpstr>Usa snake_case en:</vt:lpstr>
      <vt:lpstr>Usa UPPER_CASE en:</vt:lpstr>
      <vt:lpstr>Usa UpperCamelCase en:</vt:lpstr>
      <vt:lpstr>Usa lowerCamelCase en: </vt:lpstr>
      <vt:lpstr>Palabras Reservadas </vt:lpstr>
      <vt:lpstr>Ordenamiento de código </vt:lpstr>
      <vt:lpstr>2.-Tipos de datos en JavaScript </vt:lpstr>
      <vt:lpstr>Primitivos: Se accede directamente al valor.</vt:lpstr>
      <vt:lpstr>Compuestos: Se accede a la referencia del valor.</vt:lpstr>
      <vt:lpstr>3.-Variables (var) vs (let)</vt:lpstr>
      <vt:lpstr>4.-Constantes (const) </vt:lpstr>
      <vt:lpstr>5.-Cadenas de Texto (Strings) </vt:lpstr>
      <vt:lpstr>6. Template Strings </vt:lpstr>
      <vt:lpstr>7. Números (Numbers) </vt:lpstr>
      <vt:lpstr>8. Booleans  </vt:lpstr>
      <vt:lpstr>9. undefined, null &amp; NaN </vt:lpstr>
      <vt:lpstr>10. Funciones </vt:lpstr>
      <vt:lpstr>Funciones declaradas VS funciones expresadas </vt:lpstr>
      <vt:lpstr>11. Arreglos (Arrays)  </vt:lpstr>
      <vt:lpstr>Presentación de PowerPoint</vt:lpstr>
      <vt:lpstr>12. Objetos </vt:lpstr>
      <vt:lpstr>Presentación de PowerPoint</vt:lpstr>
      <vt:lpstr>13. Tipos de Operadores </vt:lpstr>
      <vt:lpstr>Presentación de PowerPoint</vt:lpstr>
      <vt:lpstr>14. Estructuras Condicionales </vt:lpstr>
      <vt:lpstr>Presentación de PowerPoint</vt:lpstr>
      <vt:lpstr>Presentación de PowerPoint</vt:lpstr>
      <vt:lpstr>15. Ciclos (Loops) </vt:lpstr>
      <vt:lpstr>Presentación de PowerPoint</vt:lpstr>
      <vt:lpstr>16. Manejo de Errores </vt:lpstr>
      <vt:lpstr>Presentación de PowerPoint</vt:lpstr>
      <vt:lpstr>17. break &amp; continue </vt:lpstr>
      <vt:lpstr>Presentación de PowerPoint</vt:lpstr>
      <vt:lpstr>18. Destructuración </vt:lpstr>
      <vt:lpstr>19. Objetos literales </vt:lpstr>
      <vt:lpstr>20. Parámetros REST &amp; Operador Spread </vt:lpstr>
      <vt:lpstr>Presentación de PowerPoint</vt:lpstr>
      <vt:lpstr>21. Arrow Functions </vt:lpstr>
      <vt:lpstr>Presentación de PowerPoint</vt:lpstr>
      <vt:lpstr>Presentación de PowerPoint</vt:lpstr>
      <vt:lpstr>Presentación de PowerPoint</vt:lpstr>
      <vt:lpstr>22. Prototipos</vt:lpstr>
      <vt:lpstr>Presentación de PowerPoint</vt:lpstr>
      <vt:lpstr>23. Herencia Prototipada</vt:lpstr>
      <vt:lpstr>24. Clases y Herencia</vt:lpstr>
      <vt:lpstr>25. Métodos estáticos, getters y setters</vt:lpstr>
      <vt:lpstr>Ejemplo:</vt:lpstr>
      <vt:lpstr>Resultado:</vt:lpstr>
      <vt:lpstr>26. Objeto console</vt:lpstr>
      <vt:lpstr>Presentación de PowerPoint</vt:lpstr>
      <vt:lpstr>Presentación de PowerPoint</vt:lpstr>
      <vt:lpstr>Presentación de PowerPoint</vt:lpstr>
      <vt:lpstr>27. Objeto Date</vt:lpstr>
      <vt:lpstr>28. Objeto Math</vt:lpstr>
      <vt:lpstr>Presentación de PowerPoint</vt:lpstr>
      <vt:lpstr>29. Operador cortocircuito</vt:lpstr>
      <vt:lpstr>30. alert, confirm y prompt </vt:lpstr>
      <vt:lpstr>31. Expresiones Regulares  </vt:lpstr>
      <vt:lpstr>Presentación de PowerPoint</vt:lpstr>
      <vt:lpstr>32. Funciones Anónimas Autoejecutables </vt:lpstr>
      <vt:lpstr>33. Módulos ( import / export ) </vt:lpstr>
      <vt:lpstr>Presentación de PowerPoint</vt:lpstr>
      <vt:lpstr>Las clases de los videos del 34 al 43 son ejercicios los cuales se podrán encontrar en la carpeta del curso, dentro en otra carpeta llamada “ejercicios”, dentro abra un HTML ejercicio1.Html y una carpeta llamada “js” y dentro se encontraran todos los ejercicios realizados, siendo un total de 27.</vt:lpstr>
      <vt:lpstr>44.Temporizadores (setTimeout &amp; setInterval) </vt:lpstr>
      <vt:lpstr>Presentación de PowerPoint</vt:lpstr>
      <vt:lpstr>Asincronía </vt:lpstr>
      <vt:lpstr>Presentación de PowerPoint</vt:lpstr>
      <vt:lpstr>Presentación de PowerPoint</vt:lpstr>
      <vt:lpstr>JavaScript Síncrono </vt:lpstr>
      <vt:lpstr>JavaScript Asíncrono </vt:lpstr>
      <vt:lpstr>Mecanismos asíncronos en JavaScript </vt:lpstr>
      <vt:lpstr>Callbacks </vt:lpstr>
      <vt:lpstr>Promises </vt:lpstr>
      <vt:lpstr>Presentación de PowerPoint</vt:lpstr>
      <vt:lpstr>Async / Await Función asíncrona</vt:lpstr>
      <vt:lpstr>Presentación de PowerPoint</vt:lpstr>
      <vt:lpstr>Nuevos Tipos y Características </vt:lpstr>
      <vt:lpstr>49- Symbol()</vt:lpstr>
      <vt:lpstr>50 – Objeto Set </vt:lpstr>
      <vt:lpstr>Presentación de PowerPoint</vt:lpstr>
      <vt:lpstr>Presentación de PowerPoint</vt:lpstr>
      <vt:lpstr>51 - Objeto Map</vt:lpstr>
      <vt:lpstr>Presentación de PowerPoint</vt:lpstr>
      <vt:lpstr>Presentación de PowerPoint</vt:lpstr>
      <vt:lpstr>52 - WeakSets</vt:lpstr>
      <vt:lpstr>Presentación de PowerPoint</vt:lpstr>
      <vt:lpstr>WeakMap </vt:lpstr>
      <vt:lpstr>Presentación de PowerPoint</vt:lpstr>
      <vt:lpstr>53 - Iterables &amp; Iterators</vt:lpstr>
      <vt:lpstr>Presentación de PowerPoint</vt:lpstr>
      <vt:lpstr>54 – Generators(Generadores)</vt:lpstr>
      <vt:lpstr>Presentación de PowerPoint</vt:lpstr>
      <vt:lpstr>55 - Proxies</vt:lpstr>
      <vt:lpstr>56 - Propiedades dinámicas de los objetos</vt:lpstr>
      <vt:lpstr>57 - this</vt:lpstr>
      <vt:lpstr>Presentación de PowerPoint</vt:lpstr>
      <vt:lpstr>Presentación de PowerPoint</vt:lpstr>
      <vt:lpstr>59 - JSON: JavaScript Object Notation </vt:lpstr>
      <vt:lpstr>Presentación de PowerPoint</vt:lpstr>
      <vt:lpstr> DOM: Document Object Model </vt:lpstr>
      <vt:lpstr>60. WEB APIs </vt:lpstr>
      <vt:lpstr>APIs en JavaScript del lado cliente </vt:lpstr>
      <vt:lpstr>Relación entre JavaScript, APIs, y otras herramientas de JavaScript</vt:lpstr>
      <vt:lpstr>Presentación de PowerPoint</vt:lpstr>
      <vt:lpstr>Presentación de PowerPoint</vt:lpstr>
      <vt:lpstr>APIs populares de terceros</vt:lpstr>
      <vt:lpstr>¿Cómo funcionan las APIs? </vt:lpstr>
      <vt:lpstr>Presentación de PowerPoint</vt:lpstr>
      <vt:lpstr>Objetos, elementos(propiedades) y  métodos principales:</vt:lpstr>
      <vt:lpstr>Estructura básica del DOM</vt:lpstr>
      <vt:lpstr>Presentación de PowerPoint</vt:lpstr>
      <vt:lpstr>62. Nodos, Elementos y Selectores </vt:lpstr>
      <vt:lpstr>63. DOM: Atributos y Data-Attributes</vt:lpstr>
      <vt:lpstr>Presentación de PowerPoint</vt:lpstr>
      <vt:lpstr>64. DOM: Estilos y Variables CSS</vt:lpstr>
      <vt:lpstr>Presentación de PowerPoint</vt:lpstr>
      <vt:lpstr>65. DOM: Clases CSS</vt:lpstr>
      <vt:lpstr>Presentación de PowerPoint</vt:lpstr>
      <vt:lpstr>66. DOM: Texto y HTML.</vt:lpstr>
      <vt:lpstr>Ejemplo:</vt:lpstr>
      <vt:lpstr>Presentación de PowerPoint</vt:lpstr>
      <vt:lpstr>67. DOM Traversing: Recorriendo el DOM.</vt:lpstr>
      <vt:lpstr>Presentación de PowerPoint</vt:lpstr>
      <vt:lpstr>DOM: Creando Elementos y Fragmentos</vt:lpstr>
      <vt:lpstr>Presentación de PowerPoint</vt:lpstr>
      <vt:lpstr>Presentación de PowerPoint</vt:lpstr>
      <vt:lpstr>Presentación de PowerPoint</vt:lpstr>
      <vt:lpstr>69. DOM: Templates HTML </vt:lpstr>
      <vt:lpstr>Presentación de PowerPoint</vt:lpstr>
      <vt:lpstr>70. DOM: Modificando Elementos (Old Style)</vt:lpstr>
      <vt:lpstr>Ejemplo:</vt:lpstr>
      <vt:lpstr>71. DOM: Modificando Elementos (Cool Style)</vt:lpstr>
      <vt:lpstr>Ejemplo: </vt:lpstr>
      <vt:lpstr>72. DOM: Manejadores de Eventos</vt:lpstr>
      <vt:lpstr>Presentación de PowerPoint</vt:lpstr>
      <vt:lpstr>Presentación de PowerPoint</vt:lpstr>
      <vt:lpstr>Presentación de PowerPoint</vt:lpstr>
      <vt:lpstr>Presentación de PowerPoint</vt:lpstr>
      <vt:lpstr>Presentación de PowerPoint</vt:lpstr>
      <vt:lpstr>73. DOM: Eventos con Parámetros y Remover Eventos</vt:lpstr>
      <vt:lpstr>Presentación de PowerPoint</vt:lpstr>
      <vt:lpstr>Presentación de PowerPoint</vt:lpstr>
      <vt:lpstr>74. DOM: Flujo de Eventos (Burbuja y Captura)</vt:lpstr>
      <vt:lpstr>Presentación de PowerPoint</vt:lpstr>
      <vt:lpstr>Presentación de PowerPoint</vt:lpstr>
      <vt:lpstr>Presentación de PowerPoint</vt:lpstr>
      <vt:lpstr>75. DOM: stopPropagation &amp; preventDefault </vt:lpstr>
      <vt:lpstr>Presentación de PowerPoint</vt:lpstr>
      <vt:lpstr>Presentación de PowerPoint</vt:lpstr>
      <vt:lpstr>Presentación de PowerPoint</vt:lpstr>
      <vt:lpstr>Presentación de PowerPoint</vt:lpstr>
      <vt:lpstr>76. DOM: Delegación de Eventos</vt:lpstr>
      <vt:lpstr>Presentación de PowerPoint</vt:lpstr>
      <vt:lpstr>Presentación de PowerPoint</vt:lpstr>
      <vt:lpstr>BOM: Browser Object Model</vt:lpstr>
      <vt:lpstr>77. BOM: Propiedades y Eventos</vt:lpstr>
      <vt:lpstr>Presentación de PowerPoint</vt:lpstr>
      <vt:lpstr>Presentación de PowerPoint</vt:lpstr>
      <vt:lpstr>78. BOM: Métodos</vt:lpstr>
      <vt:lpstr>Presentación de PowerPoint</vt:lpstr>
      <vt:lpstr>79. BOM: Objetos: URL, Historial y Navegador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Jesus Calderon</dc:creator>
  <cp:lastModifiedBy>Jesus Calderon</cp:lastModifiedBy>
  <cp:revision>244</cp:revision>
  <dcterms:created xsi:type="dcterms:W3CDTF">2021-06-04T18:32:45Z</dcterms:created>
  <dcterms:modified xsi:type="dcterms:W3CDTF">2022-09-14T05:57:59Z</dcterms:modified>
</cp:coreProperties>
</file>